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media/image39.jpg" ContentType="image/jpg"/>
  <Override PartName="/ppt/media/image46.jpg" ContentType="image/jpg"/>
  <Override PartName="/ppt/media/image68.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0" r:id="rId5"/>
    <p:sldMasterId id="2147483673" r:id="rId6"/>
    <p:sldMasterId id="2147483661" r:id="rId7"/>
    <p:sldMasterId id="2147483648" r:id="rId8"/>
    <p:sldMasterId id="2147483713" r:id="rId9"/>
    <p:sldMasterId id="2147483838" r:id="rId10"/>
    <p:sldMasterId id="2147483850" r:id="rId11"/>
  </p:sldMasterIdLst>
  <p:notesMasterIdLst>
    <p:notesMasterId r:id="rId87"/>
  </p:notesMasterIdLst>
  <p:sldIdLst>
    <p:sldId id="960" r:id="rId12"/>
    <p:sldId id="961" r:id="rId13"/>
    <p:sldId id="429" r:id="rId14"/>
    <p:sldId id="948" r:id="rId15"/>
    <p:sldId id="428" r:id="rId16"/>
    <p:sldId id="865" r:id="rId17"/>
    <p:sldId id="866" r:id="rId18"/>
    <p:sldId id="867" r:id="rId19"/>
    <p:sldId id="868" r:id="rId20"/>
    <p:sldId id="869" r:id="rId21"/>
    <p:sldId id="870" r:id="rId22"/>
    <p:sldId id="871" r:id="rId23"/>
    <p:sldId id="872" r:id="rId24"/>
    <p:sldId id="873" r:id="rId25"/>
    <p:sldId id="874" r:id="rId26"/>
    <p:sldId id="875" r:id="rId27"/>
    <p:sldId id="876" r:id="rId28"/>
    <p:sldId id="877" r:id="rId29"/>
    <p:sldId id="878" r:id="rId30"/>
    <p:sldId id="879" r:id="rId31"/>
    <p:sldId id="880" r:id="rId32"/>
    <p:sldId id="881" r:id="rId33"/>
    <p:sldId id="882" r:id="rId34"/>
    <p:sldId id="883" r:id="rId35"/>
    <p:sldId id="884" r:id="rId36"/>
    <p:sldId id="885" r:id="rId37"/>
    <p:sldId id="886" r:id="rId38"/>
    <p:sldId id="887" r:id="rId39"/>
    <p:sldId id="888" r:id="rId40"/>
    <p:sldId id="889" r:id="rId41"/>
    <p:sldId id="864" r:id="rId42"/>
    <p:sldId id="907" r:id="rId43"/>
    <p:sldId id="908" r:id="rId44"/>
    <p:sldId id="909" r:id="rId45"/>
    <p:sldId id="910" r:id="rId46"/>
    <p:sldId id="911" r:id="rId47"/>
    <p:sldId id="912" r:id="rId48"/>
    <p:sldId id="913" r:id="rId49"/>
    <p:sldId id="914" r:id="rId50"/>
    <p:sldId id="915" r:id="rId51"/>
    <p:sldId id="916" r:id="rId52"/>
    <p:sldId id="929" r:id="rId53"/>
    <p:sldId id="928" r:id="rId54"/>
    <p:sldId id="917" r:id="rId55"/>
    <p:sldId id="920" r:id="rId56"/>
    <p:sldId id="921" r:id="rId57"/>
    <p:sldId id="922" r:id="rId58"/>
    <p:sldId id="952" r:id="rId59"/>
    <p:sldId id="930" r:id="rId60"/>
    <p:sldId id="931" r:id="rId61"/>
    <p:sldId id="932" r:id="rId62"/>
    <p:sldId id="933" r:id="rId63"/>
    <p:sldId id="934" r:id="rId64"/>
    <p:sldId id="935" r:id="rId65"/>
    <p:sldId id="936" r:id="rId66"/>
    <p:sldId id="937" r:id="rId67"/>
    <p:sldId id="938" r:id="rId68"/>
    <p:sldId id="939" r:id="rId69"/>
    <p:sldId id="940" r:id="rId70"/>
    <p:sldId id="941" r:id="rId71"/>
    <p:sldId id="942" r:id="rId72"/>
    <p:sldId id="943" r:id="rId73"/>
    <p:sldId id="944" r:id="rId74"/>
    <p:sldId id="945" r:id="rId75"/>
    <p:sldId id="946" r:id="rId76"/>
    <p:sldId id="951" r:id="rId77"/>
    <p:sldId id="953" r:id="rId78"/>
    <p:sldId id="954" r:id="rId79"/>
    <p:sldId id="955" r:id="rId80"/>
    <p:sldId id="956" r:id="rId81"/>
    <p:sldId id="957" r:id="rId82"/>
    <p:sldId id="958" r:id="rId83"/>
    <p:sldId id="959" r:id="rId84"/>
    <p:sldId id="962" r:id="rId85"/>
    <p:sldId id="963"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9E4526-17DA-597F-6575-1AC5F07BE090}" name="Stephanie Mote" initials="SM" userId="S::smote@nasddds.org::7fdd140f-0910-4949-957f-6cce32b4fa44" providerId="AD"/>
  <p188:author id="{4982B12C-6FCF-95FF-0EB2-CA5B67B220D9}" name="Teja Stokes" initials="TS" userId="S::tstokes@nasddds.org::b467c6ac-05a6-4d4a-a2a4-a756c7b8bec0" providerId="AD"/>
  <p188:author id="{ED5C6B2F-490D-07AD-BC77-2CFC96712ACD}" name="Taylor Reilly" initials="TR" userId="S::treilly@nasddds.org::b99e0bf6-05c9-462b-9c5c-07ed4b0eaaa7" providerId="AD"/>
  <p188:author id="{9F8EDF5A-75F6-B771-5518-7ACEA7709542}" name="Guest User" initials="GU" userId="S::urn:spo:anon#4588159b59cd4ce4b9352e29da88dc47281971c0913f4640fee2b0933d418f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461"/>
    <a:srgbClr val="135573"/>
    <a:srgbClr val="0C3548"/>
    <a:srgbClr val="004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EEEAE-A42D-47D8-84C3-A8B13D6E303C}" v="1" dt="2024-06-13T12:26:15.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4" autoAdjust="0"/>
  </p:normalViewPr>
  <p:slideViewPr>
    <p:cSldViewPr snapToGrid="0">
      <p:cViewPr varScale="1">
        <p:scale>
          <a:sx n="58" d="100"/>
          <a:sy n="58" d="100"/>
        </p:scale>
        <p:origin x="897"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24"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2"/>
                </a:solidFill>
                <a:latin typeface="Arial" panose="020B0604020202020204" pitchFamily="34" charset="0"/>
                <a:ea typeface="+mn-ea"/>
                <a:cs typeface="Arial" panose="020B0604020202020204" pitchFamily="34" charset="0"/>
              </a:defRPr>
            </a:pPr>
            <a:r>
              <a:rPr lang="en-US" sz="1800" b="1">
                <a:solidFill>
                  <a:schemeClr val="tx2"/>
                </a:solidFill>
                <a:latin typeface="Arial" panose="020B0604020202020204" pitchFamily="34" charset="0"/>
                <a:cs typeface="Arial" panose="020B0604020202020204" pitchFamily="34" charset="0"/>
              </a:rPr>
              <a:t>The Percentage of People who Report that They Helped Make Their Service Plan</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20"/>
              <c:layout>
                <c:manualLayout>
                  <c:x val="-8.0408427840126275E-17"/>
                  <c:y val="-2.8201411690606998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9632632269650504E-2"/>
                      <c:h val="9.6961927957954094E-2"/>
                    </c:manualLayout>
                  </c15:layout>
                </c:ext>
                <c:ext xmlns:c16="http://schemas.microsoft.com/office/drawing/2014/chart" uri="{C3380CC4-5D6E-409C-BE32-E72D297353CC}">
                  <c16:uniqueId val="{00000001-1999-4B40-8ED9-EC5E204B510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Sheet1!$T$5:$T$38</c:f>
              <c:strCache>
                <c:ptCount val="34"/>
                <c:pt idx="0">
                  <c:v>State 1 (N=401)</c:v>
                </c:pt>
                <c:pt idx="1">
                  <c:v>State 2 (N=424)</c:v>
                </c:pt>
                <c:pt idx="2">
                  <c:v>State 3 (N=644)</c:v>
                </c:pt>
                <c:pt idx="3">
                  <c:v>State 4 (N=516)</c:v>
                </c:pt>
                <c:pt idx="4">
                  <c:v>State 5 (N=326)</c:v>
                </c:pt>
                <c:pt idx="5">
                  <c:v>State 6 (N=342)</c:v>
                </c:pt>
                <c:pt idx="6">
                  <c:v>State 7 (N=392)</c:v>
                </c:pt>
                <c:pt idx="7">
                  <c:v>State 8 (N=391)</c:v>
                </c:pt>
                <c:pt idx="8">
                  <c:v>State 9 (N=380)</c:v>
                </c:pt>
                <c:pt idx="9">
                  <c:v>State 10 (N=505)</c:v>
                </c:pt>
                <c:pt idx="10">
                  <c:v>State 11 (N=348)</c:v>
                </c:pt>
                <c:pt idx="11">
                  <c:v>State 12 (N=398)</c:v>
                </c:pt>
                <c:pt idx="12">
                  <c:v>State 13 (N=384)</c:v>
                </c:pt>
                <c:pt idx="13">
                  <c:v>State 14 (N=391)</c:v>
                </c:pt>
                <c:pt idx="14">
                  <c:v>State 15 (N=999)</c:v>
                </c:pt>
                <c:pt idx="15">
                  <c:v>State 16 (N=451)</c:v>
                </c:pt>
                <c:pt idx="16">
                  <c:v>State 17 (N=390)</c:v>
                </c:pt>
                <c:pt idx="17">
                  <c:v>State 18 (N=347)</c:v>
                </c:pt>
                <c:pt idx="18">
                  <c:v>State 19 (N=333)</c:v>
                </c:pt>
                <c:pt idx="19">
                  <c:v>State 20 (N=1612)</c:v>
                </c:pt>
                <c:pt idx="20">
                  <c:v>NCI-IDD Average (N=23789)</c:v>
                </c:pt>
                <c:pt idx="21">
                  <c:v>State 22 (N=482)</c:v>
                </c:pt>
                <c:pt idx="22">
                  <c:v>State 23 (N=612)</c:v>
                </c:pt>
                <c:pt idx="23">
                  <c:v>State 24 (N=382)</c:v>
                </c:pt>
                <c:pt idx="24">
                  <c:v>State 25 (N=407)</c:v>
                </c:pt>
                <c:pt idx="25">
                  <c:v>State 26 (N=310)</c:v>
                </c:pt>
                <c:pt idx="26">
                  <c:v>State 27 (N=739)</c:v>
                </c:pt>
                <c:pt idx="27">
                  <c:v>State 28 (N=380)</c:v>
                </c:pt>
                <c:pt idx="28">
                  <c:v>State 29 (N=8244)</c:v>
                </c:pt>
                <c:pt idx="29">
                  <c:v>State 30 (N=427)</c:v>
                </c:pt>
                <c:pt idx="30">
                  <c:v>State 31 (N=562)</c:v>
                </c:pt>
                <c:pt idx="31">
                  <c:v>State 32 (N=572)</c:v>
                </c:pt>
                <c:pt idx="32">
                  <c:v>State 33 (N=351)</c:v>
                </c:pt>
                <c:pt idx="33">
                  <c:v>State 34 (N=347)</c:v>
                </c:pt>
              </c:strCache>
            </c:strRef>
          </c:cat>
          <c:val>
            <c:numRef>
              <c:f>Sheet1!$U$5:$U$38</c:f>
              <c:numCache>
                <c:formatCode>0%</c:formatCode>
                <c:ptCount val="34"/>
                <c:pt idx="0">
                  <c:v>0.93516209476309198</c:v>
                </c:pt>
                <c:pt idx="1">
                  <c:v>0.89858490566037774</c:v>
                </c:pt>
                <c:pt idx="2">
                  <c:v>0.88819875776397628</c:v>
                </c:pt>
                <c:pt idx="3">
                  <c:v>0.87209302325581506</c:v>
                </c:pt>
                <c:pt idx="4">
                  <c:v>0.86503067484662632</c:v>
                </c:pt>
                <c:pt idx="5">
                  <c:v>0.83333333333333282</c:v>
                </c:pt>
                <c:pt idx="6">
                  <c:v>0.82653061224489799</c:v>
                </c:pt>
                <c:pt idx="7">
                  <c:v>0.82608695652173836</c:v>
                </c:pt>
                <c:pt idx="8">
                  <c:v>0.81052631578947465</c:v>
                </c:pt>
                <c:pt idx="9">
                  <c:v>0.78217821782178365</c:v>
                </c:pt>
                <c:pt idx="10">
                  <c:v>0.78160919540229923</c:v>
                </c:pt>
                <c:pt idx="11">
                  <c:v>0.78140703517588062</c:v>
                </c:pt>
                <c:pt idx="12">
                  <c:v>0.78124999999999867</c:v>
                </c:pt>
                <c:pt idx="13">
                  <c:v>0.78005115089514176</c:v>
                </c:pt>
                <c:pt idx="14">
                  <c:v>0.77577577577577861</c:v>
                </c:pt>
                <c:pt idx="15">
                  <c:v>0.76940133037693992</c:v>
                </c:pt>
                <c:pt idx="16">
                  <c:v>0.76153846153846094</c:v>
                </c:pt>
                <c:pt idx="17">
                  <c:v>0.75216138328530147</c:v>
                </c:pt>
                <c:pt idx="18">
                  <c:v>0.75075075075075182</c:v>
                </c:pt>
                <c:pt idx="19">
                  <c:v>0.74875930521092049</c:v>
                </c:pt>
                <c:pt idx="20">
                  <c:v>0.74734088821988887</c:v>
                </c:pt>
                <c:pt idx="21">
                  <c:v>0.73029045643153623</c:v>
                </c:pt>
                <c:pt idx="22">
                  <c:v>0.72549019607843379</c:v>
                </c:pt>
                <c:pt idx="23">
                  <c:v>0.71727748691099469</c:v>
                </c:pt>
                <c:pt idx="24">
                  <c:v>0.70761670761670858</c:v>
                </c:pt>
                <c:pt idx="25">
                  <c:v>0.69677419354838832</c:v>
                </c:pt>
                <c:pt idx="26">
                  <c:v>0.69282814614343902</c:v>
                </c:pt>
                <c:pt idx="27">
                  <c:v>0.68157894736842106</c:v>
                </c:pt>
                <c:pt idx="28">
                  <c:v>0.66857159332712723</c:v>
                </c:pt>
                <c:pt idx="29">
                  <c:v>0.65573770491803274</c:v>
                </c:pt>
                <c:pt idx="30">
                  <c:v>0.64590747330960852</c:v>
                </c:pt>
                <c:pt idx="31">
                  <c:v>0.63811188811188591</c:v>
                </c:pt>
                <c:pt idx="32">
                  <c:v>0.61253561253561262</c:v>
                </c:pt>
                <c:pt idx="33">
                  <c:v>0.49855907780979825</c:v>
                </c:pt>
              </c:numCache>
            </c:numRef>
          </c:val>
          <c:extLst>
            <c:ext xmlns:c16="http://schemas.microsoft.com/office/drawing/2014/chart" uri="{C3380CC4-5D6E-409C-BE32-E72D297353CC}">
              <c16:uniqueId val="{00000000-1999-4B40-8ED9-EC5E204B510F}"/>
            </c:ext>
          </c:extLst>
        </c:ser>
        <c:dLbls>
          <c:showLegendKey val="0"/>
          <c:showVal val="0"/>
          <c:showCatName val="0"/>
          <c:showSerName val="0"/>
          <c:showPercent val="0"/>
          <c:showBubbleSize val="0"/>
        </c:dLbls>
        <c:gapWidth val="219"/>
        <c:overlap val="-27"/>
        <c:axId val="1553990208"/>
        <c:axId val="1553990688"/>
      </c:barChart>
      <c:catAx>
        <c:axId val="15539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53990688"/>
        <c:crosses val="autoZero"/>
        <c:auto val="1"/>
        <c:lblAlgn val="ctr"/>
        <c:lblOffset val="100"/>
        <c:noMultiLvlLbl val="0"/>
      </c:catAx>
      <c:valAx>
        <c:axId val="1553990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5399020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The Proportion of People who Live with Others who Report They can Stay Home if They Choose when Others in Their House/Home Go Somewhere BY race/ethnicity</a:t>
            </a:r>
            <a:br>
              <a:rPr lang="en-US" sz="2400"/>
            </a:br>
            <a:r>
              <a:rPr lang="en-US" sz="2400"/>
              <a:t>(One state’s data)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Sheet1!$J$86:$J$93</c:f>
              <c:strCache>
                <c:ptCount val="8"/>
                <c:pt idx="0">
                  <c:v>American Indian or Alaska Native</c:v>
                </c:pt>
                <c:pt idx="1">
                  <c:v>Asian</c:v>
                </c:pt>
                <c:pt idx="2">
                  <c:v>Black or African American</c:v>
                </c:pt>
                <c:pt idx="3">
                  <c:v>Pacific Islander</c:v>
                </c:pt>
                <c:pt idx="4">
                  <c:v>White</c:v>
                </c:pt>
                <c:pt idx="5">
                  <c:v>Hispanic/Latino</c:v>
                </c:pt>
                <c:pt idx="6">
                  <c:v>Other race not listed</c:v>
                </c:pt>
                <c:pt idx="7">
                  <c:v>Two or more races/ethnicities</c:v>
                </c:pt>
              </c:strCache>
            </c:strRef>
          </c:cat>
          <c:val>
            <c:numRef>
              <c:f>Sheet1!$K$86:$K$93</c:f>
              <c:numCache>
                <c:formatCode>###0.0%</c:formatCode>
                <c:ptCount val="8"/>
                <c:pt idx="0">
                  <c:v>0.53191489361702127</c:v>
                </c:pt>
                <c:pt idx="1">
                  <c:v>0.41213653603034134</c:v>
                </c:pt>
                <c:pt idx="2">
                  <c:v>0.53132250580046403</c:v>
                </c:pt>
                <c:pt idx="3">
                  <c:v>0.3125</c:v>
                </c:pt>
                <c:pt idx="4">
                  <c:v>0.54256285973947294</c:v>
                </c:pt>
                <c:pt idx="5">
                  <c:v>0.38187478381182982</c:v>
                </c:pt>
                <c:pt idx="6">
                  <c:v>0.41111111111111109</c:v>
                </c:pt>
                <c:pt idx="7">
                  <c:v>0.57407407407407407</c:v>
                </c:pt>
              </c:numCache>
            </c:numRef>
          </c:val>
          <c:extLst>
            <c:ext xmlns:c16="http://schemas.microsoft.com/office/drawing/2014/chart" uri="{C3380CC4-5D6E-409C-BE32-E72D297353CC}">
              <c16:uniqueId val="{00000000-C27D-4BBF-8796-EC840FDACFF5}"/>
            </c:ext>
          </c:extLst>
        </c:ser>
        <c:dLbls>
          <c:showLegendKey val="0"/>
          <c:showVal val="0"/>
          <c:showCatName val="0"/>
          <c:showSerName val="0"/>
          <c:showPercent val="0"/>
          <c:showBubbleSize val="0"/>
        </c:dLbls>
        <c:gapWidth val="219"/>
        <c:overlap val="-27"/>
        <c:axId val="960998768"/>
        <c:axId val="960989648"/>
      </c:barChart>
      <c:catAx>
        <c:axId val="9609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0989648"/>
        <c:crosses val="autoZero"/>
        <c:auto val="1"/>
        <c:lblAlgn val="ctr"/>
        <c:lblOffset val="100"/>
        <c:noMultiLvlLbl val="0"/>
      </c:catAx>
      <c:valAx>
        <c:axId val="9609896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09987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Yes, service plan includes things that are important to person by primary language (One state)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Sheet1!$K$118:$K$119</c:f>
              <c:strCache>
                <c:ptCount val="2"/>
                <c:pt idx="0">
                  <c:v>English</c:v>
                </c:pt>
                <c:pt idx="1">
                  <c:v>Spanish</c:v>
                </c:pt>
              </c:strCache>
            </c:strRef>
          </c:cat>
          <c:val>
            <c:numRef>
              <c:f>Sheet1!$L$118:$L$119</c:f>
              <c:numCache>
                <c:formatCode>###0.0%</c:formatCode>
                <c:ptCount val="2"/>
                <c:pt idx="0">
                  <c:v>0.92135616917161822</c:v>
                </c:pt>
                <c:pt idx="1">
                  <c:v>0.87103594080338265</c:v>
                </c:pt>
              </c:numCache>
            </c:numRef>
          </c:val>
          <c:extLst>
            <c:ext xmlns:c16="http://schemas.microsoft.com/office/drawing/2014/chart" uri="{C3380CC4-5D6E-409C-BE32-E72D297353CC}">
              <c16:uniqueId val="{00000000-1B58-4C07-8BBD-3C77F1569B4C}"/>
            </c:ext>
          </c:extLst>
        </c:ser>
        <c:dLbls>
          <c:showLegendKey val="0"/>
          <c:showVal val="0"/>
          <c:showCatName val="0"/>
          <c:showSerName val="0"/>
          <c:showPercent val="0"/>
          <c:showBubbleSize val="0"/>
        </c:dLbls>
        <c:gapWidth val="219"/>
        <c:overlap val="-27"/>
        <c:axId val="1555052288"/>
        <c:axId val="1555059008"/>
      </c:barChart>
      <c:catAx>
        <c:axId val="15550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55059008"/>
        <c:crosses val="autoZero"/>
        <c:auto val="1"/>
        <c:lblAlgn val="ctr"/>
        <c:lblOffset val="100"/>
        <c:noMultiLvlLbl val="0"/>
      </c:catAx>
      <c:valAx>
        <c:axId val="1555059008"/>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550522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Last routine dentist visit in the last 12 months by race/ethnicity </a:t>
            </a:r>
          </a:p>
          <a:p>
            <a:pPr>
              <a:defRPr sz="2400"/>
            </a:pPr>
            <a:r>
              <a:rPr lang="en-US" sz="2400"/>
              <a:t>(All participating states)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Sheet1!$J$225:$J$231</c:f>
              <c:strCache>
                <c:ptCount val="7"/>
                <c:pt idx="0">
                  <c:v>American Indian or Alaska Native (N=211)</c:v>
                </c:pt>
                <c:pt idx="1">
                  <c:v>Asian (N=1177)</c:v>
                </c:pt>
                <c:pt idx="2">
                  <c:v>Black or African American (N=3847)</c:v>
                </c:pt>
                <c:pt idx="3">
                  <c:v>Pacific Islander (N=69)</c:v>
                </c:pt>
                <c:pt idx="4">
                  <c:v>White (N=14330)</c:v>
                </c:pt>
                <c:pt idx="5">
                  <c:v>Hispanic/Latino (N=3754)</c:v>
                </c:pt>
                <c:pt idx="6">
                  <c:v>Other race not listed (N=469)</c:v>
                </c:pt>
              </c:strCache>
            </c:strRef>
          </c:cat>
          <c:val>
            <c:numRef>
              <c:f>Sheet1!$K$225:$K$231</c:f>
              <c:numCache>
                <c:formatCode>0.0%</c:formatCode>
                <c:ptCount val="7"/>
                <c:pt idx="0">
                  <c:v>0.61766659671563384</c:v>
                </c:pt>
                <c:pt idx="1">
                  <c:v>0.7105769507866363</c:v>
                </c:pt>
                <c:pt idx="2">
                  <c:v>0.64283515374672917</c:v>
                </c:pt>
                <c:pt idx="3">
                  <c:v>0.64213537720406966</c:v>
                </c:pt>
                <c:pt idx="4">
                  <c:v>0.70201426897121255</c:v>
                </c:pt>
                <c:pt idx="5">
                  <c:v>0.69344235325788817</c:v>
                </c:pt>
                <c:pt idx="6">
                  <c:v>0.72033296103183952</c:v>
                </c:pt>
              </c:numCache>
            </c:numRef>
          </c:val>
          <c:extLst>
            <c:ext xmlns:c16="http://schemas.microsoft.com/office/drawing/2014/chart" uri="{C3380CC4-5D6E-409C-BE32-E72D297353CC}">
              <c16:uniqueId val="{00000000-C3AE-46D6-9FE8-A25D9E721EEA}"/>
            </c:ext>
          </c:extLst>
        </c:ser>
        <c:dLbls>
          <c:showLegendKey val="0"/>
          <c:showVal val="0"/>
          <c:showCatName val="0"/>
          <c:showSerName val="0"/>
          <c:showPercent val="0"/>
          <c:showBubbleSize val="0"/>
        </c:dLbls>
        <c:gapWidth val="182"/>
        <c:axId val="924004752"/>
        <c:axId val="923999952"/>
      </c:barChart>
      <c:catAx>
        <c:axId val="924004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3999952"/>
        <c:crosses val="autoZero"/>
        <c:auto val="1"/>
        <c:lblAlgn val="ctr"/>
        <c:lblOffset val="100"/>
        <c:noMultiLvlLbl val="0"/>
      </c:catAx>
      <c:valAx>
        <c:axId val="923999952"/>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400475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Last Hearing Test by Rural/Urban Status (One</a:t>
            </a:r>
            <a:r>
              <a:rPr lang="en-US" sz="2400" baseline="0" dirty="0"/>
              <a:t> State)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Within the past 5 years (anytime less than 5 years ago)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Sheet1!$B$5:$B$9</c:f>
              <c:strCache>
                <c:ptCount val="5"/>
                <c:pt idx="0">
                  <c:v>Metropolitan</c:v>
                </c:pt>
                <c:pt idx="1">
                  <c:v>Micropolitan</c:v>
                </c:pt>
                <c:pt idx="2">
                  <c:v>Rural</c:v>
                </c:pt>
                <c:pt idx="3">
                  <c:v>Small town</c:v>
                </c:pt>
                <c:pt idx="4">
                  <c:v>State Average</c:v>
                </c:pt>
              </c:strCache>
            </c:strRef>
          </c:cat>
          <c:val>
            <c:numRef>
              <c:f>Sheet1!$C$5:$C$9</c:f>
              <c:numCache>
                <c:formatCode>###0.0%</c:formatCode>
                <c:ptCount val="5"/>
                <c:pt idx="0">
                  <c:v>0.41690408357075026</c:v>
                </c:pt>
                <c:pt idx="1">
                  <c:v>0.53886010362694303</c:v>
                </c:pt>
                <c:pt idx="2">
                  <c:v>0.32608695652173914</c:v>
                </c:pt>
                <c:pt idx="3">
                  <c:v>0.35483870967741937</c:v>
                </c:pt>
                <c:pt idx="4">
                  <c:v>0.42671480144404333</c:v>
                </c:pt>
              </c:numCache>
            </c:numRef>
          </c:val>
          <c:extLst>
            <c:ext xmlns:c16="http://schemas.microsoft.com/office/drawing/2014/chart" uri="{C3380CC4-5D6E-409C-BE32-E72D297353CC}">
              <c16:uniqueId val="{00000000-0241-4015-8F5F-E4C4AD5D41FB}"/>
            </c:ext>
          </c:extLst>
        </c:ser>
        <c:ser>
          <c:idx val="1"/>
          <c:order val="1"/>
          <c:tx>
            <c:strRef>
              <c:f>Sheet1!$D$4</c:f>
              <c:strCache>
                <c:ptCount val="1"/>
                <c:pt idx="0">
                  <c:v>5 years ago or more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Sheet1!$B$5:$B$9</c:f>
              <c:strCache>
                <c:ptCount val="5"/>
                <c:pt idx="0">
                  <c:v>Metropolitan</c:v>
                </c:pt>
                <c:pt idx="1">
                  <c:v>Micropolitan</c:v>
                </c:pt>
                <c:pt idx="2">
                  <c:v>Rural</c:v>
                </c:pt>
                <c:pt idx="3">
                  <c:v>Small town</c:v>
                </c:pt>
                <c:pt idx="4">
                  <c:v>State Average</c:v>
                </c:pt>
              </c:strCache>
            </c:strRef>
          </c:cat>
          <c:val>
            <c:numRef>
              <c:f>Sheet1!$D$5:$D$9</c:f>
              <c:numCache>
                <c:formatCode>###0.0%</c:formatCode>
                <c:ptCount val="5"/>
                <c:pt idx="0">
                  <c:v>2.7540360873694207E-2</c:v>
                </c:pt>
                <c:pt idx="1">
                  <c:v>5.181347150259067E-2</c:v>
                </c:pt>
                <c:pt idx="2">
                  <c:v>0.21739130434782608</c:v>
                </c:pt>
                <c:pt idx="3">
                  <c:v>6.4516129032258063E-2</c:v>
                </c:pt>
                <c:pt idx="4">
                  <c:v>3.9711191335740074E-2</c:v>
                </c:pt>
              </c:numCache>
            </c:numRef>
          </c:val>
          <c:extLst>
            <c:ext xmlns:c16="http://schemas.microsoft.com/office/drawing/2014/chart" uri="{C3380CC4-5D6E-409C-BE32-E72D297353CC}">
              <c16:uniqueId val="{00000001-0241-4015-8F5F-E4C4AD5D41FB}"/>
            </c:ext>
          </c:extLst>
        </c:ser>
        <c:ser>
          <c:idx val="2"/>
          <c:order val="2"/>
          <c:tx>
            <c:strRef>
              <c:f>Sheet1!$E$4</c:f>
              <c:strCache>
                <c:ptCount val="1"/>
                <c:pt idx="0">
                  <c:v>Has never had a hearing test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Sheet1!$B$5:$B$9</c:f>
              <c:strCache>
                <c:ptCount val="5"/>
                <c:pt idx="0">
                  <c:v>Metropolitan</c:v>
                </c:pt>
                <c:pt idx="1">
                  <c:v>Micropolitan</c:v>
                </c:pt>
                <c:pt idx="2">
                  <c:v>Rural</c:v>
                </c:pt>
                <c:pt idx="3">
                  <c:v>Small town</c:v>
                </c:pt>
                <c:pt idx="4">
                  <c:v>State Average</c:v>
                </c:pt>
              </c:strCache>
            </c:strRef>
          </c:cat>
          <c:val>
            <c:numRef>
              <c:f>Sheet1!$E$5:$E$9</c:f>
              <c:numCache>
                <c:formatCode>###0.0%</c:formatCode>
                <c:ptCount val="5"/>
                <c:pt idx="0">
                  <c:v>4.3684710351377019E-2</c:v>
                </c:pt>
                <c:pt idx="1">
                  <c:v>1.0362694300518137E-2</c:v>
                </c:pt>
                <c:pt idx="2">
                  <c:v>4.3478260869565216E-2</c:v>
                </c:pt>
                <c:pt idx="4">
                  <c:v>3.6101083032490974E-2</c:v>
                </c:pt>
              </c:numCache>
            </c:numRef>
          </c:val>
          <c:extLst>
            <c:ext xmlns:c16="http://schemas.microsoft.com/office/drawing/2014/chart" uri="{C3380CC4-5D6E-409C-BE32-E72D297353CC}">
              <c16:uniqueId val="{00000002-0241-4015-8F5F-E4C4AD5D41FB}"/>
            </c:ext>
          </c:extLst>
        </c:ser>
        <c:ser>
          <c:idx val="3"/>
          <c:order val="3"/>
          <c:tx>
            <c:strRef>
              <c:f>Sheet1!$F$4</c:f>
              <c:strCache>
                <c:ptCount val="1"/>
                <c:pt idx="0">
                  <c:v>Don't know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Sheet1!$B$5:$B$9</c:f>
              <c:strCache>
                <c:ptCount val="5"/>
                <c:pt idx="0">
                  <c:v>Metropolitan</c:v>
                </c:pt>
                <c:pt idx="1">
                  <c:v>Micropolitan</c:v>
                </c:pt>
                <c:pt idx="2">
                  <c:v>Rural</c:v>
                </c:pt>
                <c:pt idx="3">
                  <c:v>Small town</c:v>
                </c:pt>
                <c:pt idx="4">
                  <c:v>State Average</c:v>
                </c:pt>
              </c:strCache>
            </c:strRef>
          </c:cat>
          <c:val>
            <c:numRef>
              <c:f>Sheet1!$F$5:$F$9</c:f>
              <c:numCache>
                <c:formatCode>###0.0%</c:formatCode>
                <c:ptCount val="5"/>
                <c:pt idx="0">
                  <c:v>0.51187084520417858</c:v>
                </c:pt>
                <c:pt idx="1">
                  <c:v>0.39896373056994816</c:v>
                </c:pt>
                <c:pt idx="2">
                  <c:v>0.41304347826086951</c:v>
                </c:pt>
                <c:pt idx="3">
                  <c:v>0.58064516129032262</c:v>
                </c:pt>
                <c:pt idx="4">
                  <c:v>0.49747292418772565</c:v>
                </c:pt>
              </c:numCache>
            </c:numRef>
          </c:val>
          <c:extLst>
            <c:ext xmlns:c16="http://schemas.microsoft.com/office/drawing/2014/chart" uri="{C3380CC4-5D6E-409C-BE32-E72D297353CC}">
              <c16:uniqueId val="{00000003-0241-4015-8F5F-E4C4AD5D41FB}"/>
            </c:ext>
          </c:extLst>
        </c:ser>
        <c:dLbls>
          <c:showLegendKey val="0"/>
          <c:showVal val="0"/>
          <c:showCatName val="0"/>
          <c:showSerName val="0"/>
          <c:showPercent val="0"/>
          <c:showBubbleSize val="0"/>
        </c:dLbls>
        <c:gapWidth val="219"/>
        <c:overlap val="-27"/>
        <c:axId val="1230473503"/>
        <c:axId val="1230474463"/>
      </c:barChart>
      <c:catAx>
        <c:axId val="123047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0474463"/>
        <c:crosses val="autoZero"/>
        <c:auto val="1"/>
        <c:lblAlgn val="ctr"/>
        <c:lblOffset val="100"/>
        <c:noMultiLvlLbl val="0"/>
      </c:catAx>
      <c:valAx>
        <c:axId val="12304744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047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svg"/><Relationship Id="rId1" Type="http://schemas.openxmlformats.org/officeDocument/2006/relationships/image" Target="../media/image79.png"/><Relationship Id="rId6" Type="http://schemas.openxmlformats.org/officeDocument/2006/relationships/image" Target="../media/image85.svg"/><Relationship Id="rId5" Type="http://schemas.openxmlformats.org/officeDocument/2006/relationships/image" Target="../media/image81.png"/><Relationship Id="rId4" Type="http://schemas.openxmlformats.org/officeDocument/2006/relationships/image" Target="../media/image8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svg"/><Relationship Id="rId1" Type="http://schemas.openxmlformats.org/officeDocument/2006/relationships/image" Target="../media/image79.png"/><Relationship Id="rId6" Type="http://schemas.openxmlformats.org/officeDocument/2006/relationships/image" Target="../media/image85.svg"/><Relationship Id="rId5" Type="http://schemas.openxmlformats.org/officeDocument/2006/relationships/image" Target="../media/image81.png"/><Relationship Id="rId4" Type="http://schemas.openxmlformats.org/officeDocument/2006/relationships/image" Target="../media/image8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64810-1E00-4AC5-87B5-C12586D3DBF6}"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5BA65DF5-4197-40A5-AFBE-455A6CAF13BD}">
      <dgm:prSet/>
      <dgm:spPr/>
      <dgm:t>
        <a:bodyPr/>
        <a:lstStyle/>
        <a:p>
          <a:pPr algn="l"/>
          <a:r>
            <a:rPr lang="en-US" b="0" dirty="0"/>
            <a:t>States that are already administering</a:t>
          </a:r>
          <a:br>
            <a:rPr lang="en-US" b="0" dirty="0"/>
          </a:br>
          <a:r>
            <a:rPr lang="en-US" b="0" dirty="0"/>
            <a:t> NCI are well positioned to meet</a:t>
          </a:r>
          <a:br>
            <a:rPr lang="en-US" b="0" dirty="0"/>
          </a:br>
          <a:r>
            <a:rPr lang="en-US" b="0" dirty="0"/>
            <a:t> MFP and Access Rule reporting requirements</a:t>
          </a:r>
        </a:p>
      </dgm:t>
    </dgm:pt>
    <dgm:pt modelId="{5364DAF5-1639-4760-8A9B-7D800CB77064}" type="parTrans" cxnId="{B09881BB-3077-4AEC-9A39-E975E409120B}">
      <dgm:prSet/>
      <dgm:spPr/>
      <dgm:t>
        <a:bodyPr/>
        <a:lstStyle/>
        <a:p>
          <a:endParaRPr lang="en-US"/>
        </a:p>
      </dgm:t>
    </dgm:pt>
    <dgm:pt modelId="{5214EEE5-7DF1-4CDD-AA4A-11269490C75A}" type="sibTrans" cxnId="{B09881BB-3077-4AEC-9A39-E975E409120B}">
      <dgm:prSet/>
      <dgm:spPr/>
      <dgm:t>
        <a:bodyPr/>
        <a:lstStyle/>
        <a:p>
          <a:endParaRPr lang="en-US"/>
        </a:p>
      </dgm:t>
    </dgm:pt>
    <dgm:pt modelId="{21AC3770-E819-42B8-81A9-752D99E53255}">
      <dgm:prSet/>
      <dgm:spPr/>
      <dgm:t>
        <a:bodyPr/>
        <a:lstStyle/>
        <a:p>
          <a:r>
            <a:rPr lang="en-US" dirty="0"/>
            <a:t>Many states are only surveying some waiver populations, not all, so additional work will be needed</a:t>
          </a:r>
        </a:p>
      </dgm:t>
    </dgm:pt>
    <dgm:pt modelId="{298DF1EF-EFBD-47C3-B3CD-A2A34BBC3A95}" type="parTrans" cxnId="{22157257-89D8-4877-8423-26A497E70DD4}">
      <dgm:prSet/>
      <dgm:spPr/>
      <dgm:t>
        <a:bodyPr/>
        <a:lstStyle/>
        <a:p>
          <a:endParaRPr lang="en-US"/>
        </a:p>
      </dgm:t>
    </dgm:pt>
    <dgm:pt modelId="{AC8306A1-E2F7-488F-A144-C44CF059627E}" type="sibTrans" cxnId="{22157257-89D8-4877-8423-26A497E70DD4}">
      <dgm:prSet/>
      <dgm:spPr/>
      <dgm:t>
        <a:bodyPr/>
        <a:lstStyle/>
        <a:p>
          <a:endParaRPr lang="en-US"/>
        </a:p>
      </dgm:t>
    </dgm:pt>
    <dgm:pt modelId="{BB51C185-8D20-4D6D-9585-2AFEF0CB6618}">
      <dgm:prSet/>
      <dgm:spPr/>
      <dgm:t>
        <a:bodyPr/>
        <a:lstStyle/>
        <a:p>
          <a:r>
            <a:rPr lang="en-US" b="0" dirty="0"/>
            <a:t>Equity stratification will be a big lift, but there is time!</a:t>
          </a:r>
        </a:p>
      </dgm:t>
    </dgm:pt>
    <dgm:pt modelId="{841EB446-D934-46AA-8BBD-F0208C7E5E05}" type="parTrans" cxnId="{672FBC9D-8010-4E0B-A866-21A7A359D08E}">
      <dgm:prSet/>
      <dgm:spPr/>
      <dgm:t>
        <a:bodyPr/>
        <a:lstStyle/>
        <a:p>
          <a:endParaRPr lang="en-US"/>
        </a:p>
      </dgm:t>
    </dgm:pt>
    <dgm:pt modelId="{5FC31CB2-1DF1-47ED-AF9A-45A25D4CECDE}" type="sibTrans" cxnId="{672FBC9D-8010-4E0B-A866-21A7A359D08E}">
      <dgm:prSet/>
      <dgm:spPr/>
      <dgm:t>
        <a:bodyPr/>
        <a:lstStyle/>
        <a:p>
          <a:endParaRPr lang="en-US"/>
        </a:p>
      </dgm:t>
    </dgm:pt>
    <dgm:pt modelId="{56B9D920-F4E2-467F-AB12-B2F6246D5924}" type="pres">
      <dgm:prSet presAssocID="{72264810-1E00-4AC5-87B5-C12586D3DBF6}" presName="Name0" presStyleCnt="0">
        <dgm:presLayoutVars>
          <dgm:dir/>
          <dgm:animLvl val="lvl"/>
          <dgm:resizeHandles val="exact"/>
        </dgm:presLayoutVars>
      </dgm:prSet>
      <dgm:spPr/>
      <dgm:t>
        <a:bodyPr/>
        <a:lstStyle/>
        <a:p>
          <a:endParaRPr lang="en-US"/>
        </a:p>
      </dgm:t>
    </dgm:pt>
    <dgm:pt modelId="{C34534C1-14E6-469A-8E48-60407973BD95}" type="pres">
      <dgm:prSet presAssocID="{5BA65DF5-4197-40A5-AFBE-455A6CAF13BD}" presName="boxAndChildren" presStyleCnt="0"/>
      <dgm:spPr/>
    </dgm:pt>
    <dgm:pt modelId="{014EEB6B-043E-404D-9B2E-8DD8E771180B}" type="pres">
      <dgm:prSet presAssocID="{5BA65DF5-4197-40A5-AFBE-455A6CAF13BD}" presName="parentTextBox" presStyleLbl="node1" presStyleIdx="0" presStyleCnt="1"/>
      <dgm:spPr/>
      <dgm:t>
        <a:bodyPr/>
        <a:lstStyle/>
        <a:p>
          <a:endParaRPr lang="en-US"/>
        </a:p>
      </dgm:t>
    </dgm:pt>
    <dgm:pt modelId="{4D364600-364D-4126-90BB-9F8F8A5F5D6D}" type="pres">
      <dgm:prSet presAssocID="{5BA65DF5-4197-40A5-AFBE-455A6CAF13BD}" presName="entireBox" presStyleLbl="node1" presStyleIdx="0" presStyleCnt="1"/>
      <dgm:spPr/>
      <dgm:t>
        <a:bodyPr/>
        <a:lstStyle/>
        <a:p>
          <a:endParaRPr lang="en-US"/>
        </a:p>
      </dgm:t>
    </dgm:pt>
    <dgm:pt modelId="{608790D4-23F2-4EBA-8932-85F2C992F5E8}" type="pres">
      <dgm:prSet presAssocID="{5BA65DF5-4197-40A5-AFBE-455A6CAF13BD}" presName="descendantBox" presStyleCnt="0"/>
      <dgm:spPr/>
    </dgm:pt>
    <dgm:pt modelId="{D39A8342-7791-4476-9C8E-349F2D4DFAC1}" type="pres">
      <dgm:prSet presAssocID="{21AC3770-E819-42B8-81A9-752D99E53255}" presName="childTextBox" presStyleLbl="fgAccFollowNode1" presStyleIdx="0" presStyleCnt="2">
        <dgm:presLayoutVars>
          <dgm:bulletEnabled val="1"/>
        </dgm:presLayoutVars>
      </dgm:prSet>
      <dgm:spPr/>
      <dgm:t>
        <a:bodyPr/>
        <a:lstStyle/>
        <a:p>
          <a:endParaRPr lang="en-US"/>
        </a:p>
      </dgm:t>
    </dgm:pt>
    <dgm:pt modelId="{04E21028-D149-4FB2-A069-47D44175963A}" type="pres">
      <dgm:prSet presAssocID="{BB51C185-8D20-4D6D-9585-2AFEF0CB6618}" presName="childTextBox" presStyleLbl="fgAccFollowNode1" presStyleIdx="1" presStyleCnt="2">
        <dgm:presLayoutVars>
          <dgm:bulletEnabled val="1"/>
        </dgm:presLayoutVars>
      </dgm:prSet>
      <dgm:spPr/>
      <dgm:t>
        <a:bodyPr/>
        <a:lstStyle/>
        <a:p>
          <a:endParaRPr lang="en-US"/>
        </a:p>
      </dgm:t>
    </dgm:pt>
  </dgm:ptLst>
  <dgm:cxnLst>
    <dgm:cxn modelId="{67D15C35-AB54-485E-ADD0-41BE7485737A}" type="presOf" srcId="{72264810-1E00-4AC5-87B5-C12586D3DBF6}" destId="{56B9D920-F4E2-467F-AB12-B2F6246D5924}" srcOrd="0" destOrd="0" presId="urn:microsoft.com/office/officeart/2005/8/layout/process4"/>
    <dgm:cxn modelId="{C19E80EB-969A-4B3A-9CBA-2FED43F7FB5C}" type="presOf" srcId="{BB51C185-8D20-4D6D-9585-2AFEF0CB6618}" destId="{04E21028-D149-4FB2-A069-47D44175963A}" srcOrd="0" destOrd="0" presId="urn:microsoft.com/office/officeart/2005/8/layout/process4"/>
    <dgm:cxn modelId="{672FBC9D-8010-4E0B-A866-21A7A359D08E}" srcId="{5BA65DF5-4197-40A5-AFBE-455A6CAF13BD}" destId="{BB51C185-8D20-4D6D-9585-2AFEF0CB6618}" srcOrd="1" destOrd="0" parTransId="{841EB446-D934-46AA-8BBD-F0208C7E5E05}" sibTransId="{5FC31CB2-1DF1-47ED-AF9A-45A25D4CECDE}"/>
    <dgm:cxn modelId="{C5DE5621-DAC6-400B-9405-2866605F490E}" type="presOf" srcId="{5BA65DF5-4197-40A5-AFBE-455A6CAF13BD}" destId="{4D364600-364D-4126-90BB-9F8F8A5F5D6D}" srcOrd="1" destOrd="0" presId="urn:microsoft.com/office/officeart/2005/8/layout/process4"/>
    <dgm:cxn modelId="{B09881BB-3077-4AEC-9A39-E975E409120B}" srcId="{72264810-1E00-4AC5-87B5-C12586D3DBF6}" destId="{5BA65DF5-4197-40A5-AFBE-455A6CAF13BD}" srcOrd="0" destOrd="0" parTransId="{5364DAF5-1639-4760-8A9B-7D800CB77064}" sibTransId="{5214EEE5-7DF1-4CDD-AA4A-11269490C75A}"/>
    <dgm:cxn modelId="{6EC599BC-D8AE-4810-8341-475F4A1BD9F9}" type="presOf" srcId="{5BA65DF5-4197-40A5-AFBE-455A6CAF13BD}" destId="{014EEB6B-043E-404D-9B2E-8DD8E771180B}" srcOrd="0" destOrd="0" presId="urn:microsoft.com/office/officeart/2005/8/layout/process4"/>
    <dgm:cxn modelId="{462A074A-FEC6-4AF8-83AF-0397D2C93A2A}" type="presOf" srcId="{21AC3770-E819-42B8-81A9-752D99E53255}" destId="{D39A8342-7791-4476-9C8E-349F2D4DFAC1}" srcOrd="0" destOrd="0" presId="urn:microsoft.com/office/officeart/2005/8/layout/process4"/>
    <dgm:cxn modelId="{22157257-89D8-4877-8423-26A497E70DD4}" srcId="{5BA65DF5-4197-40A5-AFBE-455A6CAF13BD}" destId="{21AC3770-E819-42B8-81A9-752D99E53255}" srcOrd="0" destOrd="0" parTransId="{298DF1EF-EFBD-47C3-B3CD-A2A34BBC3A95}" sibTransId="{AC8306A1-E2F7-488F-A144-C44CF059627E}"/>
    <dgm:cxn modelId="{B832FAF2-9ACF-4E56-9641-5F79586755DC}" type="presParOf" srcId="{56B9D920-F4E2-467F-AB12-B2F6246D5924}" destId="{C34534C1-14E6-469A-8E48-60407973BD95}" srcOrd="0" destOrd="0" presId="urn:microsoft.com/office/officeart/2005/8/layout/process4"/>
    <dgm:cxn modelId="{C06CABA0-AD58-4987-B98C-AA27E7AD2223}" type="presParOf" srcId="{C34534C1-14E6-469A-8E48-60407973BD95}" destId="{014EEB6B-043E-404D-9B2E-8DD8E771180B}" srcOrd="0" destOrd="0" presId="urn:microsoft.com/office/officeart/2005/8/layout/process4"/>
    <dgm:cxn modelId="{1017BF2B-5B35-43D5-8502-54B0265EAF41}" type="presParOf" srcId="{C34534C1-14E6-469A-8E48-60407973BD95}" destId="{4D364600-364D-4126-90BB-9F8F8A5F5D6D}" srcOrd="1" destOrd="0" presId="urn:microsoft.com/office/officeart/2005/8/layout/process4"/>
    <dgm:cxn modelId="{1F058F91-9663-43CF-98D8-7FB924804824}" type="presParOf" srcId="{C34534C1-14E6-469A-8E48-60407973BD95}" destId="{608790D4-23F2-4EBA-8932-85F2C992F5E8}" srcOrd="2" destOrd="0" presId="urn:microsoft.com/office/officeart/2005/8/layout/process4"/>
    <dgm:cxn modelId="{87D25096-8B0B-472D-A79A-EBD3AD257428}" type="presParOf" srcId="{608790D4-23F2-4EBA-8932-85F2C992F5E8}" destId="{D39A8342-7791-4476-9C8E-349F2D4DFAC1}" srcOrd="0" destOrd="0" presId="urn:microsoft.com/office/officeart/2005/8/layout/process4"/>
    <dgm:cxn modelId="{CDC57E45-C47A-4026-9498-6BC3E3D1F861}" type="presParOf" srcId="{608790D4-23F2-4EBA-8932-85F2C992F5E8}" destId="{04E21028-D149-4FB2-A069-47D44175963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E1958-5277-40A4-80C6-B58250B9EA3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25FF7DD-AE60-4FD1-BCCC-6E7AEDE95A14}">
      <dgm:prSet custT="1"/>
      <dgm:spPr/>
      <dgm:t>
        <a:bodyPr/>
        <a:lstStyle/>
        <a:p>
          <a:pPr>
            <a:lnSpc>
              <a:spcPct val="100000"/>
            </a:lnSpc>
          </a:pPr>
          <a:r>
            <a:rPr lang="en-US" sz="2400"/>
            <a:t>Identify racial and ethnic disparities (e.g., decision making, social connections, etc.) </a:t>
          </a:r>
        </a:p>
      </dgm:t>
    </dgm:pt>
    <dgm:pt modelId="{ADCBE8D5-D24A-4347-9D26-C7F42C14D88F}" type="parTrans" cxnId="{BC9D824A-AF1E-45A9-9B48-AD5C7BB10E0F}">
      <dgm:prSet/>
      <dgm:spPr/>
      <dgm:t>
        <a:bodyPr/>
        <a:lstStyle/>
        <a:p>
          <a:endParaRPr lang="en-US" sz="1800"/>
        </a:p>
      </dgm:t>
    </dgm:pt>
    <dgm:pt modelId="{85F44D98-04DC-41BB-AB7A-96A53C3E4ECB}" type="sibTrans" cxnId="{BC9D824A-AF1E-45A9-9B48-AD5C7BB10E0F}">
      <dgm:prSet/>
      <dgm:spPr/>
      <dgm:t>
        <a:bodyPr/>
        <a:lstStyle/>
        <a:p>
          <a:endParaRPr lang="en-US" sz="1800"/>
        </a:p>
      </dgm:t>
    </dgm:pt>
    <dgm:pt modelId="{0BDF08FE-8154-4D90-8436-A580DDE16994}">
      <dgm:prSet custT="1"/>
      <dgm:spPr/>
      <dgm:t>
        <a:bodyPr/>
        <a:lstStyle/>
        <a:p>
          <a:pPr>
            <a:lnSpc>
              <a:spcPct val="100000"/>
            </a:lnSpc>
          </a:pPr>
          <a:r>
            <a:rPr lang="en-US" sz="1200" dirty="0"/>
            <a:t>Convene racial diverse focus groups to explore roots of disparities</a:t>
          </a:r>
        </a:p>
      </dgm:t>
    </dgm:pt>
    <dgm:pt modelId="{3208AC42-D9CE-4AE9-AA09-AE369A9EB454}" type="parTrans" cxnId="{BE9E1443-1C30-421E-A996-03A68014172C}">
      <dgm:prSet/>
      <dgm:spPr/>
      <dgm:t>
        <a:bodyPr/>
        <a:lstStyle/>
        <a:p>
          <a:endParaRPr lang="en-US" sz="1800"/>
        </a:p>
      </dgm:t>
    </dgm:pt>
    <dgm:pt modelId="{9190FC64-97E6-410A-B8DD-A49400B72A16}" type="sibTrans" cxnId="{BE9E1443-1C30-421E-A996-03A68014172C}">
      <dgm:prSet/>
      <dgm:spPr/>
      <dgm:t>
        <a:bodyPr/>
        <a:lstStyle/>
        <a:p>
          <a:endParaRPr lang="en-US" sz="1800"/>
        </a:p>
      </dgm:t>
    </dgm:pt>
    <dgm:pt modelId="{9AB1F388-6153-46BF-8D9C-82B4FEBCDAA9}">
      <dgm:prSet custT="1"/>
      <dgm:spPr/>
      <dgm:t>
        <a:bodyPr/>
        <a:lstStyle/>
        <a:p>
          <a:pPr>
            <a:lnSpc>
              <a:spcPct val="100000"/>
            </a:lnSpc>
          </a:pPr>
          <a:r>
            <a:rPr lang="en-US" sz="1200" dirty="0"/>
            <a:t>With racially diverse advisors, develop policies aimed at reducing/removing disparities</a:t>
          </a:r>
        </a:p>
      </dgm:t>
    </dgm:pt>
    <dgm:pt modelId="{EE0896EC-B974-4EA9-BD18-CFDC7CFB3B84}" type="parTrans" cxnId="{B4E2B833-2086-42F5-A963-BE9E62932C89}">
      <dgm:prSet/>
      <dgm:spPr/>
      <dgm:t>
        <a:bodyPr/>
        <a:lstStyle/>
        <a:p>
          <a:endParaRPr lang="en-US" sz="1800"/>
        </a:p>
      </dgm:t>
    </dgm:pt>
    <dgm:pt modelId="{149694EE-082C-4195-8580-DE1ACD8C2D06}" type="sibTrans" cxnId="{B4E2B833-2086-42F5-A963-BE9E62932C89}">
      <dgm:prSet/>
      <dgm:spPr/>
      <dgm:t>
        <a:bodyPr/>
        <a:lstStyle/>
        <a:p>
          <a:endParaRPr lang="en-US" sz="1800"/>
        </a:p>
      </dgm:t>
    </dgm:pt>
    <dgm:pt modelId="{0EC118D8-C456-44CA-BA6D-3BF49680905E}">
      <dgm:prSet custT="1"/>
      <dgm:spPr/>
      <dgm:t>
        <a:bodyPr/>
        <a:lstStyle/>
        <a:p>
          <a:pPr>
            <a:lnSpc>
              <a:spcPct val="100000"/>
            </a:lnSpc>
          </a:pPr>
          <a:r>
            <a:rPr lang="en-US" sz="1200" dirty="0"/>
            <a:t>Establish improvement benchmarks</a:t>
          </a:r>
        </a:p>
      </dgm:t>
    </dgm:pt>
    <dgm:pt modelId="{F373D901-0A40-4AED-B3B0-F79DACC9E0D2}" type="parTrans" cxnId="{ECFD1D19-7A80-4E2A-A479-7F26084526CC}">
      <dgm:prSet/>
      <dgm:spPr/>
      <dgm:t>
        <a:bodyPr/>
        <a:lstStyle/>
        <a:p>
          <a:endParaRPr lang="en-US" sz="1800"/>
        </a:p>
      </dgm:t>
    </dgm:pt>
    <dgm:pt modelId="{422B297B-9B78-49CF-B988-CF1B08EB6796}" type="sibTrans" cxnId="{ECFD1D19-7A80-4E2A-A479-7F26084526CC}">
      <dgm:prSet/>
      <dgm:spPr/>
      <dgm:t>
        <a:bodyPr/>
        <a:lstStyle/>
        <a:p>
          <a:endParaRPr lang="en-US" sz="1800"/>
        </a:p>
      </dgm:t>
    </dgm:pt>
    <dgm:pt modelId="{E30634E0-7237-452A-8CF8-E61306B5845A}">
      <dgm:prSet custT="1"/>
      <dgm:spPr/>
      <dgm:t>
        <a:bodyPr/>
        <a:lstStyle/>
        <a:p>
          <a:pPr>
            <a:lnSpc>
              <a:spcPct val="100000"/>
            </a:lnSpc>
          </a:pPr>
          <a:r>
            <a:rPr lang="en-US" sz="1200" dirty="0"/>
            <a:t>Collect data to assess the success of initiatives</a:t>
          </a:r>
        </a:p>
      </dgm:t>
    </dgm:pt>
    <dgm:pt modelId="{6FB4836F-7387-4B94-BC41-2DC84FED513E}" type="parTrans" cxnId="{CDAC25D3-4693-4521-9435-F791A6DF7F9A}">
      <dgm:prSet/>
      <dgm:spPr/>
      <dgm:t>
        <a:bodyPr/>
        <a:lstStyle/>
        <a:p>
          <a:endParaRPr lang="en-US" sz="1800"/>
        </a:p>
      </dgm:t>
    </dgm:pt>
    <dgm:pt modelId="{494F59B5-A41F-446E-BFEB-9B7C79811211}" type="sibTrans" cxnId="{CDAC25D3-4693-4521-9435-F791A6DF7F9A}">
      <dgm:prSet/>
      <dgm:spPr/>
      <dgm:t>
        <a:bodyPr/>
        <a:lstStyle/>
        <a:p>
          <a:endParaRPr lang="en-US" sz="1800"/>
        </a:p>
      </dgm:t>
    </dgm:pt>
    <dgm:pt modelId="{FAA17A10-D4D5-4675-BE71-86C8F1FB778D}">
      <dgm:prSet custT="1"/>
      <dgm:spPr/>
      <dgm:t>
        <a:bodyPr/>
        <a:lstStyle/>
        <a:p>
          <a:pPr>
            <a:lnSpc>
              <a:spcPct val="100000"/>
            </a:lnSpc>
          </a:pPr>
          <a:r>
            <a:rPr lang="en-US" sz="2400" dirty="0"/>
            <a:t>Explore potential issues re:  access to preventive health services</a:t>
          </a:r>
        </a:p>
      </dgm:t>
    </dgm:pt>
    <dgm:pt modelId="{3934F6B4-0770-4D3D-B7F5-EBEF5E94041D}" type="parTrans" cxnId="{165FCAE7-7EA8-47C6-AEB8-A79E792C91C4}">
      <dgm:prSet/>
      <dgm:spPr/>
      <dgm:t>
        <a:bodyPr/>
        <a:lstStyle/>
        <a:p>
          <a:endParaRPr lang="en-US" sz="1800"/>
        </a:p>
      </dgm:t>
    </dgm:pt>
    <dgm:pt modelId="{99F48087-64E2-4F5F-BF2B-6C69D60CA803}" type="sibTrans" cxnId="{165FCAE7-7EA8-47C6-AEB8-A79E792C91C4}">
      <dgm:prSet/>
      <dgm:spPr/>
      <dgm:t>
        <a:bodyPr/>
        <a:lstStyle/>
        <a:p>
          <a:endParaRPr lang="en-US" sz="1800"/>
        </a:p>
      </dgm:t>
    </dgm:pt>
    <dgm:pt modelId="{B409F1D0-4496-40AF-8BB7-49B82EC28930}">
      <dgm:prSet custT="1"/>
      <dgm:spPr/>
      <dgm:t>
        <a:bodyPr/>
        <a:lstStyle/>
        <a:p>
          <a:pPr>
            <a:lnSpc>
              <a:spcPct val="100000"/>
            </a:lnSpc>
          </a:pPr>
          <a:r>
            <a:rPr lang="en-US" sz="1200" dirty="0"/>
            <a:t>Review regulations to determine whether yearly preventive screening (pap smears, hearing tests, etc.) are required in residential settings</a:t>
          </a:r>
        </a:p>
      </dgm:t>
    </dgm:pt>
    <dgm:pt modelId="{8A33F05E-6973-4E76-BCFB-E8F4C7EC8998}" type="parTrans" cxnId="{A3D47A60-0EF4-49EE-986F-325A9B3071FE}">
      <dgm:prSet/>
      <dgm:spPr/>
      <dgm:t>
        <a:bodyPr/>
        <a:lstStyle/>
        <a:p>
          <a:endParaRPr lang="en-US" sz="1800"/>
        </a:p>
      </dgm:t>
    </dgm:pt>
    <dgm:pt modelId="{04B84134-63B2-4610-8596-730A110C9EF9}" type="sibTrans" cxnId="{A3D47A60-0EF4-49EE-986F-325A9B3071FE}">
      <dgm:prSet/>
      <dgm:spPr/>
      <dgm:t>
        <a:bodyPr/>
        <a:lstStyle/>
        <a:p>
          <a:endParaRPr lang="en-US" sz="1800"/>
        </a:p>
      </dgm:t>
    </dgm:pt>
    <dgm:pt modelId="{99DBBFDF-5467-4F01-B590-604AE1A9A065}">
      <dgm:prSet custT="1"/>
      <dgm:spPr/>
      <dgm:t>
        <a:bodyPr/>
        <a:lstStyle/>
        <a:p>
          <a:pPr>
            <a:lnSpc>
              <a:spcPct val="100000"/>
            </a:lnSpc>
          </a:pPr>
          <a:r>
            <a:rPr lang="en-US" sz="1200" dirty="0"/>
            <a:t>Work with family groups to prioritize getting access to health screenings for family members</a:t>
          </a:r>
        </a:p>
      </dgm:t>
    </dgm:pt>
    <dgm:pt modelId="{6E78295E-A22D-4389-82B7-F7D05F43643C}" type="parTrans" cxnId="{03FAAE1E-0643-491A-B9F5-3AF88321A6EA}">
      <dgm:prSet/>
      <dgm:spPr/>
      <dgm:t>
        <a:bodyPr/>
        <a:lstStyle/>
        <a:p>
          <a:endParaRPr lang="en-US" sz="1800"/>
        </a:p>
      </dgm:t>
    </dgm:pt>
    <dgm:pt modelId="{AD72DAB6-7DFC-4EA1-9123-DB3A02F838F7}" type="sibTrans" cxnId="{03FAAE1E-0643-491A-B9F5-3AF88321A6EA}">
      <dgm:prSet/>
      <dgm:spPr/>
      <dgm:t>
        <a:bodyPr/>
        <a:lstStyle/>
        <a:p>
          <a:endParaRPr lang="en-US" sz="1800"/>
        </a:p>
      </dgm:t>
    </dgm:pt>
    <dgm:pt modelId="{710E616F-5E5F-4198-8BB8-FC965DCAE53A}">
      <dgm:prSet custT="1"/>
      <dgm:spPr/>
      <dgm:t>
        <a:bodyPr/>
        <a:lstStyle/>
        <a:p>
          <a:pPr>
            <a:lnSpc>
              <a:spcPct val="100000"/>
            </a:lnSpc>
          </a:pPr>
          <a:r>
            <a:rPr lang="en-US" sz="1200" dirty="0"/>
            <a:t>Conduct public information campaigns re:  importance of health screenings</a:t>
          </a:r>
        </a:p>
      </dgm:t>
    </dgm:pt>
    <dgm:pt modelId="{95EF5D19-650C-42B7-8649-DFCFC06FF973}" type="parTrans" cxnId="{551D4BE3-FB32-442E-8722-82FBC4DEE99B}">
      <dgm:prSet/>
      <dgm:spPr/>
      <dgm:t>
        <a:bodyPr/>
        <a:lstStyle/>
        <a:p>
          <a:endParaRPr lang="en-US" sz="1800"/>
        </a:p>
      </dgm:t>
    </dgm:pt>
    <dgm:pt modelId="{F109CD90-2C91-494F-BBAD-FE309AED99F6}" type="sibTrans" cxnId="{551D4BE3-FB32-442E-8722-82FBC4DEE99B}">
      <dgm:prSet/>
      <dgm:spPr/>
      <dgm:t>
        <a:bodyPr/>
        <a:lstStyle/>
        <a:p>
          <a:endParaRPr lang="en-US" sz="1800"/>
        </a:p>
      </dgm:t>
    </dgm:pt>
    <dgm:pt modelId="{AA5D5074-DC2C-460A-8841-0AC3F7B331A5}">
      <dgm:prSet custT="1"/>
      <dgm:spPr/>
      <dgm:t>
        <a:bodyPr/>
        <a:lstStyle/>
        <a:p>
          <a:pPr>
            <a:lnSpc>
              <a:spcPct val="100000"/>
            </a:lnSpc>
          </a:pPr>
          <a:r>
            <a:rPr lang="en-US" sz="1200" dirty="0"/>
            <a:t>Measure results</a:t>
          </a:r>
        </a:p>
      </dgm:t>
    </dgm:pt>
    <dgm:pt modelId="{EFC24918-3A4C-4B33-837E-D74A9595D8CB}" type="parTrans" cxnId="{D8358ABE-222C-4E14-B3BE-D49C93FF8FD2}">
      <dgm:prSet/>
      <dgm:spPr/>
      <dgm:t>
        <a:bodyPr/>
        <a:lstStyle/>
        <a:p>
          <a:endParaRPr lang="en-US" sz="1800"/>
        </a:p>
      </dgm:t>
    </dgm:pt>
    <dgm:pt modelId="{88630772-8479-4751-B472-F0FE8391E832}" type="sibTrans" cxnId="{D8358ABE-222C-4E14-B3BE-D49C93FF8FD2}">
      <dgm:prSet/>
      <dgm:spPr/>
      <dgm:t>
        <a:bodyPr/>
        <a:lstStyle/>
        <a:p>
          <a:endParaRPr lang="en-US" sz="1800"/>
        </a:p>
      </dgm:t>
    </dgm:pt>
    <dgm:pt modelId="{7DD5F694-F403-4D9E-AC55-95386411BD4A}">
      <dgm:prSet custT="1"/>
      <dgm:spPr/>
      <dgm:t>
        <a:bodyPr/>
        <a:lstStyle/>
        <a:p>
          <a:pPr>
            <a:lnSpc>
              <a:spcPct val="100000"/>
            </a:lnSpc>
          </a:pPr>
          <a:r>
            <a:rPr lang="en-US" sz="2400"/>
            <a:t>Address the lack of available transportation </a:t>
          </a:r>
        </a:p>
      </dgm:t>
    </dgm:pt>
    <dgm:pt modelId="{875EE353-072F-4172-81DA-D443123CF8E3}" type="parTrans" cxnId="{35CEA4B1-2EBA-4127-B224-8148BAF6238D}">
      <dgm:prSet/>
      <dgm:spPr/>
      <dgm:t>
        <a:bodyPr/>
        <a:lstStyle/>
        <a:p>
          <a:endParaRPr lang="en-US" sz="1800"/>
        </a:p>
      </dgm:t>
    </dgm:pt>
    <dgm:pt modelId="{B616A72F-FDFB-44C2-BFCF-86C438B48194}" type="sibTrans" cxnId="{35CEA4B1-2EBA-4127-B224-8148BAF6238D}">
      <dgm:prSet/>
      <dgm:spPr/>
      <dgm:t>
        <a:bodyPr/>
        <a:lstStyle/>
        <a:p>
          <a:endParaRPr lang="en-US" sz="1800"/>
        </a:p>
      </dgm:t>
    </dgm:pt>
    <dgm:pt modelId="{36DD8C69-405D-4B73-8A8E-6F725D84C5F1}">
      <dgm:prSet custT="1"/>
      <dgm:spPr/>
      <dgm:t>
        <a:bodyPr/>
        <a:lstStyle/>
        <a:p>
          <a:pPr>
            <a:lnSpc>
              <a:spcPct val="100000"/>
            </a:lnSpc>
          </a:pPr>
          <a:r>
            <a:rPr lang="en-US" sz="1200" dirty="0"/>
            <a:t>Meet with state and regional transportation officials</a:t>
          </a:r>
        </a:p>
      </dgm:t>
    </dgm:pt>
    <dgm:pt modelId="{F754FE0F-414D-40FC-8335-4E4FC76CF920}" type="parTrans" cxnId="{7A7AF628-D129-4B84-8004-16543338E82F}">
      <dgm:prSet/>
      <dgm:spPr/>
      <dgm:t>
        <a:bodyPr/>
        <a:lstStyle/>
        <a:p>
          <a:endParaRPr lang="en-US" sz="1800"/>
        </a:p>
      </dgm:t>
    </dgm:pt>
    <dgm:pt modelId="{92E15A66-4D96-489F-9B42-F736AF7EFD76}" type="sibTrans" cxnId="{7A7AF628-D129-4B84-8004-16543338E82F}">
      <dgm:prSet/>
      <dgm:spPr/>
      <dgm:t>
        <a:bodyPr/>
        <a:lstStyle/>
        <a:p>
          <a:endParaRPr lang="en-US" sz="1800"/>
        </a:p>
      </dgm:t>
    </dgm:pt>
    <dgm:pt modelId="{3E8EDE77-9F3B-44E9-B3F1-EB54B122CBB8}">
      <dgm:prSet custT="1"/>
      <dgm:spPr/>
      <dgm:t>
        <a:bodyPr/>
        <a:lstStyle/>
        <a:p>
          <a:pPr>
            <a:lnSpc>
              <a:spcPct val="100000"/>
            </a:lnSpc>
          </a:pPr>
          <a:r>
            <a:rPr lang="en-US" sz="1200" dirty="0"/>
            <a:t>Identify the living situations of those most likely affected by transportation issues</a:t>
          </a:r>
        </a:p>
      </dgm:t>
    </dgm:pt>
    <dgm:pt modelId="{CBF23E0D-D185-4585-9898-3069E29DEAEC}" type="parTrans" cxnId="{F3CAD47C-25C6-4F24-A180-EC3F8F392E11}">
      <dgm:prSet/>
      <dgm:spPr/>
      <dgm:t>
        <a:bodyPr/>
        <a:lstStyle/>
        <a:p>
          <a:endParaRPr lang="en-US" sz="1800"/>
        </a:p>
      </dgm:t>
    </dgm:pt>
    <dgm:pt modelId="{7CB64E70-2505-44E0-8B88-01B94AF271F7}" type="sibTrans" cxnId="{F3CAD47C-25C6-4F24-A180-EC3F8F392E11}">
      <dgm:prSet/>
      <dgm:spPr/>
      <dgm:t>
        <a:bodyPr/>
        <a:lstStyle/>
        <a:p>
          <a:endParaRPr lang="en-US" sz="1800"/>
        </a:p>
      </dgm:t>
    </dgm:pt>
    <dgm:pt modelId="{69DBABFF-7285-4493-8D92-DE6A98D8A5E2}">
      <dgm:prSet custT="1"/>
      <dgm:spPr/>
      <dgm:t>
        <a:bodyPr/>
        <a:lstStyle/>
        <a:p>
          <a:pPr>
            <a:lnSpc>
              <a:spcPct val="100000"/>
            </a:lnSpc>
          </a:pPr>
          <a:r>
            <a:rPr lang="en-US" sz="1200" dirty="0"/>
            <a:t>Assess whether HCBS waivers include adequate transportation and whether fees are sufficient to attract transportation providers</a:t>
          </a:r>
        </a:p>
      </dgm:t>
    </dgm:pt>
    <dgm:pt modelId="{25C052F4-2441-425B-8FA3-69F729150F7F}" type="parTrans" cxnId="{1F8699F4-7B36-4885-ABC5-67997732A2EC}">
      <dgm:prSet/>
      <dgm:spPr/>
      <dgm:t>
        <a:bodyPr/>
        <a:lstStyle/>
        <a:p>
          <a:endParaRPr lang="en-US" sz="1800"/>
        </a:p>
      </dgm:t>
    </dgm:pt>
    <dgm:pt modelId="{1A0DA108-D762-4A80-8E11-AA125928B83C}" type="sibTrans" cxnId="{1F8699F4-7B36-4885-ABC5-67997732A2EC}">
      <dgm:prSet/>
      <dgm:spPr/>
      <dgm:t>
        <a:bodyPr/>
        <a:lstStyle/>
        <a:p>
          <a:endParaRPr lang="en-US" sz="1800"/>
        </a:p>
      </dgm:t>
    </dgm:pt>
    <dgm:pt modelId="{DD46F69F-0F0C-476E-94A3-C5A479E433D7}">
      <dgm:prSet custT="1"/>
      <dgm:spPr/>
      <dgm:t>
        <a:bodyPr/>
        <a:lstStyle/>
        <a:p>
          <a:pPr>
            <a:lnSpc>
              <a:spcPct val="100000"/>
            </a:lnSpc>
          </a:pPr>
          <a:r>
            <a:rPr lang="en-US" sz="1200" dirty="0"/>
            <a:t>Measure results</a:t>
          </a:r>
        </a:p>
      </dgm:t>
    </dgm:pt>
    <dgm:pt modelId="{3D4F6AE1-A04C-4AE1-BEDB-B9694A71F93D}" type="parTrans" cxnId="{329EFBCD-151D-40AD-95BE-799801C74FF8}">
      <dgm:prSet/>
      <dgm:spPr/>
      <dgm:t>
        <a:bodyPr/>
        <a:lstStyle/>
        <a:p>
          <a:endParaRPr lang="en-US" sz="1800"/>
        </a:p>
      </dgm:t>
    </dgm:pt>
    <dgm:pt modelId="{D1CBE6E8-DBCA-48F3-8015-62E261677B8A}" type="sibTrans" cxnId="{329EFBCD-151D-40AD-95BE-799801C74FF8}">
      <dgm:prSet/>
      <dgm:spPr/>
      <dgm:t>
        <a:bodyPr/>
        <a:lstStyle/>
        <a:p>
          <a:endParaRPr lang="en-US" sz="1800"/>
        </a:p>
      </dgm:t>
    </dgm:pt>
    <dgm:pt modelId="{88876151-D24E-4043-8442-96846073C7DB}" type="pres">
      <dgm:prSet presAssocID="{944E1958-5277-40A4-80C6-B58250B9EA36}" presName="root" presStyleCnt="0">
        <dgm:presLayoutVars>
          <dgm:dir/>
          <dgm:resizeHandles val="exact"/>
        </dgm:presLayoutVars>
      </dgm:prSet>
      <dgm:spPr/>
      <dgm:t>
        <a:bodyPr/>
        <a:lstStyle/>
        <a:p>
          <a:endParaRPr lang="en-US"/>
        </a:p>
      </dgm:t>
    </dgm:pt>
    <dgm:pt modelId="{3AE5D117-30C2-4A6F-BF2B-31338CDDDDF5}" type="pres">
      <dgm:prSet presAssocID="{425FF7DD-AE60-4FD1-BCCC-6E7AEDE95A14}" presName="compNode" presStyleCnt="0"/>
      <dgm:spPr/>
    </dgm:pt>
    <dgm:pt modelId="{4D0844D1-5AB8-4EED-99B5-F6E2158FF17F}" type="pres">
      <dgm:prSet presAssocID="{425FF7DD-AE60-4FD1-BCCC-6E7AEDE95A14}" presName="bgRect" presStyleLbl="bgShp" presStyleIdx="0" presStyleCnt="3" custLinFactNeighborX="-1427"/>
      <dgm:spPr/>
    </dgm:pt>
    <dgm:pt modelId="{7BF85283-CE3A-49F1-8976-60E99C6D7BCF}" type="pres">
      <dgm:prSet presAssocID="{425FF7DD-AE60-4FD1-BCCC-6E7AEDE95A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Connections"/>
        </a:ext>
      </dgm:extLst>
    </dgm:pt>
    <dgm:pt modelId="{77F63621-7E45-42B9-905D-FC859D8A8E8C}" type="pres">
      <dgm:prSet presAssocID="{425FF7DD-AE60-4FD1-BCCC-6E7AEDE95A14}" presName="spaceRect" presStyleCnt="0"/>
      <dgm:spPr/>
    </dgm:pt>
    <dgm:pt modelId="{C05F0D5C-00AB-438C-97C1-BF9D9211294D}" type="pres">
      <dgm:prSet presAssocID="{425FF7DD-AE60-4FD1-BCCC-6E7AEDE95A14}" presName="parTx" presStyleLbl="revTx" presStyleIdx="0" presStyleCnt="6">
        <dgm:presLayoutVars>
          <dgm:chMax val="0"/>
          <dgm:chPref val="0"/>
        </dgm:presLayoutVars>
      </dgm:prSet>
      <dgm:spPr/>
      <dgm:t>
        <a:bodyPr/>
        <a:lstStyle/>
        <a:p>
          <a:endParaRPr lang="en-US"/>
        </a:p>
      </dgm:t>
    </dgm:pt>
    <dgm:pt modelId="{9256ED82-E121-4F94-BE54-F7ED8781D3B9}" type="pres">
      <dgm:prSet presAssocID="{425FF7DD-AE60-4FD1-BCCC-6E7AEDE95A14}" presName="desTx" presStyleLbl="revTx" presStyleIdx="1" presStyleCnt="6">
        <dgm:presLayoutVars/>
      </dgm:prSet>
      <dgm:spPr/>
      <dgm:t>
        <a:bodyPr/>
        <a:lstStyle/>
        <a:p>
          <a:endParaRPr lang="en-US"/>
        </a:p>
      </dgm:t>
    </dgm:pt>
    <dgm:pt modelId="{9FC53224-C7F6-4713-99E8-B945E0FFE1BB}" type="pres">
      <dgm:prSet presAssocID="{85F44D98-04DC-41BB-AB7A-96A53C3E4ECB}" presName="sibTrans" presStyleCnt="0"/>
      <dgm:spPr/>
    </dgm:pt>
    <dgm:pt modelId="{34F0F85F-225D-4BC7-B549-F605EF60B6DD}" type="pres">
      <dgm:prSet presAssocID="{FAA17A10-D4D5-4675-BE71-86C8F1FB778D}" presName="compNode" presStyleCnt="0"/>
      <dgm:spPr/>
    </dgm:pt>
    <dgm:pt modelId="{FDA7EC2D-367E-4B72-A265-8EE823E7E0D3}" type="pres">
      <dgm:prSet presAssocID="{FAA17A10-D4D5-4675-BE71-86C8F1FB778D}" presName="bgRect" presStyleLbl="bgShp" presStyleIdx="1" presStyleCnt="3"/>
      <dgm:spPr/>
    </dgm:pt>
    <dgm:pt modelId="{157AADD0-A097-4939-9894-1D26C8BBCB80}" type="pres">
      <dgm:prSet presAssocID="{FAA17A10-D4D5-4675-BE71-86C8F1FB77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Stethoscope"/>
        </a:ext>
      </dgm:extLst>
    </dgm:pt>
    <dgm:pt modelId="{2B226DC1-7C03-4ED0-AE33-681B05C04CFF}" type="pres">
      <dgm:prSet presAssocID="{FAA17A10-D4D5-4675-BE71-86C8F1FB778D}" presName="spaceRect" presStyleCnt="0"/>
      <dgm:spPr/>
    </dgm:pt>
    <dgm:pt modelId="{B501C96B-130F-4AC7-9F0E-8E23B755FA76}" type="pres">
      <dgm:prSet presAssocID="{FAA17A10-D4D5-4675-BE71-86C8F1FB778D}" presName="parTx" presStyleLbl="revTx" presStyleIdx="2" presStyleCnt="6">
        <dgm:presLayoutVars>
          <dgm:chMax val="0"/>
          <dgm:chPref val="0"/>
        </dgm:presLayoutVars>
      </dgm:prSet>
      <dgm:spPr/>
      <dgm:t>
        <a:bodyPr/>
        <a:lstStyle/>
        <a:p>
          <a:endParaRPr lang="en-US"/>
        </a:p>
      </dgm:t>
    </dgm:pt>
    <dgm:pt modelId="{63C89729-8CC2-4F46-9772-7AE62B3EC6BB}" type="pres">
      <dgm:prSet presAssocID="{FAA17A10-D4D5-4675-BE71-86C8F1FB778D}" presName="desTx" presStyleLbl="revTx" presStyleIdx="3" presStyleCnt="6">
        <dgm:presLayoutVars/>
      </dgm:prSet>
      <dgm:spPr/>
      <dgm:t>
        <a:bodyPr/>
        <a:lstStyle/>
        <a:p>
          <a:endParaRPr lang="en-US"/>
        </a:p>
      </dgm:t>
    </dgm:pt>
    <dgm:pt modelId="{CB7FC3BD-70A7-4497-97A5-4E29DFD551DF}" type="pres">
      <dgm:prSet presAssocID="{99F48087-64E2-4F5F-BF2B-6C69D60CA803}" presName="sibTrans" presStyleCnt="0"/>
      <dgm:spPr/>
    </dgm:pt>
    <dgm:pt modelId="{D9C0FF75-5858-495B-BEE7-9C405871BD26}" type="pres">
      <dgm:prSet presAssocID="{7DD5F694-F403-4D9E-AC55-95386411BD4A}" presName="compNode" presStyleCnt="0"/>
      <dgm:spPr/>
    </dgm:pt>
    <dgm:pt modelId="{C93D077A-FB12-4EBA-8F44-5201E82DB613}" type="pres">
      <dgm:prSet presAssocID="{7DD5F694-F403-4D9E-AC55-95386411BD4A}" presName="bgRect" presStyleLbl="bgShp" presStyleIdx="2" presStyleCnt="3"/>
      <dgm:spPr/>
    </dgm:pt>
    <dgm:pt modelId="{C4065089-D88E-4158-993D-7D8A2F2A8147}" type="pres">
      <dgm:prSet presAssocID="{7DD5F694-F403-4D9E-AC55-95386411BD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Ambulance"/>
        </a:ext>
      </dgm:extLst>
    </dgm:pt>
    <dgm:pt modelId="{73FA6157-FC14-4FDE-946D-A35E37338D69}" type="pres">
      <dgm:prSet presAssocID="{7DD5F694-F403-4D9E-AC55-95386411BD4A}" presName="spaceRect" presStyleCnt="0"/>
      <dgm:spPr/>
    </dgm:pt>
    <dgm:pt modelId="{E8446A2E-73D8-460D-B58A-3123324AB28B}" type="pres">
      <dgm:prSet presAssocID="{7DD5F694-F403-4D9E-AC55-95386411BD4A}" presName="parTx" presStyleLbl="revTx" presStyleIdx="4" presStyleCnt="6">
        <dgm:presLayoutVars>
          <dgm:chMax val="0"/>
          <dgm:chPref val="0"/>
        </dgm:presLayoutVars>
      </dgm:prSet>
      <dgm:spPr/>
      <dgm:t>
        <a:bodyPr/>
        <a:lstStyle/>
        <a:p>
          <a:endParaRPr lang="en-US"/>
        </a:p>
      </dgm:t>
    </dgm:pt>
    <dgm:pt modelId="{2726DF1D-6C63-4ED5-A44D-2F453A11F858}" type="pres">
      <dgm:prSet presAssocID="{7DD5F694-F403-4D9E-AC55-95386411BD4A}" presName="desTx" presStyleLbl="revTx" presStyleIdx="5" presStyleCnt="6">
        <dgm:presLayoutVars/>
      </dgm:prSet>
      <dgm:spPr/>
      <dgm:t>
        <a:bodyPr/>
        <a:lstStyle/>
        <a:p>
          <a:endParaRPr lang="en-US"/>
        </a:p>
      </dgm:t>
    </dgm:pt>
  </dgm:ptLst>
  <dgm:cxnLst>
    <dgm:cxn modelId="{1F8699F4-7B36-4885-ABC5-67997732A2EC}" srcId="{7DD5F694-F403-4D9E-AC55-95386411BD4A}" destId="{69DBABFF-7285-4493-8D92-DE6A98D8A5E2}" srcOrd="2" destOrd="0" parTransId="{25C052F4-2441-425B-8FA3-69F729150F7F}" sibTransId="{1A0DA108-D762-4A80-8E11-AA125928B83C}"/>
    <dgm:cxn modelId="{CDAC25D3-4693-4521-9435-F791A6DF7F9A}" srcId="{425FF7DD-AE60-4FD1-BCCC-6E7AEDE95A14}" destId="{E30634E0-7237-452A-8CF8-E61306B5845A}" srcOrd="3" destOrd="0" parTransId="{6FB4836F-7387-4B94-BC41-2DC84FED513E}" sibTransId="{494F59B5-A41F-446E-BFEB-9B7C79811211}"/>
    <dgm:cxn modelId="{E342B5E8-4FEA-427D-8FA5-93FAA70BD082}" type="presOf" srcId="{0EC118D8-C456-44CA-BA6D-3BF49680905E}" destId="{9256ED82-E121-4F94-BE54-F7ED8781D3B9}" srcOrd="0" destOrd="2" presId="urn:microsoft.com/office/officeart/2018/2/layout/IconVerticalSolidList"/>
    <dgm:cxn modelId="{F3CAD47C-25C6-4F24-A180-EC3F8F392E11}" srcId="{7DD5F694-F403-4D9E-AC55-95386411BD4A}" destId="{3E8EDE77-9F3B-44E9-B3F1-EB54B122CBB8}" srcOrd="1" destOrd="0" parTransId="{CBF23E0D-D185-4585-9898-3069E29DEAEC}" sibTransId="{7CB64E70-2505-44E0-8B88-01B94AF271F7}"/>
    <dgm:cxn modelId="{8976C58F-8C5C-4942-8A9C-2C996EA28B1D}" type="presOf" srcId="{AA5D5074-DC2C-460A-8841-0AC3F7B331A5}" destId="{63C89729-8CC2-4F46-9772-7AE62B3EC6BB}" srcOrd="0" destOrd="3" presId="urn:microsoft.com/office/officeart/2018/2/layout/IconVerticalSolidList"/>
    <dgm:cxn modelId="{551D4BE3-FB32-442E-8722-82FBC4DEE99B}" srcId="{FAA17A10-D4D5-4675-BE71-86C8F1FB778D}" destId="{710E616F-5E5F-4198-8BB8-FC965DCAE53A}" srcOrd="2" destOrd="0" parTransId="{95EF5D19-650C-42B7-8649-DFCFC06FF973}" sibTransId="{F109CD90-2C91-494F-BBAD-FE309AED99F6}"/>
    <dgm:cxn modelId="{F6FF2F98-F7B3-4473-AD44-6BAE7A89F601}" type="presOf" srcId="{7DD5F694-F403-4D9E-AC55-95386411BD4A}" destId="{E8446A2E-73D8-460D-B58A-3123324AB28B}" srcOrd="0" destOrd="0" presId="urn:microsoft.com/office/officeart/2018/2/layout/IconVerticalSolidList"/>
    <dgm:cxn modelId="{A3D47A60-0EF4-49EE-986F-325A9B3071FE}" srcId="{FAA17A10-D4D5-4675-BE71-86C8F1FB778D}" destId="{B409F1D0-4496-40AF-8BB7-49B82EC28930}" srcOrd="0" destOrd="0" parTransId="{8A33F05E-6973-4E76-BCFB-E8F4C7EC8998}" sibTransId="{04B84134-63B2-4610-8596-730A110C9EF9}"/>
    <dgm:cxn modelId="{7A7AF628-D129-4B84-8004-16543338E82F}" srcId="{7DD5F694-F403-4D9E-AC55-95386411BD4A}" destId="{36DD8C69-405D-4B73-8A8E-6F725D84C5F1}" srcOrd="0" destOrd="0" parTransId="{F754FE0F-414D-40FC-8335-4E4FC76CF920}" sibTransId="{92E15A66-4D96-489F-9B42-F736AF7EFD76}"/>
    <dgm:cxn modelId="{F63D2901-BF2D-4BCD-878A-11145EBF81E2}" type="presOf" srcId="{425FF7DD-AE60-4FD1-BCCC-6E7AEDE95A14}" destId="{C05F0D5C-00AB-438C-97C1-BF9D9211294D}" srcOrd="0" destOrd="0" presId="urn:microsoft.com/office/officeart/2018/2/layout/IconVerticalSolidList"/>
    <dgm:cxn modelId="{EFE2776D-6B58-415A-8908-107401978A97}" type="presOf" srcId="{3E8EDE77-9F3B-44E9-B3F1-EB54B122CBB8}" destId="{2726DF1D-6C63-4ED5-A44D-2F453A11F858}" srcOrd="0" destOrd="1" presId="urn:microsoft.com/office/officeart/2018/2/layout/IconVerticalSolidList"/>
    <dgm:cxn modelId="{ECFD1D19-7A80-4E2A-A479-7F26084526CC}" srcId="{425FF7DD-AE60-4FD1-BCCC-6E7AEDE95A14}" destId="{0EC118D8-C456-44CA-BA6D-3BF49680905E}" srcOrd="2" destOrd="0" parTransId="{F373D901-0A40-4AED-B3B0-F79DACC9E0D2}" sibTransId="{422B297B-9B78-49CF-B988-CF1B08EB6796}"/>
    <dgm:cxn modelId="{329EFBCD-151D-40AD-95BE-799801C74FF8}" srcId="{7DD5F694-F403-4D9E-AC55-95386411BD4A}" destId="{DD46F69F-0F0C-476E-94A3-C5A479E433D7}" srcOrd="3" destOrd="0" parTransId="{3D4F6AE1-A04C-4AE1-BEDB-B9694A71F93D}" sibTransId="{D1CBE6E8-DBCA-48F3-8015-62E261677B8A}"/>
    <dgm:cxn modelId="{8050F5DC-7472-416F-8014-4E9B283704FF}" type="presOf" srcId="{0BDF08FE-8154-4D90-8436-A580DDE16994}" destId="{9256ED82-E121-4F94-BE54-F7ED8781D3B9}" srcOrd="0" destOrd="0" presId="urn:microsoft.com/office/officeart/2018/2/layout/IconVerticalSolidList"/>
    <dgm:cxn modelId="{654CFBC3-E8F6-4CDC-B889-807BC963F2A3}" type="presOf" srcId="{69DBABFF-7285-4493-8D92-DE6A98D8A5E2}" destId="{2726DF1D-6C63-4ED5-A44D-2F453A11F858}" srcOrd="0" destOrd="2" presId="urn:microsoft.com/office/officeart/2018/2/layout/IconVerticalSolidList"/>
    <dgm:cxn modelId="{A8BF70AA-CE62-449C-8F2F-079E452A2C0C}" type="presOf" srcId="{E30634E0-7237-452A-8CF8-E61306B5845A}" destId="{9256ED82-E121-4F94-BE54-F7ED8781D3B9}" srcOrd="0" destOrd="3" presId="urn:microsoft.com/office/officeart/2018/2/layout/IconVerticalSolidList"/>
    <dgm:cxn modelId="{165FCAE7-7EA8-47C6-AEB8-A79E792C91C4}" srcId="{944E1958-5277-40A4-80C6-B58250B9EA36}" destId="{FAA17A10-D4D5-4675-BE71-86C8F1FB778D}" srcOrd="1" destOrd="0" parTransId="{3934F6B4-0770-4D3D-B7F5-EBEF5E94041D}" sibTransId="{99F48087-64E2-4F5F-BF2B-6C69D60CA803}"/>
    <dgm:cxn modelId="{5B2BCD13-4BED-45B4-815D-EF3D3E629B47}" type="presOf" srcId="{FAA17A10-D4D5-4675-BE71-86C8F1FB778D}" destId="{B501C96B-130F-4AC7-9F0E-8E23B755FA76}" srcOrd="0" destOrd="0" presId="urn:microsoft.com/office/officeart/2018/2/layout/IconVerticalSolidList"/>
    <dgm:cxn modelId="{E89594E1-E548-40CC-97C8-9C9F14871F04}" type="presOf" srcId="{99DBBFDF-5467-4F01-B590-604AE1A9A065}" destId="{63C89729-8CC2-4F46-9772-7AE62B3EC6BB}" srcOrd="0" destOrd="1" presId="urn:microsoft.com/office/officeart/2018/2/layout/IconVerticalSolidList"/>
    <dgm:cxn modelId="{2D808043-D64E-41D8-8A68-5DE879C308D7}" type="presOf" srcId="{DD46F69F-0F0C-476E-94A3-C5A479E433D7}" destId="{2726DF1D-6C63-4ED5-A44D-2F453A11F858}" srcOrd="0" destOrd="3" presId="urn:microsoft.com/office/officeart/2018/2/layout/IconVerticalSolidList"/>
    <dgm:cxn modelId="{C23191EA-015D-441D-A99F-C003F5CB9531}" type="presOf" srcId="{9AB1F388-6153-46BF-8D9C-82B4FEBCDAA9}" destId="{9256ED82-E121-4F94-BE54-F7ED8781D3B9}" srcOrd="0" destOrd="1" presId="urn:microsoft.com/office/officeart/2018/2/layout/IconVerticalSolidList"/>
    <dgm:cxn modelId="{CC673998-D734-4C69-BAED-CA7AAD85AB76}" type="presOf" srcId="{944E1958-5277-40A4-80C6-B58250B9EA36}" destId="{88876151-D24E-4043-8442-96846073C7DB}" srcOrd="0" destOrd="0" presId="urn:microsoft.com/office/officeart/2018/2/layout/IconVerticalSolidList"/>
    <dgm:cxn modelId="{8AE54CE6-86CA-478B-A656-159BAB2BF5B7}" type="presOf" srcId="{B409F1D0-4496-40AF-8BB7-49B82EC28930}" destId="{63C89729-8CC2-4F46-9772-7AE62B3EC6BB}" srcOrd="0" destOrd="0" presId="urn:microsoft.com/office/officeart/2018/2/layout/IconVerticalSolidList"/>
    <dgm:cxn modelId="{B4E2B833-2086-42F5-A963-BE9E62932C89}" srcId="{425FF7DD-AE60-4FD1-BCCC-6E7AEDE95A14}" destId="{9AB1F388-6153-46BF-8D9C-82B4FEBCDAA9}" srcOrd="1" destOrd="0" parTransId="{EE0896EC-B974-4EA9-BD18-CFDC7CFB3B84}" sibTransId="{149694EE-082C-4195-8580-DE1ACD8C2D06}"/>
    <dgm:cxn modelId="{03FAAE1E-0643-491A-B9F5-3AF88321A6EA}" srcId="{FAA17A10-D4D5-4675-BE71-86C8F1FB778D}" destId="{99DBBFDF-5467-4F01-B590-604AE1A9A065}" srcOrd="1" destOrd="0" parTransId="{6E78295E-A22D-4389-82B7-F7D05F43643C}" sibTransId="{AD72DAB6-7DFC-4EA1-9123-DB3A02F838F7}"/>
    <dgm:cxn modelId="{35CEA4B1-2EBA-4127-B224-8148BAF6238D}" srcId="{944E1958-5277-40A4-80C6-B58250B9EA36}" destId="{7DD5F694-F403-4D9E-AC55-95386411BD4A}" srcOrd="2" destOrd="0" parTransId="{875EE353-072F-4172-81DA-D443123CF8E3}" sibTransId="{B616A72F-FDFB-44C2-BFCF-86C438B48194}"/>
    <dgm:cxn modelId="{D3739566-E1D5-41CE-9489-66664EDF362E}" type="presOf" srcId="{36DD8C69-405D-4B73-8A8E-6F725D84C5F1}" destId="{2726DF1D-6C63-4ED5-A44D-2F453A11F858}" srcOrd="0" destOrd="0" presId="urn:microsoft.com/office/officeart/2018/2/layout/IconVerticalSolidList"/>
    <dgm:cxn modelId="{D8358ABE-222C-4E14-B3BE-D49C93FF8FD2}" srcId="{FAA17A10-D4D5-4675-BE71-86C8F1FB778D}" destId="{AA5D5074-DC2C-460A-8841-0AC3F7B331A5}" srcOrd="3" destOrd="0" parTransId="{EFC24918-3A4C-4B33-837E-D74A9595D8CB}" sibTransId="{88630772-8479-4751-B472-F0FE8391E832}"/>
    <dgm:cxn modelId="{BE9E1443-1C30-421E-A996-03A68014172C}" srcId="{425FF7DD-AE60-4FD1-BCCC-6E7AEDE95A14}" destId="{0BDF08FE-8154-4D90-8436-A580DDE16994}" srcOrd="0" destOrd="0" parTransId="{3208AC42-D9CE-4AE9-AA09-AE369A9EB454}" sibTransId="{9190FC64-97E6-410A-B8DD-A49400B72A16}"/>
    <dgm:cxn modelId="{8A307253-C608-44F5-B332-B62C8A3DF3ED}" type="presOf" srcId="{710E616F-5E5F-4198-8BB8-FC965DCAE53A}" destId="{63C89729-8CC2-4F46-9772-7AE62B3EC6BB}" srcOrd="0" destOrd="2" presId="urn:microsoft.com/office/officeart/2018/2/layout/IconVerticalSolidList"/>
    <dgm:cxn modelId="{BC9D824A-AF1E-45A9-9B48-AD5C7BB10E0F}" srcId="{944E1958-5277-40A4-80C6-B58250B9EA36}" destId="{425FF7DD-AE60-4FD1-BCCC-6E7AEDE95A14}" srcOrd="0" destOrd="0" parTransId="{ADCBE8D5-D24A-4347-9D26-C7F42C14D88F}" sibTransId="{85F44D98-04DC-41BB-AB7A-96A53C3E4ECB}"/>
    <dgm:cxn modelId="{CD075CE2-21D0-4353-9BD8-D77CA76295DD}" type="presParOf" srcId="{88876151-D24E-4043-8442-96846073C7DB}" destId="{3AE5D117-30C2-4A6F-BF2B-31338CDDDDF5}" srcOrd="0" destOrd="0" presId="urn:microsoft.com/office/officeart/2018/2/layout/IconVerticalSolidList"/>
    <dgm:cxn modelId="{8F22B28D-255B-446F-B357-A84DD4D0BA35}" type="presParOf" srcId="{3AE5D117-30C2-4A6F-BF2B-31338CDDDDF5}" destId="{4D0844D1-5AB8-4EED-99B5-F6E2158FF17F}" srcOrd="0" destOrd="0" presId="urn:microsoft.com/office/officeart/2018/2/layout/IconVerticalSolidList"/>
    <dgm:cxn modelId="{AA5AB57C-6D96-43C6-B6B0-7D6DDF411D42}" type="presParOf" srcId="{3AE5D117-30C2-4A6F-BF2B-31338CDDDDF5}" destId="{7BF85283-CE3A-49F1-8976-60E99C6D7BCF}" srcOrd="1" destOrd="0" presId="urn:microsoft.com/office/officeart/2018/2/layout/IconVerticalSolidList"/>
    <dgm:cxn modelId="{3A36F70C-3E5A-4DA3-84D6-7DF82D357696}" type="presParOf" srcId="{3AE5D117-30C2-4A6F-BF2B-31338CDDDDF5}" destId="{77F63621-7E45-42B9-905D-FC859D8A8E8C}" srcOrd="2" destOrd="0" presId="urn:microsoft.com/office/officeart/2018/2/layout/IconVerticalSolidList"/>
    <dgm:cxn modelId="{175F1F84-D65A-4BD4-8793-D7B890048BB8}" type="presParOf" srcId="{3AE5D117-30C2-4A6F-BF2B-31338CDDDDF5}" destId="{C05F0D5C-00AB-438C-97C1-BF9D9211294D}" srcOrd="3" destOrd="0" presId="urn:microsoft.com/office/officeart/2018/2/layout/IconVerticalSolidList"/>
    <dgm:cxn modelId="{F0568CF4-D38D-4772-83B4-B83D81A77058}" type="presParOf" srcId="{3AE5D117-30C2-4A6F-BF2B-31338CDDDDF5}" destId="{9256ED82-E121-4F94-BE54-F7ED8781D3B9}" srcOrd="4" destOrd="0" presId="urn:microsoft.com/office/officeart/2018/2/layout/IconVerticalSolidList"/>
    <dgm:cxn modelId="{A23BACF2-F0D4-4C3A-96A8-9936D0A3647F}" type="presParOf" srcId="{88876151-D24E-4043-8442-96846073C7DB}" destId="{9FC53224-C7F6-4713-99E8-B945E0FFE1BB}" srcOrd="1" destOrd="0" presId="urn:microsoft.com/office/officeart/2018/2/layout/IconVerticalSolidList"/>
    <dgm:cxn modelId="{B847B97E-E04C-4BF4-BBFE-41C89C920DEC}" type="presParOf" srcId="{88876151-D24E-4043-8442-96846073C7DB}" destId="{34F0F85F-225D-4BC7-B549-F605EF60B6DD}" srcOrd="2" destOrd="0" presId="urn:microsoft.com/office/officeart/2018/2/layout/IconVerticalSolidList"/>
    <dgm:cxn modelId="{982DB0CE-B901-4A38-9F99-D4D8C95B0595}" type="presParOf" srcId="{34F0F85F-225D-4BC7-B549-F605EF60B6DD}" destId="{FDA7EC2D-367E-4B72-A265-8EE823E7E0D3}" srcOrd="0" destOrd="0" presId="urn:microsoft.com/office/officeart/2018/2/layout/IconVerticalSolidList"/>
    <dgm:cxn modelId="{B63BC77E-3434-4C2E-887A-1110872FBA12}" type="presParOf" srcId="{34F0F85F-225D-4BC7-B549-F605EF60B6DD}" destId="{157AADD0-A097-4939-9894-1D26C8BBCB80}" srcOrd="1" destOrd="0" presId="urn:microsoft.com/office/officeart/2018/2/layout/IconVerticalSolidList"/>
    <dgm:cxn modelId="{9DCA5197-D7FD-42D3-82CE-A2BB4EEE9690}" type="presParOf" srcId="{34F0F85F-225D-4BC7-B549-F605EF60B6DD}" destId="{2B226DC1-7C03-4ED0-AE33-681B05C04CFF}" srcOrd="2" destOrd="0" presId="urn:microsoft.com/office/officeart/2018/2/layout/IconVerticalSolidList"/>
    <dgm:cxn modelId="{3A3820AB-23BE-4E8B-96CB-661971F9F720}" type="presParOf" srcId="{34F0F85F-225D-4BC7-B549-F605EF60B6DD}" destId="{B501C96B-130F-4AC7-9F0E-8E23B755FA76}" srcOrd="3" destOrd="0" presId="urn:microsoft.com/office/officeart/2018/2/layout/IconVerticalSolidList"/>
    <dgm:cxn modelId="{D1259609-5EB0-4F95-A052-27095BA615AA}" type="presParOf" srcId="{34F0F85F-225D-4BC7-B549-F605EF60B6DD}" destId="{63C89729-8CC2-4F46-9772-7AE62B3EC6BB}" srcOrd="4" destOrd="0" presId="urn:microsoft.com/office/officeart/2018/2/layout/IconVerticalSolidList"/>
    <dgm:cxn modelId="{78767184-86DC-4AC3-901A-6219AC1C5DBF}" type="presParOf" srcId="{88876151-D24E-4043-8442-96846073C7DB}" destId="{CB7FC3BD-70A7-4497-97A5-4E29DFD551DF}" srcOrd="3" destOrd="0" presId="urn:microsoft.com/office/officeart/2018/2/layout/IconVerticalSolidList"/>
    <dgm:cxn modelId="{C3185691-1983-4169-8C9E-129EE11E9869}" type="presParOf" srcId="{88876151-D24E-4043-8442-96846073C7DB}" destId="{D9C0FF75-5858-495B-BEE7-9C405871BD26}" srcOrd="4" destOrd="0" presId="urn:microsoft.com/office/officeart/2018/2/layout/IconVerticalSolidList"/>
    <dgm:cxn modelId="{74950A88-2C04-47E5-A61C-829F6ADF2447}" type="presParOf" srcId="{D9C0FF75-5858-495B-BEE7-9C405871BD26}" destId="{C93D077A-FB12-4EBA-8F44-5201E82DB613}" srcOrd="0" destOrd="0" presId="urn:microsoft.com/office/officeart/2018/2/layout/IconVerticalSolidList"/>
    <dgm:cxn modelId="{A49D1105-3346-4CDB-B868-A7358C5C2B32}" type="presParOf" srcId="{D9C0FF75-5858-495B-BEE7-9C405871BD26}" destId="{C4065089-D88E-4158-993D-7D8A2F2A8147}" srcOrd="1" destOrd="0" presId="urn:microsoft.com/office/officeart/2018/2/layout/IconVerticalSolidList"/>
    <dgm:cxn modelId="{166970A2-CAB7-4BED-BE69-5D9B9D22A801}" type="presParOf" srcId="{D9C0FF75-5858-495B-BEE7-9C405871BD26}" destId="{73FA6157-FC14-4FDE-946D-A35E37338D69}" srcOrd="2" destOrd="0" presId="urn:microsoft.com/office/officeart/2018/2/layout/IconVerticalSolidList"/>
    <dgm:cxn modelId="{90D73CBA-B356-4F1F-B1C6-C4E4C2930C61}" type="presParOf" srcId="{D9C0FF75-5858-495B-BEE7-9C405871BD26}" destId="{E8446A2E-73D8-460D-B58A-3123324AB28B}" srcOrd="3" destOrd="0" presId="urn:microsoft.com/office/officeart/2018/2/layout/IconVerticalSolidList"/>
    <dgm:cxn modelId="{7FD1C62C-7D01-46B4-95F5-23D6054A7A60}" type="presParOf" srcId="{D9C0FF75-5858-495B-BEE7-9C405871BD26}" destId="{2726DF1D-6C63-4ED5-A44D-2F453A11F85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8B2D0-D90C-42EB-8193-5EEE9E24A37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FEBCCC19-AE39-4791-9D6E-DA4BA74B5C0A}">
      <dgm:prSet phldrT="[Text]"/>
      <dgm:spPr>
        <a:solidFill>
          <a:schemeClr val="accent2"/>
        </a:solidFill>
      </dgm:spPr>
      <dgm:t>
        <a:bodyPr/>
        <a:lstStyle/>
        <a:p>
          <a:r>
            <a:rPr lang="en-US" dirty="0"/>
            <a:t>#1 Incident Management Tracking System</a:t>
          </a:r>
        </a:p>
      </dgm:t>
    </dgm:pt>
    <dgm:pt modelId="{90C4F934-B3C9-4164-8789-D67B43BC2CCC}" type="parTrans" cxnId="{9908BBC5-2291-4E6B-A1A8-21C129C22A18}">
      <dgm:prSet/>
      <dgm:spPr/>
      <dgm:t>
        <a:bodyPr/>
        <a:lstStyle/>
        <a:p>
          <a:endParaRPr lang="en-US"/>
        </a:p>
      </dgm:t>
    </dgm:pt>
    <dgm:pt modelId="{1B28B47C-E0AC-4C4E-8C55-BDD4DFCCBE4C}" type="sibTrans" cxnId="{9908BBC5-2291-4E6B-A1A8-21C129C22A18}">
      <dgm:prSet/>
      <dgm:spPr/>
      <dgm:t>
        <a:bodyPr/>
        <a:lstStyle/>
        <a:p>
          <a:endParaRPr lang="en-US"/>
        </a:p>
      </dgm:t>
    </dgm:pt>
    <dgm:pt modelId="{D8B7C39D-9826-4FD4-822E-8518B345FC2C}">
      <dgm:prSet phldrT="[Text]"/>
      <dgm:spPr>
        <a:solidFill>
          <a:schemeClr val="accent4">
            <a:lumMod val="75000"/>
          </a:schemeClr>
        </a:solidFill>
      </dgm:spPr>
      <dgm:t>
        <a:bodyPr/>
        <a:lstStyle/>
        <a:p>
          <a:r>
            <a:rPr lang="en-US" dirty="0"/>
            <a:t>#2 Process for Evaluating if Incidents Were Preventable</a:t>
          </a:r>
        </a:p>
      </dgm:t>
    </dgm:pt>
    <dgm:pt modelId="{1B7F666A-6474-403B-B74B-519759D81497}" type="parTrans" cxnId="{06342292-249A-4B34-BB34-B837615AC2E0}">
      <dgm:prSet/>
      <dgm:spPr/>
      <dgm:t>
        <a:bodyPr/>
        <a:lstStyle/>
        <a:p>
          <a:endParaRPr lang="en-US"/>
        </a:p>
      </dgm:t>
    </dgm:pt>
    <dgm:pt modelId="{5FBA9DC0-164F-4E91-A989-6D3F81575EB0}" type="sibTrans" cxnId="{06342292-249A-4B34-BB34-B837615AC2E0}">
      <dgm:prSet/>
      <dgm:spPr/>
      <dgm:t>
        <a:bodyPr/>
        <a:lstStyle/>
        <a:p>
          <a:endParaRPr lang="en-US"/>
        </a:p>
      </dgm:t>
    </dgm:pt>
    <dgm:pt modelId="{EB104088-8F68-48BA-A073-693E0BE9AE52}">
      <dgm:prSet phldrT="[Text]"/>
      <dgm:spPr>
        <a:solidFill>
          <a:srgbClr val="D7A461"/>
        </a:solidFill>
      </dgm:spPr>
      <dgm:t>
        <a:bodyPr/>
        <a:lstStyle/>
        <a:p>
          <a:r>
            <a:rPr lang="en-US" dirty="0"/>
            <a:t>#3 Process for Action If Other Investigating Body Fails</a:t>
          </a:r>
        </a:p>
      </dgm:t>
    </dgm:pt>
    <dgm:pt modelId="{37FB89E6-8E6B-4863-B100-6BF02C602EAE}" type="parTrans" cxnId="{913A4448-5949-40A7-B4C1-F886857CAA6F}">
      <dgm:prSet/>
      <dgm:spPr/>
      <dgm:t>
        <a:bodyPr/>
        <a:lstStyle/>
        <a:p>
          <a:endParaRPr lang="en-US"/>
        </a:p>
      </dgm:t>
    </dgm:pt>
    <dgm:pt modelId="{73CEED24-2889-40CA-9D3E-39FDBE112169}" type="sibTrans" cxnId="{913A4448-5949-40A7-B4C1-F886857CAA6F}">
      <dgm:prSet/>
      <dgm:spPr/>
      <dgm:t>
        <a:bodyPr/>
        <a:lstStyle/>
        <a:p>
          <a:endParaRPr lang="en-US"/>
        </a:p>
      </dgm:t>
    </dgm:pt>
    <dgm:pt modelId="{EEF99CD7-8A4E-4F53-9AE3-2D5F291EB7AC}">
      <dgm:prSet phldrT="[Text]"/>
      <dgm:spPr>
        <a:solidFill>
          <a:schemeClr val="accent5"/>
        </a:solidFill>
      </dgm:spPr>
      <dgm:t>
        <a:bodyPr/>
        <a:lstStyle/>
        <a:p>
          <a:r>
            <a:rPr lang="en-US" dirty="0"/>
            <a:t>#4 Use of Claims Data</a:t>
          </a:r>
        </a:p>
      </dgm:t>
    </dgm:pt>
    <dgm:pt modelId="{C60140D6-2569-4238-8263-E4F6D18F3F7B}" type="parTrans" cxnId="{843846DE-84DC-421E-BE90-3A34502D6286}">
      <dgm:prSet/>
      <dgm:spPr/>
      <dgm:t>
        <a:bodyPr/>
        <a:lstStyle/>
        <a:p>
          <a:endParaRPr lang="en-US"/>
        </a:p>
      </dgm:t>
    </dgm:pt>
    <dgm:pt modelId="{E80F6E41-DD23-4A4A-9A27-E975113F3003}" type="sibTrans" cxnId="{843846DE-84DC-421E-BE90-3A34502D6286}">
      <dgm:prSet/>
      <dgm:spPr/>
      <dgm:t>
        <a:bodyPr/>
        <a:lstStyle/>
        <a:p>
          <a:endParaRPr lang="en-US"/>
        </a:p>
      </dgm:t>
    </dgm:pt>
    <dgm:pt modelId="{070AC5FC-074C-4546-B171-F2EE99234032}">
      <dgm:prSet phldrT="[Text]"/>
      <dgm:spPr>
        <a:solidFill>
          <a:schemeClr val="bg1">
            <a:lumMod val="65000"/>
          </a:schemeClr>
        </a:solidFill>
      </dgm:spPr>
      <dgm:t>
        <a:bodyPr/>
        <a:lstStyle/>
        <a:p>
          <a:r>
            <a:rPr lang="en-US" dirty="0"/>
            <a:t>#5 Data Sharing</a:t>
          </a:r>
        </a:p>
      </dgm:t>
    </dgm:pt>
    <dgm:pt modelId="{332B2A08-5B17-4D41-A1F6-2713D4D59A14}" type="parTrans" cxnId="{EA76E9D6-65D1-44D3-99B9-CFF67ABB7DAF}">
      <dgm:prSet/>
      <dgm:spPr/>
      <dgm:t>
        <a:bodyPr/>
        <a:lstStyle/>
        <a:p>
          <a:endParaRPr lang="en-US"/>
        </a:p>
      </dgm:t>
    </dgm:pt>
    <dgm:pt modelId="{E0EA32F6-A267-4BC0-BBDF-075C8AB432CB}" type="sibTrans" cxnId="{EA76E9D6-65D1-44D3-99B9-CFF67ABB7DAF}">
      <dgm:prSet/>
      <dgm:spPr/>
      <dgm:t>
        <a:bodyPr/>
        <a:lstStyle/>
        <a:p>
          <a:endParaRPr lang="en-US"/>
        </a:p>
      </dgm:t>
    </dgm:pt>
    <dgm:pt modelId="{0935D61B-9169-49C1-8444-0FC70DB8C031}">
      <dgm:prSet phldrT="[Text]"/>
      <dgm:spPr>
        <a:solidFill>
          <a:srgbClr val="135573"/>
        </a:solidFill>
      </dgm:spPr>
      <dgm:t>
        <a:bodyPr/>
        <a:lstStyle/>
        <a:p>
          <a:r>
            <a:rPr lang="en-US" dirty="0"/>
            <a:t>#6 Provider Reporting of Incidents During Service Delivery and Incident Due to Service Delivery Failure</a:t>
          </a:r>
        </a:p>
      </dgm:t>
    </dgm:pt>
    <dgm:pt modelId="{B9A2A04B-8FF6-4EDE-B23E-CE3FDDF28660}" type="parTrans" cxnId="{99D94666-66D5-41AC-B665-BB1C9F77719D}">
      <dgm:prSet/>
      <dgm:spPr/>
      <dgm:t>
        <a:bodyPr/>
        <a:lstStyle/>
        <a:p>
          <a:endParaRPr lang="en-US"/>
        </a:p>
      </dgm:t>
    </dgm:pt>
    <dgm:pt modelId="{C2AD6BC3-D378-4962-B617-D431367CEB31}" type="sibTrans" cxnId="{99D94666-66D5-41AC-B665-BB1C9F77719D}">
      <dgm:prSet/>
      <dgm:spPr/>
      <dgm:t>
        <a:bodyPr/>
        <a:lstStyle/>
        <a:p>
          <a:endParaRPr lang="en-US"/>
        </a:p>
      </dgm:t>
    </dgm:pt>
    <dgm:pt modelId="{24C5FD66-B076-4F80-9449-998095BEEB26}">
      <dgm:prSet phldrT="[Text]"/>
      <dgm:spPr>
        <a:solidFill>
          <a:schemeClr val="accent4">
            <a:lumMod val="75000"/>
          </a:schemeClr>
        </a:solidFill>
      </dgm:spPr>
      <dgm:t>
        <a:bodyPr/>
        <a:lstStyle/>
        <a:p>
          <a:r>
            <a:rPr lang="en-US" dirty="0"/>
            <a:t>#7 Data Stratification for DEI</a:t>
          </a:r>
        </a:p>
      </dgm:t>
    </dgm:pt>
    <dgm:pt modelId="{BD448566-78A3-41DB-A253-5007447EF2E0}" type="parTrans" cxnId="{1EAB448A-C931-44E1-87FD-4540AF247D26}">
      <dgm:prSet/>
      <dgm:spPr/>
      <dgm:t>
        <a:bodyPr/>
        <a:lstStyle/>
        <a:p>
          <a:endParaRPr lang="en-US"/>
        </a:p>
      </dgm:t>
    </dgm:pt>
    <dgm:pt modelId="{01465FE9-BF1B-4CDF-8C22-AFE260DEF37D}" type="sibTrans" cxnId="{1EAB448A-C931-44E1-87FD-4540AF247D26}">
      <dgm:prSet/>
      <dgm:spPr/>
      <dgm:t>
        <a:bodyPr/>
        <a:lstStyle/>
        <a:p>
          <a:endParaRPr lang="en-US"/>
        </a:p>
      </dgm:t>
    </dgm:pt>
    <dgm:pt modelId="{C3EDF982-8EAA-420B-8525-995E2782609A}">
      <dgm:prSet phldrT="[Text]"/>
      <dgm:spPr/>
      <dgm:t>
        <a:bodyPr/>
        <a:lstStyle/>
        <a:p>
          <a:r>
            <a:rPr lang="en-US" dirty="0"/>
            <a:t>#8 Transition to New Quality Measure Set</a:t>
          </a:r>
        </a:p>
      </dgm:t>
    </dgm:pt>
    <dgm:pt modelId="{756777DB-7002-4B8C-9CC9-FEEEF9E1DC45}" type="parTrans" cxnId="{94B516AD-4035-4D7E-9E6D-21C2AE8CB294}">
      <dgm:prSet/>
      <dgm:spPr/>
      <dgm:t>
        <a:bodyPr/>
        <a:lstStyle/>
        <a:p>
          <a:endParaRPr lang="en-US"/>
        </a:p>
      </dgm:t>
    </dgm:pt>
    <dgm:pt modelId="{3068903D-6B54-4E9A-B161-8A47CB6063DF}" type="sibTrans" cxnId="{94B516AD-4035-4D7E-9E6D-21C2AE8CB294}">
      <dgm:prSet/>
      <dgm:spPr/>
      <dgm:t>
        <a:bodyPr/>
        <a:lstStyle/>
        <a:p>
          <a:endParaRPr lang="en-US"/>
        </a:p>
      </dgm:t>
    </dgm:pt>
    <dgm:pt modelId="{1757A05B-FF1B-467C-AB25-1F3BA99ED0D8}">
      <dgm:prSet phldrT="[Text]"/>
      <dgm:spPr>
        <a:solidFill>
          <a:schemeClr val="accent5"/>
        </a:solidFill>
      </dgm:spPr>
      <dgm:t>
        <a:bodyPr/>
        <a:lstStyle/>
        <a:p>
          <a:r>
            <a:rPr lang="en-US" dirty="0"/>
            <a:t>#9 Incident Management Compliance  Reporting</a:t>
          </a:r>
        </a:p>
      </dgm:t>
    </dgm:pt>
    <dgm:pt modelId="{D32A0A26-8BF7-4179-BC97-5A17CC4BDD1D}" type="parTrans" cxnId="{A57DD02A-0D3F-444A-9D01-A1F5EFC73742}">
      <dgm:prSet/>
      <dgm:spPr/>
      <dgm:t>
        <a:bodyPr/>
        <a:lstStyle/>
        <a:p>
          <a:endParaRPr lang="en-US"/>
        </a:p>
      </dgm:t>
    </dgm:pt>
    <dgm:pt modelId="{1FD3B37D-813A-482B-884B-2B736D57B88C}" type="sibTrans" cxnId="{A57DD02A-0D3F-444A-9D01-A1F5EFC73742}">
      <dgm:prSet/>
      <dgm:spPr/>
      <dgm:t>
        <a:bodyPr/>
        <a:lstStyle/>
        <a:p>
          <a:endParaRPr lang="en-US"/>
        </a:p>
      </dgm:t>
    </dgm:pt>
    <dgm:pt modelId="{7C04E5BC-218D-4F2E-A1B1-D9A2C6AB1CFC}">
      <dgm:prSet phldrT="[Text]"/>
      <dgm:spPr>
        <a:solidFill>
          <a:schemeClr val="bg1">
            <a:lumMod val="65000"/>
          </a:schemeClr>
        </a:solidFill>
      </dgm:spPr>
      <dgm:t>
        <a:bodyPr/>
        <a:lstStyle/>
        <a:p>
          <a:r>
            <a:rPr lang="en-US" dirty="0"/>
            <a:t>#10 PCP Compliance Reporting</a:t>
          </a:r>
        </a:p>
      </dgm:t>
    </dgm:pt>
    <dgm:pt modelId="{B12006D2-4CB4-476D-B405-FAACABB70455}" type="parTrans" cxnId="{C76C9D4E-7C8C-45FB-96AF-D7CB8279E7F8}">
      <dgm:prSet/>
      <dgm:spPr/>
      <dgm:t>
        <a:bodyPr/>
        <a:lstStyle/>
        <a:p>
          <a:endParaRPr lang="en-US"/>
        </a:p>
      </dgm:t>
    </dgm:pt>
    <dgm:pt modelId="{F503EEF1-A2E7-4ABF-AE09-727F16CA9CA9}" type="sibTrans" cxnId="{C76C9D4E-7C8C-45FB-96AF-D7CB8279E7F8}">
      <dgm:prSet/>
      <dgm:spPr/>
      <dgm:t>
        <a:bodyPr/>
        <a:lstStyle/>
        <a:p>
          <a:endParaRPr lang="en-US"/>
        </a:p>
      </dgm:t>
    </dgm:pt>
    <dgm:pt modelId="{A4A49C9C-41C6-49A6-BB02-90F01A2F81B7}" type="pres">
      <dgm:prSet presAssocID="{CA78B2D0-D90C-42EB-8193-5EEE9E24A372}" presName="diagram" presStyleCnt="0">
        <dgm:presLayoutVars>
          <dgm:dir/>
          <dgm:resizeHandles val="exact"/>
        </dgm:presLayoutVars>
      </dgm:prSet>
      <dgm:spPr/>
      <dgm:t>
        <a:bodyPr/>
        <a:lstStyle/>
        <a:p>
          <a:endParaRPr lang="en-US"/>
        </a:p>
      </dgm:t>
    </dgm:pt>
    <dgm:pt modelId="{9F33C840-2A55-40F1-AFF9-A729F498B8B1}" type="pres">
      <dgm:prSet presAssocID="{FEBCCC19-AE39-4791-9D6E-DA4BA74B5C0A}" presName="node" presStyleLbl="node1" presStyleIdx="0" presStyleCnt="10">
        <dgm:presLayoutVars>
          <dgm:bulletEnabled val="1"/>
        </dgm:presLayoutVars>
      </dgm:prSet>
      <dgm:spPr/>
      <dgm:t>
        <a:bodyPr/>
        <a:lstStyle/>
        <a:p>
          <a:endParaRPr lang="en-US"/>
        </a:p>
      </dgm:t>
    </dgm:pt>
    <dgm:pt modelId="{C32E6665-4820-47E0-967B-CA62A81E513F}" type="pres">
      <dgm:prSet presAssocID="{1B28B47C-E0AC-4C4E-8C55-BDD4DFCCBE4C}" presName="sibTrans" presStyleCnt="0"/>
      <dgm:spPr/>
    </dgm:pt>
    <dgm:pt modelId="{365FAF88-C053-449F-AB2E-BF33B857FBFF}" type="pres">
      <dgm:prSet presAssocID="{D8B7C39D-9826-4FD4-822E-8518B345FC2C}" presName="node" presStyleLbl="node1" presStyleIdx="1" presStyleCnt="10">
        <dgm:presLayoutVars>
          <dgm:bulletEnabled val="1"/>
        </dgm:presLayoutVars>
      </dgm:prSet>
      <dgm:spPr/>
      <dgm:t>
        <a:bodyPr/>
        <a:lstStyle/>
        <a:p>
          <a:endParaRPr lang="en-US"/>
        </a:p>
      </dgm:t>
    </dgm:pt>
    <dgm:pt modelId="{442C9DC0-7365-458B-81BF-B37C260FA588}" type="pres">
      <dgm:prSet presAssocID="{5FBA9DC0-164F-4E91-A989-6D3F81575EB0}" presName="sibTrans" presStyleCnt="0"/>
      <dgm:spPr/>
    </dgm:pt>
    <dgm:pt modelId="{CBB9BB6E-4D0E-43E7-959B-7454B19231F2}" type="pres">
      <dgm:prSet presAssocID="{EB104088-8F68-48BA-A073-693E0BE9AE52}" presName="node" presStyleLbl="node1" presStyleIdx="2" presStyleCnt="10">
        <dgm:presLayoutVars>
          <dgm:bulletEnabled val="1"/>
        </dgm:presLayoutVars>
      </dgm:prSet>
      <dgm:spPr/>
      <dgm:t>
        <a:bodyPr/>
        <a:lstStyle/>
        <a:p>
          <a:endParaRPr lang="en-US"/>
        </a:p>
      </dgm:t>
    </dgm:pt>
    <dgm:pt modelId="{8BD6FBA2-A3BC-4156-80F3-CD728F8FFB1D}" type="pres">
      <dgm:prSet presAssocID="{73CEED24-2889-40CA-9D3E-39FDBE112169}" presName="sibTrans" presStyleCnt="0"/>
      <dgm:spPr/>
    </dgm:pt>
    <dgm:pt modelId="{0838012C-8646-45A3-9118-6C57884FDA27}" type="pres">
      <dgm:prSet presAssocID="{EEF99CD7-8A4E-4F53-9AE3-2D5F291EB7AC}" presName="node" presStyleLbl="node1" presStyleIdx="3" presStyleCnt="10">
        <dgm:presLayoutVars>
          <dgm:bulletEnabled val="1"/>
        </dgm:presLayoutVars>
      </dgm:prSet>
      <dgm:spPr/>
      <dgm:t>
        <a:bodyPr/>
        <a:lstStyle/>
        <a:p>
          <a:endParaRPr lang="en-US"/>
        </a:p>
      </dgm:t>
    </dgm:pt>
    <dgm:pt modelId="{1052D221-5C22-4F6A-BCE1-9452F1F1D492}" type="pres">
      <dgm:prSet presAssocID="{E80F6E41-DD23-4A4A-9A27-E975113F3003}" presName="sibTrans" presStyleCnt="0"/>
      <dgm:spPr/>
    </dgm:pt>
    <dgm:pt modelId="{D6ECACD3-670D-488D-B814-1C9931E7931D}" type="pres">
      <dgm:prSet presAssocID="{070AC5FC-074C-4546-B171-F2EE99234032}" presName="node" presStyleLbl="node1" presStyleIdx="4" presStyleCnt="10">
        <dgm:presLayoutVars>
          <dgm:bulletEnabled val="1"/>
        </dgm:presLayoutVars>
      </dgm:prSet>
      <dgm:spPr/>
      <dgm:t>
        <a:bodyPr/>
        <a:lstStyle/>
        <a:p>
          <a:endParaRPr lang="en-US"/>
        </a:p>
      </dgm:t>
    </dgm:pt>
    <dgm:pt modelId="{F57CC428-1228-45FC-ADA3-842B0AC01AA1}" type="pres">
      <dgm:prSet presAssocID="{E0EA32F6-A267-4BC0-BBDF-075C8AB432CB}" presName="sibTrans" presStyleCnt="0"/>
      <dgm:spPr/>
    </dgm:pt>
    <dgm:pt modelId="{73744708-6E3C-41EA-96C8-42EA51F4E98A}" type="pres">
      <dgm:prSet presAssocID="{0935D61B-9169-49C1-8444-0FC70DB8C031}" presName="node" presStyleLbl="node1" presStyleIdx="5" presStyleCnt="10">
        <dgm:presLayoutVars>
          <dgm:bulletEnabled val="1"/>
        </dgm:presLayoutVars>
      </dgm:prSet>
      <dgm:spPr/>
      <dgm:t>
        <a:bodyPr/>
        <a:lstStyle/>
        <a:p>
          <a:endParaRPr lang="en-US"/>
        </a:p>
      </dgm:t>
    </dgm:pt>
    <dgm:pt modelId="{46490D72-6143-4907-B6A8-C928ECF6540F}" type="pres">
      <dgm:prSet presAssocID="{C2AD6BC3-D378-4962-B617-D431367CEB31}" presName="sibTrans" presStyleCnt="0"/>
      <dgm:spPr/>
    </dgm:pt>
    <dgm:pt modelId="{FF7F6EDE-9236-43F5-85F1-C6E7B288E44C}" type="pres">
      <dgm:prSet presAssocID="{24C5FD66-B076-4F80-9449-998095BEEB26}" presName="node" presStyleLbl="node1" presStyleIdx="6" presStyleCnt="10">
        <dgm:presLayoutVars>
          <dgm:bulletEnabled val="1"/>
        </dgm:presLayoutVars>
      </dgm:prSet>
      <dgm:spPr/>
      <dgm:t>
        <a:bodyPr/>
        <a:lstStyle/>
        <a:p>
          <a:endParaRPr lang="en-US"/>
        </a:p>
      </dgm:t>
    </dgm:pt>
    <dgm:pt modelId="{2AE0E47F-D2EA-41DB-8782-449601E093CB}" type="pres">
      <dgm:prSet presAssocID="{01465FE9-BF1B-4CDF-8C22-AFE260DEF37D}" presName="sibTrans" presStyleCnt="0"/>
      <dgm:spPr/>
    </dgm:pt>
    <dgm:pt modelId="{356CF2D6-ADC6-4785-9B11-FCC2079D521A}" type="pres">
      <dgm:prSet presAssocID="{C3EDF982-8EAA-420B-8525-995E2782609A}" presName="node" presStyleLbl="node1" presStyleIdx="7" presStyleCnt="10">
        <dgm:presLayoutVars>
          <dgm:bulletEnabled val="1"/>
        </dgm:presLayoutVars>
      </dgm:prSet>
      <dgm:spPr/>
      <dgm:t>
        <a:bodyPr/>
        <a:lstStyle/>
        <a:p>
          <a:endParaRPr lang="en-US"/>
        </a:p>
      </dgm:t>
    </dgm:pt>
    <dgm:pt modelId="{1073E751-AD33-4C91-98EA-46AA6ECF3712}" type="pres">
      <dgm:prSet presAssocID="{3068903D-6B54-4E9A-B161-8A47CB6063DF}" presName="sibTrans" presStyleCnt="0"/>
      <dgm:spPr/>
    </dgm:pt>
    <dgm:pt modelId="{339949AE-0C13-4810-885E-CC0672600DA8}" type="pres">
      <dgm:prSet presAssocID="{1757A05B-FF1B-467C-AB25-1F3BA99ED0D8}" presName="node" presStyleLbl="node1" presStyleIdx="8" presStyleCnt="10">
        <dgm:presLayoutVars>
          <dgm:bulletEnabled val="1"/>
        </dgm:presLayoutVars>
      </dgm:prSet>
      <dgm:spPr/>
      <dgm:t>
        <a:bodyPr/>
        <a:lstStyle/>
        <a:p>
          <a:endParaRPr lang="en-US"/>
        </a:p>
      </dgm:t>
    </dgm:pt>
    <dgm:pt modelId="{E4EBE27E-4366-44F0-AE20-4FF012CBE08C}" type="pres">
      <dgm:prSet presAssocID="{1FD3B37D-813A-482B-884B-2B736D57B88C}" presName="sibTrans" presStyleCnt="0"/>
      <dgm:spPr/>
    </dgm:pt>
    <dgm:pt modelId="{27B5262A-DC88-4C3C-95E7-7CA435C6D591}" type="pres">
      <dgm:prSet presAssocID="{7C04E5BC-218D-4F2E-A1B1-D9A2C6AB1CFC}" presName="node" presStyleLbl="node1" presStyleIdx="9" presStyleCnt="10">
        <dgm:presLayoutVars>
          <dgm:bulletEnabled val="1"/>
        </dgm:presLayoutVars>
      </dgm:prSet>
      <dgm:spPr/>
      <dgm:t>
        <a:bodyPr/>
        <a:lstStyle/>
        <a:p>
          <a:endParaRPr lang="en-US"/>
        </a:p>
      </dgm:t>
    </dgm:pt>
  </dgm:ptLst>
  <dgm:cxnLst>
    <dgm:cxn modelId="{C76C9D4E-7C8C-45FB-96AF-D7CB8279E7F8}" srcId="{CA78B2D0-D90C-42EB-8193-5EEE9E24A372}" destId="{7C04E5BC-218D-4F2E-A1B1-D9A2C6AB1CFC}" srcOrd="9" destOrd="0" parTransId="{B12006D2-4CB4-476D-B405-FAACABB70455}" sibTransId="{F503EEF1-A2E7-4ABF-AE09-727F16CA9CA9}"/>
    <dgm:cxn modelId="{B8876084-0987-4B27-BD49-92A38AC12978}" type="presOf" srcId="{FEBCCC19-AE39-4791-9D6E-DA4BA74B5C0A}" destId="{9F33C840-2A55-40F1-AFF9-A729F498B8B1}" srcOrd="0" destOrd="0" presId="urn:microsoft.com/office/officeart/2005/8/layout/default"/>
    <dgm:cxn modelId="{50E21C41-D173-4DB4-9B94-26C4A40EE93F}" type="presOf" srcId="{CA78B2D0-D90C-42EB-8193-5EEE9E24A372}" destId="{A4A49C9C-41C6-49A6-BB02-90F01A2F81B7}" srcOrd="0" destOrd="0" presId="urn:microsoft.com/office/officeart/2005/8/layout/default"/>
    <dgm:cxn modelId="{843846DE-84DC-421E-BE90-3A34502D6286}" srcId="{CA78B2D0-D90C-42EB-8193-5EEE9E24A372}" destId="{EEF99CD7-8A4E-4F53-9AE3-2D5F291EB7AC}" srcOrd="3" destOrd="0" parTransId="{C60140D6-2569-4238-8263-E4F6D18F3F7B}" sibTransId="{E80F6E41-DD23-4A4A-9A27-E975113F3003}"/>
    <dgm:cxn modelId="{1EAB448A-C931-44E1-87FD-4540AF247D26}" srcId="{CA78B2D0-D90C-42EB-8193-5EEE9E24A372}" destId="{24C5FD66-B076-4F80-9449-998095BEEB26}" srcOrd="6" destOrd="0" parTransId="{BD448566-78A3-41DB-A253-5007447EF2E0}" sibTransId="{01465FE9-BF1B-4CDF-8C22-AFE260DEF37D}"/>
    <dgm:cxn modelId="{8CE420C5-FADE-4E65-9FB1-A860A6878EF3}" type="presOf" srcId="{EB104088-8F68-48BA-A073-693E0BE9AE52}" destId="{CBB9BB6E-4D0E-43E7-959B-7454B19231F2}" srcOrd="0" destOrd="0" presId="urn:microsoft.com/office/officeart/2005/8/layout/default"/>
    <dgm:cxn modelId="{C7C61ECB-D0D2-43D8-A21E-E93F3E57A1A4}" type="presOf" srcId="{0935D61B-9169-49C1-8444-0FC70DB8C031}" destId="{73744708-6E3C-41EA-96C8-42EA51F4E98A}" srcOrd="0" destOrd="0" presId="urn:microsoft.com/office/officeart/2005/8/layout/default"/>
    <dgm:cxn modelId="{99DFC5F0-63A2-4AD4-AED0-C1A2A40D3709}" type="presOf" srcId="{EEF99CD7-8A4E-4F53-9AE3-2D5F291EB7AC}" destId="{0838012C-8646-45A3-9118-6C57884FDA27}" srcOrd="0" destOrd="0" presId="urn:microsoft.com/office/officeart/2005/8/layout/default"/>
    <dgm:cxn modelId="{94B516AD-4035-4D7E-9E6D-21C2AE8CB294}" srcId="{CA78B2D0-D90C-42EB-8193-5EEE9E24A372}" destId="{C3EDF982-8EAA-420B-8525-995E2782609A}" srcOrd="7" destOrd="0" parTransId="{756777DB-7002-4B8C-9CC9-FEEEF9E1DC45}" sibTransId="{3068903D-6B54-4E9A-B161-8A47CB6063DF}"/>
    <dgm:cxn modelId="{2FCF7B5F-A13D-428C-B901-FB71EA82B078}" type="presOf" srcId="{D8B7C39D-9826-4FD4-822E-8518B345FC2C}" destId="{365FAF88-C053-449F-AB2E-BF33B857FBFF}" srcOrd="0" destOrd="0" presId="urn:microsoft.com/office/officeart/2005/8/layout/default"/>
    <dgm:cxn modelId="{EA76E9D6-65D1-44D3-99B9-CFF67ABB7DAF}" srcId="{CA78B2D0-D90C-42EB-8193-5EEE9E24A372}" destId="{070AC5FC-074C-4546-B171-F2EE99234032}" srcOrd="4" destOrd="0" parTransId="{332B2A08-5B17-4D41-A1F6-2713D4D59A14}" sibTransId="{E0EA32F6-A267-4BC0-BBDF-075C8AB432CB}"/>
    <dgm:cxn modelId="{A57DD02A-0D3F-444A-9D01-A1F5EFC73742}" srcId="{CA78B2D0-D90C-42EB-8193-5EEE9E24A372}" destId="{1757A05B-FF1B-467C-AB25-1F3BA99ED0D8}" srcOrd="8" destOrd="0" parTransId="{D32A0A26-8BF7-4179-BC97-5A17CC4BDD1D}" sibTransId="{1FD3B37D-813A-482B-884B-2B736D57B88C}"/>
    <dgm:cxn modelId="{06342292-249A-4B34-BB34-B837615AC2E0}" srcId="{CA78B2D0-D90C-42EB-8193-5EEE9E24A372}" destId="{D8B7C39D-9826-4FD4-822E-8518B345FC2C}" srcOrd="1" destOrd="0" parTransId="{1B7F666A-6474-403B-B74B-519759D81497}" sibTransId="{5FBA9DC0-164F-4E91-A989-6D3F81575EB0}"/>
    <dgm:cxn modelId="{913A4448-5949-40A7-B4C1-F886857CAA6F}" srcId="{CA78B2D0-D90C-42EB-8193-5EEE9E24A372}" destId="{EB104088-8F68-48BA-A073-693E0BE9AE52}" srcOrd="2" destOrd="0" parTransId="{37FB89E6-8E6B-4863-B100-6BF02C602EAE}" sibTransId="{73CEED24-2889-40CA-9D3E-39FDBE112169}"/>
    <dgm:cxn modelId="{99D94666-66D5-41AC-B665-BB1C9F77719D}" srcId="{CA78B2D0-D90C-42EB-8193-5EEE9E24A372}" destId="{0935D61B-9169-49C1-8444-0FC70DB8C031}" srcOrd="5" destOrd="0" parTransId="{B9A2A04B-8FF6-4EDE-B23E-CE3FDDF28660}" sibTransId="{C2AD6BC3-D378-4962-B617-D431367CEB31}"/>
    <dgm:cxn modelId="{ACA8C1A0-6437-4DA2-8C8B-098835E0BF7D}" type="presOf" srcId="{070AC5FC-074C-4546-B171-F2EE99234032}" destId="{D6ECACD3-670D-488D-B814-1C9931E7931D}" srcOrd="0" destOrd="0" presId="urn:microsoft.com/office/officeart/2005/8/layout/default"/>
    <dgm:cxn modelId="{48EE2236-E034-450C-A144-237EC5149B80}" type="presOf" srcId="{1757A05B-FF1B-467C-AB25-1F3BA99ED0D8}" destId="{339949AE-0C13-4810-885E-CC0672600DA8}" srcOrd="0" destOrd="0" presId="urn:microsoft.com/office/officeart/2005/8/layout/default"/>
    <dgm:cxn modelId="{28A03FCF-5123-4F33-AF00-E21D126778FE}" type="presOf" srcId="{C3EDF982-8EAA-420B-8525-995E2782609A}" destId="{356CF2D6-ADC6-4785-9B11-FCC2079D521A}" srcOrd="0" destOrd="0" presId="urn:microsoft.com/office/officeart/2005/8/layout/default"/>
    <dgm:cxn modelId="{85BB63F5-BFF1-4372-B1E1-DD64C9C56BF5}" type="presOf" srcId="{7C04E5BC-218D-4F2E-A1B1-D9A2C6AB1CFC}" destId="{27B5262A-DC88-4C3C-95E7-7CA435C6D591}" srcOrd="0" destOrd="0" presId="urn:microsoft.com/office/officeart/2005/8/layout/default"/>
    <dgm:cxn modelId="{9908BBC5-2291-4E6B-A1A8-21C129C22A18}" srcId="{CA78B2D0-D90C-42EB-8193-5EEE9E24A372}" destId="{FEBCCC19-AE39-4791-9D6E-DA4BA74B5C0A}" srcOrd="0" destOrd="0" parTransId="{90C4F934-B3C9-4164-8789-D67B43BC2CCC}" sibTransId="{1B28B47C-E0AC-4C4E-8C55-BDD4DFCCBE4C}"/>
    <dgm:cxn modelId="{C377C169-576B-419D-8DC6-C2EB15A6C0DD}" type="presOf" srcId="{24C5FD66-B076-4F80-9449-998095BEEB26}" destId="{FF7F6EDE-9236-43F5-85F1-C6E7B288E44C}" srcOrd="0" destOrd="0" presId="urn:microsoft.com/office/officeart/2005/8/layout/default"/>
    <dgm:cxn modelId="{13EFD4E5-6A3E-43EC-A1F3-AF3EF052EF98}" type="presParOf" srcId="{A4A49C9C-41C6-49A6-BB02-90F01A2F81B7}" destId="{9F33C840-2A55-40F1-AFF9-A729F498B8B1}" srcOrd="0" destOrd="0" presId="urn:microsoft.com/office/officeart/2005/8/layout/default"/>
    <dgm:cxn modelId="{91B848D5-E2F0-4F5A-B54A-7F65BCF59643}" type="presParOf" srcId="{A4A49C9C-41C6-49A6-BB02-90F01A2F81B7}" destId="{C32E6665-4820-47E0-967B-CA62A81E513F}" srcOrd="1" destOrd="0" presId="urn:microsoft.com/office/officeart/2005/8/layout/default"/>
    <dgm:cxn modelId="{CAFC7F32-6654-4599-83CE-FFE0992DC1F0}" type="presParOf" srcId="{A4A49C9C-41C6-49A6-BB02-90F01A2F81B7}" destId="{365FAF88-C053-449F-AB2E-BF33B857FBFF}" srcOrd="2" destOrd="0" presId="urn:microsoft.com/office/officeart/2005/8/layout/default"/>
    <dgm:cxn modelId="{1D70DEA4-40F8-44CB-82B6-ADCAE81224D0}" type="presParOf" srcId="{A4A49C9C-41C6-49A6-BB02-90F01A2F81B7}" destId="{442C9DC0-7365-458B-81BF-B37C260FA588}" srcOrd="3" destOrd="0" presId="urn:microsoft.com/office/officeart/2005/8/layout/default"/>
    <dgm:cxn modelId="{AD24F873-57EE-4B10-8F6A-A495120A587B}" type="presParOf" srcId="{A4A49C9C-41C6-49A6-BB02-90F01A2F81B7}" destId="{CBB9BB6E-4D0E-43E7-959B-7454B19231F2}" srcOrd="4" destOrd="0" presId="urn:microsoft.com/office/officeart/2005/8/layout/default"/>
    <dgm:cxn modelId="{EC3B62A5-901D-412A-81FA-095BA47C37D6}" type="presParOf" srcId="{A4A49C9C-41C6-49A6-BB02-90F01A2F81B7}" destId="{8BD6FBA2-A3BC-4156-80F3-CD728F8FFB1D}" srcOrd="5" destOrd="0" presId="urn:microsoft.com/office/officeart/2005/8/layout/default"/>
    <dgm:cxn modelId="{7C30CC14-BFDA-4886-948C-3E532E9F8646}" type="presParOf" srcId="{A4A49C9C-41C6-49A6-BB02-90F01A2F81B7}" destId="{0838012C-8646-45A3-9118-6C57884FDA27}" srcOrd="6" destOrd="0" presId="urn:microsoft.com/office/officeart/2005/8/layout/default"/>
    <dgm:cxn modelId="{2067E9F3-2336-4D1E-AD6F-9E17A5EEA3EF}" type="presParOf" srcId="{A4A49C9C-41C6-49A6-BB02-90F01A2F81B7}" destId="{1052D221-5C22-4F6A-BCE1-9452F1F1D492}" srcOrd="7" destOrd="0" presId="urn:microsoft.com/office/officeart/2005/8/layout/default"/>
    <dgm:cxn modelId="{B258E063-E303-44E5-A162-86CC0F9A44C0}" type="presParOf" srcId="{A4A49C9C-41C6-49A6-BB02-90F01A2F81B7}" destId="{D6ECACD3-670D-488D-B814-1C9931E7931D}" srcOrd="8" destOrd="0" presId="urn:microsoft.com/office/officeart/2005/8/layout/default"/>
    <dgm:cxn modelId="{17B03F1F-26C0-4045-9147-9E98A543C7EB}" type="presParOf" srcId="{A4A49C9C-41C6-49A6-BB02-90F01A2F81B7}" destId="{F57CC428-1228-45FC-ADA3-842B0AC01AA1}" srcOrd="9" destOrd="0" presId="urn:microsoft.com/office/officeart/2005/8/layout/default"/>
    <dgm:cxn modelId="{2710FFD5-503C-4415-BF41-A66E8064D3AB}" type="presParOf" srcId="{A4A49C9C-41C6-49A6-BB02-90F01A2F81B7}" destId="{73744708-6E3C-41EA-96C8-42EA51F4E98A}" srcOrd="10" destOrd="0" presId="urn:microsoft.com/office/officeart/2005/8/layout/default"/>
    <dgm:cxn modelId="{3034C68A-6031-4FA1-A6DF-BAD008682226}" type="presParOf" srcId="{A4A49C9C-41C6-49A6-BB02-90F01A2F81B7}" destId="{46490D72-6143-4907-B6A8-C928ECF6540F}" srcOrd="11" destOrd="0" presId="urn:microsoft.com/office/officeart/2005/8/layout/default"/>
    <dgm:cxn modelId="{0AD3E57E-82E4-4A43-9243-A39E95E06442}" type="presParOf" srcId="{A4A49C9C-41C6-49A6-BB02-90F01A2F81B7}" destId="{FF7F6EDE-9236-43F5-85F1-C6E7B288E44C}" srcOrd="12" destOrd="0" presId="urn:microsoft.com/office/officeart/2005/8/layout/default"/>
    <dgm:cxn modelId="{6BDD09C5-1E77-4DEF-B77D-82CBBBF2C521}" type="presParOf" srcId="{A4A49C9C-41C6-49A6-BB02-90F01A2F81B7}" destId="{2AE0E47F-D2EA-41DB-8782-449601E093CB}" srcOrd="13" destOrd="0" presId="urn:microsoft.com/office/officeart/2005/8/layout/default"/>
    <dgm:cxn modelId="{B7C925EA-1AC3-4E5B-92A8-40B990CC27B0}" type="presParOf" srcId="{A4A49C9C-41C6-49A6-BB02-90F01A2F81B7}" destId="{356CF2D6-ADC6-4785-9B11-FCC2079D521A}" srcOrd="14" destOrd="0" presId="urn:microsoft.com/office/officeart/2005/8/layout/default"/>
    <dgm:cxn modelId="{1933BBD2-9447-46C3-8C19-065A4C0CD4D7}" type="presParOf" srcId="{A4A49C9C-41C6-49A6-BB02-90F01A2F81B7}" destId="{1073E751-AD33-4C91-98EA-46AA6ECF3712}" srcOrd="15" destOrd="0" presId="urn:microsoft.com/office/officeart/2005/8/layout/default"/>
    <dgm:cxn modelId="{D2C0A992-08F1-4C6A-96C6-4B20ECE40C53}" type="presParOf" srcId="{A4A49C9C-41C6-49A6-BB02-90F01A2F81B7}" destId="{339949AE-0C13-4810-885E-CC0672600DA8}" srcOrd="16" destOrd="0" presId="urn:microsoft.com/office/officeart/2005/8/layout/default"/>
    <dgm:cxn modelId="{5B77C20A-56D0-4D14-AE50-D8ECD0C685CD}" type="presParOf" srcId="{A4A49C9C-41C6-49A6-BB02-90F01A2F81B7}" destId="{E4EBE27E-4366-44F0-AE20-4FF012CBE08C}" srcOrd="17" destOrd="0" presId="urn:microsoft.com/office/officeart/2005/8/layout/default"/>
    <dgm:cxn modelId="{67A544FC-23D8-4720-9F0F-A9F75F71CF1A}" type="presParOf" srcId="{A4A49C9C-41C6-49A6-BB02-90F01A2F81B7}" destId="{27B5262A-DC88-4C3C-95E7-7CA435C6D59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8B2D0-D90C-42EB-8193-5EEE9E24A37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FEBCCC19-AE39-4791-9D6E-DA4BA74B5C0A}">
      <dgm:prSet phldrT="[Text]"/>
      <dgm:spPr>
        <a:solidFill>
          <a:schemeClr val="accent2"/>
        </a:solidFill>
      </dgm:spPr>
      <dgm:t>
        <a:bodyPr/>
        <a:lstStyle/>
        <a:p>
          <a:r>
            <a:rPr lang="en-US" dirty="0"/>
            <a:t>#1 CONSTRUCTION ZONE: </a:t>
          </a:r>
        </a:p>
        <a:p>
          <a:r>
            <a:rPr lang="en-US" dirty="0"/>
            <a:t>You had a procurement protest</a:t>
          </a:r>
        </a:p>
      </dgm:t>
    </dgm:pt>
    <dgm:pt modelId="{90C4F934-B3C9-4164-8789-D67B43BC2CCC}" type="parTrans" cxnId="{9908BBC5-2291-4E6B-A1A8-21C129C22A18}">
      <dgm:prSet/>
      <dgm:spPr/>
      <dgm:t>
        <a:bodyPr/>
        <a:lstStyle/>
        <a:p>
          <a:endParaRPr lang="en-US"/>
        </a:p>
      </dgm:t>
    </dgm:pt>
    <dgm:pt modelId="{1B28B47C-E0AC-4C4E-8C55-BDD4DFCCBE4C}" type="sibTrans" cxnId="{9908BBC5-2291-4E6B-A1A8-21C129C22A18}">
      <dgm:prSet/>
      <dgm:spPr/>
      <dgm:t>
        <a:bodyPr/>
        <a:lstStyle/>
        <a:p>
          <a:endParaRPr lang="en-US"/>
        </a:p>
      </dgm:t>
    </dgm:pt>
    <dgm:pt modelId="{D8B7C39D-9826-4FD4-822E-8518B345FC2C}">
      <dgm:prSet phldrT="[Text]"/>
      <dgm:spPr>
        <a:solidFill>
          <a:schemeClr val="accent4">
            <a:lumMod val="75000"/>
          </a:schemeClr>
        </a:solidFill>
      </dgm:spPr>
      <dgm:t>
        <a:bodyPr/>
        <a:lstStyle/>
        <a:p>
          <a:r>
            <a:rPr lang="en-US" dirty="0"/>
            <a:t>#2 PAY TOLL: </a:t>
          </a:r>
        </a:p>
        <a:p>
          <a:r>
            <a:rPr lang="en-US" dirty="0"/>
            <a:t>You forgot to include a no blame culture (ask your traffic directors)</a:t>
          </a:r>
        </a:p>
      </dgm:t>
    </dgm:pt>
    <dgm:pt modelId="{1B7F666A-6474-403B-B74B-519759D81497}" type="parTrans" cxnId="{06342292-249A-4B34-BB34-B837615AC2E0}">
      <dgm:prSet/>
      <dgm:spPr/>
      <dgm:t>
        <a:bodyPr/>
        <a:lstStyle/>
        <a:p>
          <a:endParaRPr lang="en-US"/>
        </a:p>
      </dgm:t>
    </dgm:pt>
    <dgm:pt modelId="{5FBA9DC0-164F-4E91-A989-6D3F81575EB0}" type="sibTrans" cxnId="{06342292-249A-4B34-BB34-B837615AC2E0}">
      <dgm:prSet/>
      <dgm:spPr/>
      <dgm:t>
        <a:bodyPr/>
        <a:lstStyle/>
        <a:p>
          <a:endParaRPr lang="en-US"/>
        </a:p>
      </dgm:t>
    </dgm:pt>
    <dgm:pt modelId="{EB104088-8F68-48BA-A073-693E0BE9AE52}">
      <dgm:prSet phldrT="[Text]"/>
      <dgm:spPr>
        <a:solidFill>
          <a:srgbClr val="D7A461"/>
        </a:solidFill>
      </dgm:spPr>
      <dgm:t>
        <a:bodyPr/>
        <a:lstStyle/>
        <a:p>
          <a:r>
            <a:rPr lang="en-US" dirty="0"/>
            <a:t>#3 POTHOLE: </a:t>
          </a:r>
        </a:p>
        <a:p>
          <a:r>
            <a:rPr lang="en-US" dirty="0"/>
            <a:t>You missed including how to ensure other investigations aren’t compromised</a:t>
          </a:r>
        </a:p>
      </dgm:t>
    </dgm:pt>
    <dgm:pt modelId="{37FB89E6-8E6B-4863-B100-6BF02C602EAE}" type="parTrans" cxnId="{913A4448-5949-40A7-B4C1-F886857CAA6F}">
      <dgm:prSet/>
      <dgm:spPr/>
      <dgm:t>
        <a:bodyPr/>
        <a:lstStyle/>
        <a:p>
          <a:endParaRPr lang="en-US"/>
        </a:p>
      </dgm:t>
    </dgm:pt>
    <dgm:pt modelId="{73CEED24-2889-40CA-9D3E-39FDBE112169}" type="sibTrans" cxnId="{913A4448-5949-40A7-B4C1-F886857CAA6F}">
      <dgm:prSet/>
      <dgm:spPr/>
      <dgm:t>
        <a:bodyPr/>
        <a:lstStyle/>
        <a:p>
          <a:endParaRPr lang="en-US"/>
        </a:p>
      </dgm:t>
    </dgm:pt>
    <dgm:pt modelId="{EEF99CD7-8A4E-4F53-9AE3-2D5F291EB7AC}">
      <dgm:prSet phldrT="[Text]"/>
      <dgm:spPr>
        <a:solidFill>
          <a:schemeClr val="accent5"/>
        </a:solidFill>
      </dgm:spPr>
      <dgm:t>
        <a:bodyPr/>
        <a:lstStyle/>
        <a:p>
          <a:r>
            <a:rPr lang="en-US" dirty="0"/>
            <a:t>#4 TRAFFIC JAM:</a:t>
          </a:r>
        </a:p>
        <a:p>
          <a:r>
            <a:rPr lang="en-US" dirty="0"/>
            <a:t>You need to get a DUA with your SMA</a:t>
          </a:r>
        </a:p>
      </dgm:t>
    </dgm:pt>
    <dgm:pt modelId="{C60140D6-2569-4238-8263-E4F6D18F3F7B}" type="parTrans" cxnId="{843846DE-84DC-421E-BE90-3A34502D6286}">
      <dgm:prSet/>
      <dgm:spPr/>
      <dgm:t>
        <a:bodyPr/>
        <a:lstStyle/>
        <a:p>
          <a:endParaRPr lang="en-US"/>
        </a:p>
      </dgm:t>
    </dgm:pt>
    <dgm:pt modelId="{E80F6E41-DD23-4A4A-9A27-E975113F3003}" type="sibTrans" cxnId="{843846DE-84DC-421E-BE90-3A34502D6286}">
      <dgm:prSet/>
      <dgm:spPr/>
      <dgm:t>
        <a:bodyPr/>
        <a:lstStyle/>
        <a:p>
          <a:endParaRPr lang="en-US"/>
        </a:p>
      </dgm:t>
    </dgm:pt>
    <dgm:pt modelId="{070AC5FC-074C-4546-B171-F2EE99234032}">
      <dgm:prSet phldrT="[Text]"/>
      <dgm:spPr>
        <a:solidFill>
          <a:schemeClr val="bg1">
            <a:lumMod val="65000"/>
          </a:schemeClr>
        </a:solidFill>
      </dgm:spPr>
      <dgm:t>
        <a:bodyPr/>
        <a:lstStyle/>
        <a:p>
          <a:r>
            <a:rPr lang="en-US" dirty="0"/>
            <a:t>#5 POLICE STOP:</a:t>
          </a:r>
        </a:p>
        <a:p>
          <a:r>
            <a:rPr lang="en-US" dirty="0"/>
            <a:t>Your process requires a state code amendment</a:t>
          </a:r>
        </a:p>
      </dgm:t>
    </dgm:pt>
    <dgm:pt modelId="{332B2A08-5B17-4D41-A1F6-2713D4D59A14}" type="parTrans" cxnId="{EA76E9D6-65D1-44D3-99B9-CFF67ABB7DAF}">
      <dgm:prSet/>
      <dgm:spPr/>
      <dgm:t>
        <a:bodyPr/>
        <a:lstStyle/>
        <a:p>
          <a:endParaRPr lang="en-US"/>
        </a:p>
      </dgm:t>
    </dgm:pt>
    <dgm:pt modelId="{E0EA32F6-A267-4BC0-BBDF-075C8AB432CB}" type="sibTrans" cxnId="{EA76E9D6-65D1-44D3-99B9-CFF67ABB7DAF}">
      <dgm:prSet/>
      <dgm:spPr/>
      <dgm:t>
        <a:bodyPr/>
        <a:lstStyle/>
        <a:p>
          <a:endParaRPr lang="en-US"/>
        </a:p>
      </dgm:t>
    </dgm:pt>
    <dgm:pt modelId="{0935D61B-9169-49C1-8444-0FC70DB8C031}">
      <dgm:prSet phldrT="[Text]"/>
      <dgm:spPr>
        <a:solidFill>
          <a:srgbClr val="135573"/>
        </a:solidFill>
      </dgm:spPr>
      <dgm:t>
        <a:bodyPr/>
        <a:lstStyle/>
        <a:p>
          <a:r>
            <a:rPr lang="en-US" dirty="0"/>
            <a:t>#6 FENDER BENDER:</a:t>
          </a:r>
        </a:p>
        <a:p>
          <a:r>
            <a:rPr lang="en-US" dirty="0"/>
            <a:t>The State Legislature reduces your budget</a:t>
          </a:r>
        </a:p>
      </dgm:t>
    </dgm:pt>
    <dgm:pt modelId="{B9A2A04B-8FF6-4EDE-B23E-CE3FDDF28660}" type="parTrans" cxnId="{99D94666-66D5-41AC-B665-BB1C9F77719D}">
      <dgm:prSet/>
      <dgm:spPr/>
      <dgm:t>
        <a:bodyPr/>
        <a:lstStyle/>
        <a:p>
          <a:endParaRPr lang="en-US"/>
        </a:p>
      </dgm:t>
    </dgm:pt>
    <dgm:pt modelId="{C2AD6BC3-D378-4962-B617-D431367CEB31}" type="sibTrans" cxnId="{99D94666-66D5-41AC-B665-BB1C9F77719D}">
      <dgm:prSet/>
      <dgm:spPr/>
      <dgm:t>
        <a:bodyPr/>
        <a:lstStyle/>
        <a:p>
          <a:endParaRPr lang="en-US"/>
        </a:p>
      </dgm:t>
    </dgm:pt>
    <dgm:pt modelId="{24C5FD66-B076-4F80-9449-998095BEEB26}">
      <dgm:prSet phldrT="[Text]"/>
      <dgm:spPr>
        <a:solidFill>
          <a:schemeClr val="accent4">
            <a:lumMod val="75000"/>
          </a:schemeClr>
        </a:solidFill>
      </dgm:spPr>
      <dgm:t>
        <a:bodyPr/>
        <a:lstStyle/>
        <a:p>
          <a:r>
            <a:rPr lang="en-US" dirty="0"/>
            <a:t>#7 CAR BREAKDOWN:</a:t>
          </a:r>
        </a:p>
        <a:p>
          <a:r>
            <a:rPr lang="en-US" dirty="0"/>
            <a:t>Your service systems do no have the same definition for data requirements</a:t>
          </a:r>
        </a:p>
      </dgm:t>
    </dgm:pt>
    <dgm:pt modelId="{BD448566-78A3-41DB-A253-5007447EF2E0}" type="parTrans" cxnId="{1EAB448A-C931-44E1-87FD-4540AF247D26}">
      <dgm:prSet/>
      <dgm:spPr/>
      <dgm:t>
        <a:bodyPr/>
        <a:lstStyle/>
        <a:p>
          <a:endParaRPr lang="en-US"/>
        </a:p>
      </dgm:t>
    </dgm:pt>
    <dgm:pt modelId="{01465FE9-BF1B-4CDF-8C22-AFE260DEF37D}" type="sibTrans" cxnId="{1EAB448A-C931-44E1-87FD-4540AF247D26}">
      <dgm:prSet/>
      <dgm:spPr/>
      <dgm:t>
        <a:bodyPr/>
        <a:lstStyle/>
        <a:p>
          <a:endParaRPr lang="en-US"/>
        </a:p>
      </dgm:t>
    </dgm:pt>
    <dgm:pt modelId="{C3EDF982-8EAA-420B-8525-995E2782609A}">
      <dgm:prSet phldrT="[Text]"/>
      <dgm:spPr/>
      <dgm:t>
        <a:bodyPr/>
        <a:lstStyle/>
        <a:p>
          <a:r>
            <a:rPr lang="en-US" dirty="0"/>
            <a:t>#8 GPS LOST SIGNAL:</a:t>
          </a:r>
        </a:p>
        <a:p>
          <a:r>
            <a:rPr lang="en-US" dirty="0"/>
            <a:t>CMS is late in issuing </a:t>
          </a:r>
          <a:r>
            <a:rPr lang="en-US" dirty="0" err="1"/>
            <a:t>subregulatory</a:t>
          </a:r>
          <a:r>
            <a:rPr lang="en-US" dirty="0"/>
            <a:t> guidance</a:t>
          </a:r>
        </a:p>
      </dgm:t>
    </dgm:pt>
    <dgm:pt modelId="{756777DB-7002-4B8C-9CC9-FEEEF9E1DC45}" type="parTrans" cxnId="{94B516AD-4035-4D7E-9E6D-21C2AE8CB294}">
      <dgm:prSet/>
      <dgm:spPr/>
      <dgm:t>
        <a:bodyPr/>
        <a:lstStyle/>
        <a:p>
          <a:endParaRPr lang="en-US"/>
        </a:p>
      </dgm:t>
    </dgm:pt>
    <dgm:pt modelId="{3068903D-6B54-4E9A-B161-8A47CB6063DF}" type="sibTrans" cxnId="{94B516AD-4035-4D7E-9E6D-21C2AE8CB294}">
      <dgm:prSet/>
      <dgm:spPr/>
      <dgm:t>
        <a:bodyPr/>
        <a:lstStyle/>
        <a:p>
          <a:endParaRPr lang="en-US"/>
        </a:p>
      </dgm:t>
    </dgm:pt>
    <dgm:pt modelId="{1757A05B-FF1B-467C-AB25-1F3BA99ED0D8}">
      <dgm:prSet phldrT="[Text]"/>
      <dgm:spPr>
        <a:solidFill>
          <a:schemeClr val="accent5"/>
        </a:solidFill>
      </dgm:spPr>
      <dgm:t>
        <a:bodyPr/>
        <a:lstStyle/>
        <a:p>
          <a:r>
            <a:rPr lang="en-US" dirty="0"/>
            <a:t>#9 OUT OF GAS:</a:t>
          </a:r>
        </a:p>
        <a:p>
          <a:r>
            <a:rPr lang="en-US" dirty="0"/>
            <a:t>Key members of your compliance team retire</a:t>
          </a:r>
        </a:p>
      </dgm:t>
    </dgm:pt>
    <dgm:pt modelId="{D32A0A26-8BF7-4179-BC97-5A17CC4BDD1D}" type="parTrans" cxnId="{A57DD02A-0D3F-444A-9D01-A1F5EFC73742}">
      <dgm:prSet/>
      <dgm:spPr/>
      <dgm:t>
        <a:bodyPr/>
        <a:lstStyle/>
        <a:p>
          <a:endParaRPr lang="en-US"/>
        </a:p>
      </dgm:t>
    </dgm:pt>
    <dgm:pt modelId="{1FD3B37D-813A-482B-884B-2B736D57B88C}" type="sibTrans" cxnId="{A57DD02A-0D3F-444A-9D01-A1F5EFC73742}">
      <dgm:prSet/>
      <dgm:spPr/>
      <dgm:t>
        <a:bodyPr/>
        <a:lstStyle/>
        <a:p>
          <a:endParaRPr lang="en-US"/>
        </a:p>
      </dgm:t>
    </dgm:pt>
    <dgm:pt modelId="{7C04E5BC-218D-4F2E-A1B1-D9A2C6AB1CFC}">
      <dgm:prSet phldrT="[Text]"/>
      <dgm:spPr>
        <a:solidFill>
          <a:schemeClr val="bg1">
            <a:lumMod val="65000"/>
          </a:schemeClr>
        </a:solidFill>
      </dgm:spPr>
      <dgm:t>
        <a:bodyPr/>
        <a:lstStyle/>
        <a:p>
          <a:r>
            <a:rPr lang="en-US" dirty="0"/>
            <a:t>#10 DETOUR:</a:t>
          </a:r>
        </a:p>
        <a:p>
          <a:r>
            <a:rPr lang="en-US" dirty="0"/>
            <a:t>Your case management provider agreement needs revisions</a:t>
          </a:r>
        </a:p>
      </dgm:t>
    </dgm:pt>
    <dgm:pt modelId="{B12006D2-4CB4-476D-B405-FAACABB70455}" type="parTrans" cxnId="{C76C9D4E-7C8C-45FB-96AF-D7CB8279E7F8}">
      <dgm:prSet/>
      <dgm:spPr/>
      <dgm:t>
        <a:bodyPr/>
        <a:lstStyle/>
        <a:p>
          <a:endParaRPr lang="en-US"/>
        </a:p>
      </dgm:t>
    </dgm:pt>
    <dgm:pt modelId="{F503EEF1-A2E7-4ABF-AE09-727F16CA9CA9}" type="sibTrans" cxnId="{C76C9D4E-7C8C-45FB-96AF-D7CB8279E7F8}">
      <dgm:prSet/>
      <dgm:spPr/>
      <dgm:t>
        <a:bodyPr/>
        <a:lstStyle/>
        <a:p>
          <a:endParaRPr lang="en-US"/>
        </a:p>
      </dgm:t>
    </dgm:pt>
    <dgm:pt modelId="{A4A49C9C-41C6-49A6-BB02-90F01A2F81B7}" type="pres">
      <dgm:prSet presAssocID="{CA78B2D0-D90C-42EB-8193-5EEE9E24A372}" presName="diagram" presStyleCnt="0">
        <dgm:presLayoutVars>
          <dgm:dir/>
          <dgm:resizeHandles val="exact"/>
        </dgm:presLayoutVars>
      </dgm:prSet>
      <dgm:spPr/>
      <dgm:t>
        <a:bodyPr/>
        <a:lstStyle/>
        <a:p>
          <a:endParaRPr lang="en-US"/>
        </a:p>
      </dgm:t>
    </dgm:pt>
    <dgm:pt modelId="{9F33C840-2A55-40F1-AFF9-A729F498B8B1}" type="pres">
      <dgm:prSet presAssocID="{FEBCCC19-AE39-4791-9D6E-DA4BA74B5C0A}" presName="node" presStyleLbl="node1" presStyleIdx="0" presStyleCnt="10">
        <dgm:presLayoutVars>
          <dgm:bulletEnabled val="1"/>
        </dgm:presLayoutVars>
      </dgm:prSet>
      <dgm:spPr/>
      <dgm:t>
        <a:bodyPr/>
        <a:lstStyle/>
        <a:p>
          <a:endParaRPr lang="en-US"/>
        </a:p>
      </dgm:t>
    </dgm:pt>
    <dgm:pt modelId="{C32E6665-4820-47E0-967B-CA62A81E513F}" type="pres">
      <dgm:prSet presAssocID="{1B28B47C-E0AC-4C4E-8C55-BDD4DFCCBE4C}" presName="sibTrans" presStyleCnt="0"/>
      <dgm:spPr/>
    </dgm:pt>
    <dgm:pt modelId="{365FAF88-C053-449F-AB2E-BF33B857FBFF}" type="pres">
      <dgm:prSet presAssocID="{D8B7C39D-9826-4FD4-822E-8518B345FC2C}" presName="node" presStyleLbl="node1" presStyleIdx="1" presStyleCnt="10">
        <dgm:presLayoutVars>
          <dgm:bulletEnabled val="1"/>
        </dgm:presLayoutVars>
      </dgm:prSet>
      <dgm:spPr/>
      <dgm:t>
        <a:bodyPr/>
        <a:lstStyle/>
        <a:p>
          <a:endParaRPr lang="en-US"/>
        </a:p>
      </dgm:t>
    </dgm:pt>
    <dgm:pt modelId="{442C9DC0-7365-458B-81BF-B37C260FA588}" type="pres">
      <dgm:prSet presAssocID="{5FBA9DC0-164F-4E91-A989-6D3F81575EB0}" presName="sibTrans" presStyleCnt="0"/>
      <dgm:spPr/>
    </dgm:pt>
    <dgm:pt modelId="{CBB9BB6E-4D0E-43E7-959B-7454B19231F2}" type="pres">
      <dgm:prSet presAssocID="{EB104088-8F68-48BA-A073-693E0BE9AE52}" presName="node" presStyleLbl="node1" presStyleIdx="2" presStyleCnt="10">
        <dgm:presLayoutVars>
          <dgm:bulletEnabled val="1"/>
        </dgm:presLayoutVars>
      </dgm:prSet>
      <dgm:spPr/>
      <dgm:t>
        <a:bodyPr/>
        <a:lstStyle/>
        <a:p>
          <a:endParaRPr lang="en-US"/>
        </a:p>
      </dgm:t>
    </dgm:pt>
    <dgm:pt modelId="{8BD6FBA2-A3BC-4156-80F3-CD728F8FFB1D}" type="pres">
      <dgm:prSet presAssocID="{73CEED24-2889-40CA-9D3E-39FDBE112169}" presName="sibTrans" presStyleCnt="0"/>
      <dgm:spPr/>
    </dgm:pt>
    <dgm:pt modelId="{0838012C-8646-45A3-9118-6C57884FDA27}" type="pres">
      <dgm:prSet presAssocID="{EEF99CD7-8A4E-4F53-9AE3-2D5F291EB7AC}" presName="node" presStyleLbl="node1" presStyleIdx="3" presStyleCnt="10">
        <dgm:presLayoutVars>
          <dgm:bulletEnabled val="1"/>
        </dgm:presLayoutVars>
      </dgm:prSet>
      <dgm:spPr/>
      <dgm:t>
        <a:bodyPr/>
        <a:lstStyle/>
        <a:p>
          <a:endParaRPr lang="en-US"/>
        </a:p>
      </dgm:t>
    </dgm:pt>
    <dgm:pt modelId="{1052D221-5C22-4F6A-BCE1-9452F1F1D492}" type="pres">
      <dgm:prSet presAssocID="{E80F6E41-DD23-4A4A-9A27-E975113F3003}" presName="sibTrans" presStyleCnt="0"/>
      <dgm:spPr/>
    </dgm:pt>
    <dgm:pt modelId="{D6ECACD3-670D-488D-B814-1C9931E7931D}" type="pres">
      <dgm:prSet presAssocID="{070AC5FC-074C-4546-B171-F2EE99234032}" presName="node" presStyleLbl="node1" presStyleIdx="4" presStyleCnt="10">
        <dgm:presLayoutVars>
          <dgm:bulletEnabled val="1"/>
        </dgm:presLayoutVars>
      </dgm:prSet>
      <dgm:spPr/>
      <dgm:t>
        <a:bodyPr/>
        <a:lstStyle/>
        <a:p>
          <a:endParaRPr lang="en-US"/>
        </a:p>
      </dgm:t>
    </dgm:pt>
    <dgm:pt modelId="{F57CC428-1228-45FC-ADA3-842B0AC01AA1}" type="pres">
      <dgm:prSet presAssocID="{E0EA32F6-A267-4BC0-BBDF-075C8AB432CB}" presName="sibTrans" presStyleCnt="0"/>
      <dgm:spPr/>
    </dgm:pt>
    <dgm:pt modelId="{73744708-6E3C-41EA-96C8-42EA51F4E98A}" type="pres">
      <dgm:prSet presAssocID="{0935D61B-9169-49C1-8444-0FC70DB8C031}" presName="node" presStyleLbl="node1" presStyleIdx="5" presStyleCnt="10">
        <dgm:presLayoutVars>
          <dgm:bulletEnabled val="1"/>
        </dgm:presLayoutVars>
      </dgm:prSet>
      <dgm:spPr/>
      <dgm:t>
        <a:bodyPr/>
        <a:lstStyle/>
        <a:p>
          <a:endParaRPr lang="en-US"/>
        </a:p>
      </dgm:t>
    </dgm:pt>
    <dgm:pt modelId="{46490D72-6143-4907-B6A8-C928ECF6540F}" type="pres">
      <dgm:prSet presAssocID="{C2AD6BC3-D378-4962-B617-D431367CEB31}" presName="sibTrans" presStyleCnt="0"/>
      <dgm:spPr/>
    </dgm:pt>
    <dgm:pt modelId="{FF7F6EDE-9236-43F5-85F1-C6E7B288E44C}" type="pres">
      <dgm:prSet presAssocID="{24C5FD66-B076-4F80-9449-998095BEEB26}" presName="node" presStyleLbl="node1" presStyleIdx="6" presStyleCnt="10">
        <dgm:presLayoutVars>
          <dgm:bulletEnabled val="1"/>
        </dgm:presLayoutVars>
      </dgm:prSet>
      <dgm:spPr/>
      <dgm:t>
        <a:bodyPr/>
        <a:lstStyle/>
        <a:p>
          <a:endParaRPr lang="en-US"/>
        </a:p>
      </dgm:t>
    </dgm:pt>
    <dgm:pt modelId="{2AE0E47F-D2EA-41DB-8782-449601E093CB}" type="pres">
      <dgm:prSet presAssocID="{01465FE9-BF1B-4CDF-8C22-AFE260DEF37D}" presName="sibTrans" presStyleCnt="0"/>
      <dgm:spPr/>
    </dgm:pt>
    <dgm:pt modelId="{356CF2D6-ADC6-4785-9B11-FCC2079D521A}" type="pres">
      <dgm:prSet presAssocID="{C3EDF982-8EAA-420B-8525-995E2782609A}" presName="node" presStyleLbl="node1" presStyleIdx="7" presStyleCnt="10">
        <dgm:presLayoutVars>
          <dgm:bulletEnabled val="1"/>
        </dgm:presLayoutVars>
      </dgm:prSet>
      <dgm:spPr/>
      <dgm:t>
        <a:bodyPr/>
        <a:lstStyle/>
        <a:p>
          <a:endParaRPr lang="en-US"/>
        </a:p>
      </dgm:t>
    </dgm:pt>
    <dgm:pt modelId="{1073E751-AD33-4C91-98EA-46AA6ECF3712}" type="pres">
      <dgm:prSet presAssocID="{3068903D-6B54-4E9A-B161-8A47CB6063DF}" presName="sibTrans" presStyleCnt="0"/>
      <dgm:spPr/>
    </dgm:pt>
    <dgm:pt modelId="{339949AE-0C13-4810-885E-CC0672600DA8}" type="pres">
      <dgm:prSet presAssocID="{1757A05B-FF1B-467C-AB25-1F3BA99ED0D8}" presName="node" presStyleLbl="node1" presStyleIdx="8" presStyleCnt="10">
        <dgm:presLayoutVars>
          <dgm:bulletEnabled val="1"/>
        </dgm:presLayoutVars>
      </dgm:prSet>
      <dgm:spPr/>
      <dgm:t>
        <a:bodyPr/>
        <a:lstStyle/>
        <a:p>
          <a:endParaRPr lang="en-US"/>
        </a:p>
      </dgm:t>
    </dgm:pt>
    <dgm:pt modelId="{E4EBE27E-4366-44F0-AE20-4FF012CBE08C}" type="pres">
      <dgm:prSet presAssocID="{1FD3B37D-813A-482B-884B-2B736D57B88C}" presName="sibTrans" presStyleCnt="0"/>
      <dgm:spPr/>
    </dgm:pt>
    <dgm:pt modelId="{27B5262A-DC88-4C3C-95E7-7CA435C6D591}" type="pres">
      <dgm:prSet presAssocID="{7C04E5BC-218D-4F2E-A1B1-D9A2C6AB1CFC}" presName="node" presStyleLbl="node1" presStyleIdx="9" presStyleCnt="10">
        <dgm:presLayoutVars>
          <dgm:bulletEnabled val="1"/>
        </dgm:presLayoutVars>
      </dgm:prSet>
      <dgm:spPr/>
      <dgm:t>
        <a:bodyPr/>
        <a:lstStyle/>
        <a:p>
          <a:endParaRPr lang="en-US"/>
        </a:p>
      </dgm:t>
    </dgm:pt>
  </dgm:ptLst>
  <dgm:cxnLst>
    <dgm:cxn modelId="{C76C9D4E-7C8C-45FB-96AF-D7CB8279E7F8}" srcId="{CA78B2D0-D90C-42EB-8193-5EEE9E24A372}" destId="{7C04E5BC-218D-4F2E-A1B1-D9A2C6AB1CFC}" srcOrd="9" destOrd="0" parTransId="{B12006D2-4CB4-476D-B405-FAACABB70455}" sibTransId="{F503EEF1-A2E7-4ABF-AE09-727F16CA9CA9}"/>
    <dgm:cxn modelId="{B8876084-0987-4B27-BD49-92A38AC12978}" type="presOf" srcId="{FEBCCC19-AE39-4791-9D6E-DA4BA74B5C0A}" destId="{9F33C840-2A55-40F1-AFF9-A729F498B8B1}" srcOrd="0" destOrd="0" presId="urn:microsoft.com/office/officeart/2005/8/layout/default"/>
    <dgm:cxn modelId="{50E21C41-D173-4DB4-9B94-26C4A40EE93F}" type="presOf" srcId="{CA78B2D0-D90C-42EB-8193-5EEE9E24A372}" destId="{A4A49C9C-41C6-49A6-BB02-90F01A2F81B7}" srcOrd="0" destOrd="0" presId="urn:microsoft.com/office/officeart/2005/8/layout/default"/>
    <dgm:cxn modelId="{843846DE-84DC-421E-BE90-3A34502D6286}" srcId="{CA78B2D0-D90C-42EB-8193-5EEE9E24A372}" destId="{EEF99CD7-8A4E-4F53-9AE3-2D5F291EB7AC}" srcOrd="3" destOrd="0" parTransId="{C60140D6-2569-4238-8263-E4F6D18F3F7B}" sibTransId="{E80F6E41-DD23-4A4A-9A27-E975113F3003}"/>
    <dgm:cxn modelId="{1EAB448A-C931-44E1-87FD-4540AF247D26}" srcId="{CA78B2D0-D90C-42EB-8193-5EEE9E24A372}" destId="{24C5FD66-B076-4F80-9449-998095BEEB26}" srcOrd="6" destOrd="0" parTransId="{BD448566-78A3-41DB-A253-5007447EF2E0}" sibTransId="{01465FE9-BF1B-4CDF-8C22-AFE260DEF37D}"/>
    <dgm:cxn modelId="{8CE420C5-FADE-4E65-9FB1-A860A6878EF3}" type="presOf" srcId="{EB104088-8F68-48BA-A073-693E0BE9AE52}" destId="{CBB9BB6E-4D0E-43E7-959B-7454B19231F2}" srcOrd="0" destOrd="0" presId="urn:microsoft.com/office/officeart/2005/8/layout/default"/>
    <dgm:cxn modelId="{C7C61ECB-D0D2-43D8-A21E-E93F3E57A1A4}" type="presOf" srcId="{0935D61B-9169-49C1-8444-0FC70DB8C031}" destId="{73744708-6E3C-41EA-96C8-42EA51F4E98A}" srcOrd="0" destOrd="0" presId="urn:microsoft.com/office/officeart/2005/8/layout/default"/>
    <dgm:cxn modelId="{99DFC5F0-63A2-4AD4-AED0-C1A2A40D3709}" type="presOf" srcId="{EEF99CD7-8A4E-4F53-9AE3-2D5F291EB7AC}" destId="{0838012C-8646-45A3-9118-6C57884FDA27}" srcOrd="0" destOrd="0" presId="urn:microsoft.com/office/officeart/2005/8/layout/default"/>
    <dgm:cxn modelId="{94B516AD-4035-4D7E-9E6D-21C2AE8CB294}" srcId="{CA78B2D0-D90C-42EB-8193-5EEE9E24A372}" destId="{C3EDF982-8EAA-420B-8525-995E2782609A}" srcOrd="7" destOrd="0" parTransId="{756777DB-7002-4B8C-9CC9-FEEEF9E1DC45}" sibTransId="{3068903D-6B54-4E9A-B161-8A47CB6063DF}"/>
    <dgm:cxn modelId="{2FCF7B5F-A13D-428C-B901-FB71EA82B078}" type="presOf" srcId="{D8B7C39D-9826-4FD4-822E-8518B345FC2C}" destId="{365FAF88-C053-449F-AB2E-BF33B857FBFF}" srcOrd="0" destOrd="0" presId="urn:microsoft.com/office/officeart/2005/8/layout/default"/>
    <dgm:cxn modelId="{EA76E9D6-65D1-44D3-99B9-CFF67ABB7DAF}" srcId="{CA78B2D0-D90C-42EB-8193-5EEE9E24A372}" destId="{070AC5FC-074C-4546-B171-F2EE99234032}" srcOrd="4" destOrd="0" parTransId="{332B2A08-5B17-4D41-A1F6-2713D4D59A14}" sibTransId="{E0EA32F6-A267-4BC0-BBDF-075C8AB432CB}"/>
    <dgm:cxn modelId="{A57DD02A-0D3F-444A-9D01-A1F5EFC73742}" srcId="{CA78B2D0-D90C-42EB-8193-5EEE9E24A372}" destId="{1757A05B-FF1B-467C-AB25-1F3BA99ED0D8}" srcOrd="8" destOrd="0" parTransId="{D32A0A26-8BF7-4179-BC97-5A17CC4BDD1D}" sibTransId="{1FD3B37D-813A-482B-884B-2B736D57B88C}"/>
    <dgm:cxn modelId="{06342292-249A-4B34-BB34-B837615AC2E0}" srcId="{CA78B2D0-D90C-42EB-8193-5EEE9E24A372}" destId="{D8B7C39D-9826-4FD4-822E-8518B345FC2C}" srcOrd="1" destOrd="0" parTransId="{1B7F666A-6474-403B-B74B-519759D81497}" sibTransId="{5FBA9DC0-164F-4E91-A989-6D3F81575EB0}"/>
    <dgm:cxn modelId="{913A4448-5949-40A7-B4C1-F886857CAA6F}" srcId="{CA78B2D0-D90C-42EB-8193-5EEE9E24A372}" destId="{EB104088-8F68-48BA-A073-693E0BE9AE52}" srcOrd="2" destOrd="0" parTransId="{37FB89E6-8E6B-4863-B100-6BF02C602EAE}" sibTransId="{73CEED24-2889-40CA-9D3E-39FDBE112169}"/>
    <dgm:cxn modelId="{99D94666-66D5-41AC-B665-BB1C9F77719D}" srcId="{CA78B2D0-D90C-42EB-8193-5EEE9E24A372}" destId="{0935D61B-9169-49C1-8444-0FC70DB8C031}" srcOrd="5" destOrd="0" parTransId="{B9A2A04B-8FF6-4EDE-B23E-CE3FDDF28660}" sibTransId="{C2AD6BC3-D378-4962-B617-D431367CEB31}"/>
    <dgm:cxn modelId="{ACA8C1A0-6437-4DA2-8C8B-098835E0BF7D}" type="presOf" srcId="{070AC5FC-074C-4546-B171-F2EE99234032}" destId="{D6ECACD3-670D-488D-B814-1C9931E7931D}" srcOrd="0" destOrd="0" presId="urn:microsoft.com/office/officeart/2005/8/layout/default"/>
    <dgm:cxn modelId="{48EE2236-E034-450C-A144-237EC5149B80}" type="presOf" srcId="{1757A05B-FF1B-467C-AB25-1F3BA99ED0D8}" destId="{339949AE-0C13-4810-885E-CC0672600DA8}" srcOrd="0" destOrd="0" presId="urn:microsoft.com/office/officeart/2005/8/layout/default"/>
    <dgm:cxn modelId="{28A03FCF-5123-4F33-AF00-E21D126778FE}" type="presOf" srcId="{C3EDF982-8EAA-420B-8525-995E2782609A}" destId="{356CF2D6-ADC6-4785-9B11-FCC2079D521A}" srcOrd="0" destOrd="0" presId="urn:microsoft.com/office/officeart/2005/8/layout/default"/>
    <dgm:cxn modelId="{85BB63F5-BFF1-4372-B1E1-DD64C9C56BF5}" type="presOf" srcId="{7C04E5BC-218D-4F2E-A1B1-D9A2C6AB1CFC}" destId="{27B5262A-DC88-4C3C-95E7-7CA435C6D591}" srcOrd="0" destOrd="0" presId="urn:microsoft.com/office/officeart/2005/8/layout/default"/>
    <dgm:cxn modelId="{9908BBC5-2291-4E6B-A1A8-21C129C22A18}" srcId="{CA78B2D0-D90C-42EB-8193-5EEE9E24A372}" destId="{FEBCCC19-AE39-4791-9D6E-DA4BA74B5C0A}" srcOrd="0" destOrd="0" parTransId="{90C4F934-B3C9-4164-8789-D67B43BC2CCC}" sibTransId="{1B28B47C-E0AC-4C4E-8C55-BDD4DFCCBE4C}"/>
    <dgm:cxn modelId="{C377C169-576B-419D-8DC6-C2EB15A6C0DD}" type="presOf" srcId="{24C5FD66-B076-4F80-9449-998095BEEB26}" destId="{FF7F6EDE-9236-43F5-85F1-C6E7B288E44C}" srcOrd="0" destOrd="0" presId="urn:microsoft.com/office/officeart/2005/8/layout/default"/>
    <dgm:cxn modelId="{13EFD4E5-6A3E-43EC-A1F3-AF3EF052EF98}" type="presParOf" srcId="{A4A49C9C-41C6-49A6-BB02-90F01A2F81B7}" destId="{9F33C840-2A55-40F1-AFF9-A729F498B8B1}" srcOrd="0" destOrd="0" presId="urn:microsoft.com/office/officeart/2005/8/layout/default"/>
    <dgm:cxn modelId="{91B848D5-E2F0-4F5A-B54A-7F65BCF59643}" type="presParOf" srcId="{A4A49C9C-41C6-49A6-BB02-90F01A2F81B7}" destId="{C32E6665-4820-47E0-967B-CA62A81E513F}" srcOrd="1" destOrd="0" presId="urn:microsoft.com/office/officeart/2005/8/layout/default"/>
    <dgm:cxn modelId="{CAFC7F32-6654-4599-83CE-FFE0992DC1F0}" type="presParOf" srcId="{A4A49C9C-41C6-49A6-BB02-90F01A2F81B7}" destId="{365FAF88-C053-449F-AB2E-BF33B857FBFF}" srcOrd="2" destOrd="0" presId="urn:microsoft.com/office/officeart/2005/8/layout/default"/>
    <dgm:cxn modelId="{1D70DEA4-40F8-44CB-82B6-ADCAE81224D0}" type="presParOf" srcId="{A4A49C9C-41C6-49A6-BB02-90F01A2F81B7}" destId="{442C9DC0-7365-458B-81BF-B37C260FA588}" srcOrd="3" destOrd="0" presId="urn:microsoft.com/office/officeart/2005/8/layout/default"/>
    <dgm:cxn modelId="{AD24F873-57EE-4B10-8F6A-A495120A587B}" type="presParOf" srcId="{A4A49C9C-41C6-49A6-BB02-90F01A2F81B7}" destId="{CBB9BB6E-4D0E-43E7-959B-7454B19231F2}" srcOrd="4" destOrd="0" presId="urn:microsoft.com/office/officeart/2005/8/layout/default"/>
    <dgm:cxn modelId="{EC3B62A5-901D-412A-81FA-095BA47C37D6}" type="presParOf" srcId="{A4A49C9C-41C6-49A6-BB02-90F01A2F81B7}" destId="{8BD6FBA2-A3BC-4156-80F3-CD728F8FFB1D}" srcOrd="5" destOrd="0" presId="urn:microsoft.com/office/officeart/2005/8/layout/default"/>
    <dgm:cxn modelId="{7C30CC14-BFDA-4886-948C-3E532E9F8646}" type="presParOf" srcId="{A4A49C9C-41C6-49A6-BB02-90F01A2F81B7}" destId="{0838012C-8646-45A3-9118-6C57884FDA27}" srcOrd="6" destOrd="0" presId="urn:microsoft.com/office/officeart/2005/8/layout/default"/>
    <dgm:cxn modelId="{2067E9F3-2336-4D1E-AD6F-9E17A5EEA3EF}" type="presParOf" srcId="{A4A49C9C-41C6-49A6-BB02-90F01A2F81B7}" destId="{1052D221-5C22-4F6A-BCE1-9452F1F1D492}" srcOrd="7" destOrd="0" presId="urn:microsoft.com/office/officeart/2005/8/layout/default"/>
    <dgm:cxn modelId="{B258E063-E303-44E5-A162-86CC0F9A44C0}" type="presParOf" srcId="{A4A49C9C-41C6-49A6-BB02-90F01A2F81B7}" destId="{D6ECACD3-670D-488D-B814-1C9931E7931D}" srcOrd="8" destOrd="0" presId="urn:microsoft.com/office/officeart/2005/8/layout/default"/>
    <dgm:cxn modelId="{17B03F1F-26C0-4045-9147-9E98A543C7EB}" type="presParOf" srcId="{A4A49C9C-41C6-49A6-BB02-90F01A2F81B7}" destId="{F57CC428-1228-45FC-ADA3-842B0AC01AA1}" srcOrd="9" destOrd="0" presId="urn:microsoft.com/office/officeart/2005/8/layout/default"/>
    <dgm:cxn modelId="{2710FFD5-503C-4415-BF41-A66E8064D3AB}" type="presParOf" srcId="{A4A49C9C-41C6-49A6-BB02-90F01A2F81B7}" destId="{73744708-6E3C-41EA-96C8-42EA51F4E98A}" srcOrd="10" destOrd="0" presId="urn:microsoft.com/office/officeart/2005/8/layout/default"/>
    <dgm:cxn modelId="{3034C68A-6031-4FA1-A6DF-BAD008682226}" type="presParOf" srcId="{A4A49C9C-41C6-49A6-BB02-90F01A2F81B7}" destId="{46490D72-6143-4907-B6A8-C928ECF6540F}" srcOrd="11" destOrd="0" presId="urn:microsoft.com/office/officeart/2005/8/layout/default"/>
    <dgm:cxn modelId="{0AD3E57E-82E4-4A43-9243-A39E95E06442}" type="presParOf" srcId="{A4A49C9C-41C6-49A6-BB02-90F01A2F81B7}" destId="{FF7F6EDE-9236-43F5-85F1-C6E7B288E44C}" srcOrd="12" destOrd="0" presId="urn:microsoft.com/office/officeart/2005/8/layout/default"/>
    <dgm:cxn modelId="{6BDD09C5-1E77-4DEF-B77D-82CBBBF2C521}" type="presParOf" srcId="{A4A49C9C-41C6-49A6-BB02-90F01A2F81B7}" destId="{2AE0E47F-D2EA-41DB-8782-449601E093CB}" srcOrd="13" destOrd="0" presId="urn:microsoft.com/office/officeart/2005/8/layout/default"/>
    <dgm:cxn modelId="{B7C925EA-1AC3-4E5B-92A8-40B990CC27B0}" type="presParOf" srcId="{A4A49C9C-41C6-49A6-BB02-90F01A2F81B7}" destId="{356CF2D6-ADC6-4785-9B11-FCC2079D521A}" srcOrd="14" destOrd="0" presId="urn:microsoft.com/office/officeart/2005/8/layout/default"/>
    <dgm:cxn modelId="{1933BBD2-9447-46C3-8C19-065A4C0CD4D7}" type="presParOf" srcId="{A4A49C9C-41C6-49A6-BB02-90F01A2F81B7}" destId="{1073E751-AD33-4C91-98EA-46AA6ECF3712}" srcOrd="15" destOrd="0" presId="urn:microsoft.com/office/officeart/2005/8/layout/default"/>
    <dgm:cxn modelId="{D2C0A992-08F1-4C6A-96C6-4B20ECE40C53}" type="presParOf" srcId="{A4A49C9C-41C6-49A6-BB02-90F01A2F81B7}" destId="{339949AE-0C13-4810-885E-CC0672600DA8}" srcOrd="16" destOrd="0" presId="urn:microsoft.com/office/officeart/2005/8/layout/default"/>
    <dgm:cxn modelId="{5B77C20A-56D0-4D14-AE50-D8ECD0C685CD}" type="presParOf" srcId="{A4A49C9C-41C6-49A6-BB02-90F01A2F81B7}" destId="{E4EBE27E-4366-44F0-AE20-4FF012CBE08C}" srcOrd="17" destOrd="0" presId="urn:microsoft.com/office/officeart/2005/8/layout/default"/>
    <dgm:cxn modelId="{67A544FC-23D8-4720-9F0F-A9F75F71CF1A}" type="presParOf" srcId="{A4A49C9C-41C6-49A6-BB02-90F01A2F81B7}" destId="{27B5262A-DC88-4C3C-95E7-7CA435C6D59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64600-364D-4126-90BB-9F8F8A5F5D6D}">
      <dsp:nvSpPr>
        <dsp:cNvPr id="0" name=""/>
        <dsp:cNvSpPr/>
      </dsp:nvSpPr>
      <dsp:spPr>
        <a:xfrm>
          <a:off x="0" y="0"/>
          <a:ext cx="10515600" cy="37890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3600" b="0" kern="1200" dirty="0"/>
            <a:t>States that are already administering</a:t>
          </a:r>
          <a:br>
            <a:rPr lang="en-US" sz="3600" b="0" kern="1200" dirty="0"/>
          </a:br>
          <a:r>
            <a:rPr lang="en-US" sz="3600" b="0" kern="1200" dirty="0"/>
            <a:t> NCI are well positioned to meet</a:t>
          </a:r>
          <a:br>
            <a:rPr lang="en-US" sz="3600" b="0" kern="1200" dirty="0"/>
          </a:br>
          <a:r>
            <a:rPr lang="en-US" sz="3600" b="0" kern="1200" dirty="0"/>
            <a:t> MFP and Access Rule reporting requirements</a:t>
          </a:r>
        </a:p>
      </dsp:txBody>
      <dsp:txXfrm>
        <a:off x="0" y="0"/>
        <a:ext cx="10515600" cy="2046083"/>
      </dsp:txXfrm>
    </dsp:sp>
    <dsp:sp modelId="{D39A8342-7791-4476-9C8E-349F2D4DFAC1}">
      <dsp:nvSpPr>
        <dsp:cNvPr id="0" name=""/>
        <dsp:cNvSpPr/>
      </dsp:nvSpPr>
      <dsp:spPr>
        <a:xfrm>
          <a:off x="0" y="1970302"/>
          <a:ext cx="5257799" cy="1742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en-US" sz="2900" kern="1200" dirty="0"/>
            <a:t>Many states are only surveying some waiver populations, not all, so additional work will be needed</a:t>
          </a:r>
        </a:p>
      </dsp:txBody>
      <dsp:txXfrm>
        <a:off x="0" y="1970302"/>
        <a:ext cx="5257799" cy="1742960"/>
      </dsp:txXfrm>
    </dsp:sp>
    <dsp:sp modelId="{04E21028-D149-4FB2-A069-47D44175963A}">
      <dsp:nvSpPr>
        <dsp:cNvPr id="0" name=""/>
        <dsp:cNvSpPr/>
      </dsp:nvSpPr>
      <dsp:spPr>
        <a:xfrm>
          <a:off x="5257800" y="1970302"/>
          <a:ext cx="5257799" cy="1742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en-US" sz="2900" b="0" kern="1200" dirty="0"/>
            <a:t>Equity stratification will be a big lift, but there is time!</a:t>
          </a:r>
        </a:p>
      </dsp:txBody>
      <dsp:txXfrm>
        <a:off x="5257800" y="1970302"/>
        <a:ext cx="5257799" cy="174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844D1-5AB8-4EED-99B5-F6E2158FF17F}">
      <dsp:nvSpPr>
        <dsp:cNvPr id="0" name=""/>
        <dsp:cNvSpPr/>
      </dsp:nvSpPr>
      <dsp:spPr>
        <a:xfrm>
          <a:off x="0" y="3180"/>
          <a:ext cx="11582400" cy="14870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85283-CE3A-49F1-8976-60E99C6D7BCF}">
      <dsp:nvSpPr>
        <dsp:cNvPr id="0" name=""/>
        <dsp:cNvSpPr/>
      </dsp:nvSpPr>
      <dsp:spPr>
        <a:xfrm>
          <a:off x="449841" y="337772"/>
          <a:ext cx="817893" cy="8178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F0D5C-00AB-438C-97C1-BF9D9211294D}">
      <dsp:nvSpPr>
        <dsp:cNvPr id="0" name=""/>
        <dsp:cNvSpPr/>
      </dsp:nvSpPr>
      <dsp:spPr>
        <a:xfrm>
          <a:off x="1717576" y="3180"/>
          <a:ext cx="5212080" cy="14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83" tIns="157383" rIns="157383" bIns="157383" numCol="1" spcCol="1270" anchor="ctr" anchorCtr="0">
          <a:noAutofit/>
        </a:bodyPr>
        <a:lstStyle/>
        <a:p>
          <a:pPr lvl="0" algn="l" defTabSz="1066800">
            <a:lnSpc>
              <a:spcPct val="100000"/>
            </a:lnSpc>
            <a:spcBef>
              <a:spcPct val="0"/>
            </a:spcBef>
            <a:spcAft>
              <a:spcPct val="35000"/>
            </a:spcAft>
          </a:pPr>
          <a:r>
            <a:rPr lang="en-US" sz="2400" kern="1200"/>
            <a:t>Identify racial and ethnic disparities (e.g., decision making, social connections, etc.) </a:t>
          </a:r>
        </a:p>
      </dsp:txBody>
      <dsp:txXfrm>
        <a:off x="1717576" y="3180"/>
        <a:ext cx="5212080" cy="1487079"/>
      </dsp:txXfrm>
    </dsp:sp>
    <dsp:sp modelId="{9256ED82-E121-4F94-BE54-F7ED8781D3B9}">
      <dsp:nvSpPr>
        <dsp:cNvPr id="0" name=""/>
        <dsp:cNvSpPr/>
      </dsp:nvSpPr>
      <dsp:spPr>
        <a:xfrm>
          <a:off x="6929656" y="3180"/>
          <a:ext cx="4651064" cy="14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83" tIns="157383" rIns="157383" bIns="157383" numCol="1" spcCol="1270" anchor="ctr" anchorCtr="0">
          <a:noAutofit/>
        </a:bodyPr>
        <a:lstStyle/>
        <a:p>
          <a:pPr lvl="0" algn="l" defTabSz="533400">
            <a:lnSpc>
              <a:spcPct val="100000"/>
            </a:lnSpc>
            <a:spcBef>
              <a:spcPct val="0"/>
            </a:spcBef>
            <a:spcAft>
              <a:spcPct val="35000"/>
            </a:spcAft>
          </a:pPr>
          <a:r>
            <a:rPr lang="en-US" sz="1200" kern="1200" dirty="0"/>
            <a:t>Convene racial diverse focus groups to explore roots of disparities</a:t>
          </a:r>
        </a:p>
        <a:p>
          <a:pPr lvl="0" algn="l" defTabSz="533400">
            <a:lnSpc>
              <a:spcPct val="100000"/>
            </a:lnSpc>
            <a:spcBef>
              <a:spcPct val="0"/>
            </a:spcBef>
            <a:spcAft>
              <a:spcPct val="35000"/>
            </a:spcAft>
          </a:pPr>
          <a:r>
            <a:rPr lang="en-US" sz="1200" kern="1200" dirty="0"/>
            <a:t>With racially diverse advisors, develop policies aimed at reducing/removing disparities</a:t>
          </a:r>
        </a:p>
        <a:p>
          <a:pPr lvl="0" algn="l" defTabSz="533400">
            <a:lnSpc>
              <a:spcPct val="100000"/>
            </a:lnSpc>
            <a:spcBef>
              <a:spcPct val="0"/>
            </a:spcBef>
            <a:spcAft>
              <a:spcPct val="35000"/>
            </a:spcAft>
          </a:pPr>
          <a:r>
            <a:rPr lang="en-US" sz="1200" kern="1200" dirty="0"/>
            <a:t>Establish improvement benchmarks</a:t>
          </a:r>
        </a:p>
        <a:p>
          <a:pPr lvl="0" algn="l" defTabSz="533400">
            <a:lnSpc>
              <a:spcPct val="100000"/>
            </a:lnSpc>
            <a:spcBef>
              <a:spcPct val="0"/>
            </a:spcBef>
            <a:spcAft>
              <a:spcPct val="35000"/>
            </a:spcAft>
          </a:pPr>
          <a:r>
            <a:rPr lang="en-US" sz="1200" kern="1200" dirty="0"/>
            <a:t>Collect data to assess the success of initiatives</a:t>
          </a:r>
        </a:p>
      </dsp:txBody>
      <dsp:txXfrm>
        <a:off x="6929656" y="3180"/>
        <a:ext cx="4651064" cy="1487079"/>
      </dsp:txXfrm>
    </dsp:sp>
    <dsp:sp modelId="{FDA7EC2D-367E-4B72-A265-8EE823E7E0D3}">
      <dsp:nvSpPr>
        <dsp:cNvPr id="0" name=""/>
        <dsp:cNvSpPr/>
      </dsp:nvSpPr>
      <dsp:spPr>
        <a:xfrm>
          <a:off x="0" y="1862028"/>
          <a:ext cx="11582400" cy="14870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AADD0-A097-4939-9894-1D26C8BBCB80}">
      <dsp:nvSpPr>
        <dsp:cNvPr id="0" name=""/>
        <dsp:cNvSpPr/>
      </dsp:nvSpPr>
      <dsp:spPr>
        <a:xfrm>
          <a:off x="449841" y="2196621"/>
          <a:ext cx="817893" cy="8178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1C96B-130F-4AC7-9F0E-8E23B755FA76}">
      <dsp:nvSpPr>
        <dsp:cNvPr id="0" name=""/>
        <dsp:cNvSpPr/>
      </dsp:nvSpPr>
      <dsp:spPr>
        <a:xfrm>
          <a:off x="1717576" y="1862028"/>
          <a:ext cx="5212080" cy="14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83" tIns="157383" rIns="157383" bIns="157383" numCol="1" spcCol="1270" anchor="ctr" anchorCtr="0">
          <a:noAutofit/>
        </a:bodyPr>
        <a:lstStyle/>
        <a:p>
          <a:pPr lvl="0" algn="l" defTabSz="1066800">
            <a:lnSpc>
              <a:spcPct val="100000"/>
            </a:lnSpc>
            <a:spcBef>
              <a:spcPct val="0"/>
            </a:spcBef>
            <a:spcAft>
              <a:spcPct val="35000"/>
            </a:spcAft>
          </a:pPr>
          <a:r>
            <a:rPr lang="en-US" sz="2400" kern="1200" dirty="0"/>
            <a:t>Explore potential issues re:  access to preventive health services</a:t>
          </a:r>
        </a:p>
      </dsp:txBody>
      <dsp:txXfrm>
        <a:off x="1717576" y="1862028"/>
        <a:ext cx="5212080" cy="1487079"/>
      </dsp:txXfrm>
    </dsp:sp>
    <dsp:sp modelId="{63C89729-8CC2-4F46-9772-7AE62B3EC6BB}">
      <dsp:nvSpPr>
        <dsp:cNvPr id="0" name=""/>
        <dsp:cNvSpPr/>
      </dsp:nvSpPr>
      <dsp:spPr>
        <a:xfrm>
          <a:off x="6929656" y="1862028"/>
          <a:ext cx="4651064" cy="14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83" tIns="157383" rIns="157383" bIns="157383" numCol="1" spcCol="1270" anchor="ctr" anchorCtr="0">
          <a:noAutofit/>
        </a:bodyPr>
        <a:lstStyle/>
        <a:p>
          <a:pPr lvl="0" algn="l" defTabSz="533400">
            <a:lnSpc>
              <a:spcPct val="100000"/>
            </a:lnSpc>
            <a:spcBef>
              <a:spcPct val="0"/>
            </a:spcBef>
            <a:spcAft>
              <a:spcPct val="35000"/>
            </a:spcAft>
          </a:pPr>
          <a:r>
            <a:rPr lang="en-US" sz="1200" kern="1200" dirty="0"/>
            <a:t>Review regulations to determine whether yearly preventive screening (pap smears, hearing tests, etc.) are required in residential settings</a:t>
          </a:r>
        </a:p>
        <a:p>
          <a:pPr lvl="0" algn="l" defTabSz="533400">
            <a:lnSpc>
              <a:spcPct val="100000"/>
            </a:lnSpc>
            <a:spcBef>
              <a:spcPct val="0"/>
            </a:spcBef>
            <a:spcAft>
              <a:spcPct val="35000"/>
            </a:spcAft>
          </a:pPr>
          <a:r>
            <a:rPr lang="en-US" sz="1200" kern="1200" dirty="0"/>
            <a:t>Work with family groups to prioritize getting access to health screenings for family members</a:t>
          </a:r>
        </a:p>
        <a:p>
          <a:pPr lvl="0" algn="l" defTabSz="533400">
            <a:lnSpc>
              <a:spcPct val="100000"/>
            </a:lnSpc>
            <a:spcBef>
              <a:spcPct val="0"/>
            </a:spcBef>
            <a:spcAft>
              <a:spcPct val="35000"/>
            </a:spcAft>
          </a:pPr>
          <a:r>
            <a:rPr lang="en-US" sz="1200" kern="1200" dirty="0"/>
            <a:t>Conduct public information campaigns re:  importance of health screenings</a:t>
          </a:r>
        </a:p>
        <a:p>
          <a:pPr lvl="0" algn="l" defTabSz="533400">
            <a:lnSpc>
              <a:spcPct val="100000"/>
            </a:lnSpc>
            <a:spcBef>
              <a:spcPct val="0"/>
            </a:spcBef>
            <a:spcAft>
              <a:spcPct val="35000"/>
            </a:spcAft>
          </a:pPr>
          <a:r>
            <a:rPr lang="en-US" sz="1200" kern="1200" dirty="0"/>
            <a:t>Measure results</a:t>
          </a:r>
        </a:p>
      </dsp:txBody>
      <dsp:txXfrm>
        <a:off x="6929656" y="1862028"/>
        <a:ext cx="4651064" cy="1487079"/>
      </dsp:txXfrm>
    </dsp:sp>
    <dsp:sp modelId="{C93D077A-FB12-4EBA-8F44-5201E82DB613}">
      <dsp:nvSpPr>
        <dsp:cNvPr id="0" name=""/>
        <dsp:cNvSpPr/>
      </dsp:nvSpPr>
      <dsp:spPr>
        <a:xfrm>
          <a:off x="0" y="3720877"/>
          <a:ext cx="11582400" cy="14870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065089-D88E-4158-993D-7D8A2F2A8147}">
      <dsp:nvSpPr>
        <dsp:cNvPr id="0" name=""/>
        <dsp:cNvSpPr/>
      </dsp:nvSpPr>
      <dsp:spPr>
        <a:xfrm>
          <a:off x="449841" y="4055470"/>
          <a:ext cx="817893" cy="8178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446A2E-73D8-460D-B58A-3123324AB28B}">
      <dsp:nvSpPr>
        <dsp:cNvPr id="0" name=""/>
        <dsp:cNvSpPr/>
      </dsp:nvSpPr>
      <dsp:spPr>
        <a:xfrm>
          <a:off x="1717576" y="3720877"/>
          <a:ext cx="5212080" cy="14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83" tIns="157383" rIns="157383" bIns="157383" numCol="1" spcCol="1270" anchor="ctr" anchorCtr="0">
          <a:noAutofit/>
        </a:bodyPr>
        <a:lstStyle/>
        <a:p>
          <a:pPr lvl="0" algn="l" defTabSz="1066800">
            <a:lnSpc>
              <a:spcPct val="100000"/>
            </a:lnSpc>
            <a:spcBef>
              <a:spcPct val="0"/>
            </a:spcBef>
            <a:spcAft>
              <a:spcPct val="35000"/>
            </a:spcAft>
          </a:pPr>
          <a:r>
            <a:rPr lang="en-US" sz="2400" kern="1200"/>
            <a:t>Address the lack of available transportation </a:t>
          </a:r>
        </a:p>
      </dsp:txBody>
      <dsp:txXfrm>
        <a:off x="1717576" y="3720877"/>
        <a:ext cx="5212080" cy="1487079"/>
      </dsp:txXfrm>
    </dsp:sp>
    <dsp:sp modelId="{2726DF1D-6C63-4ED5-A44D-2F453A11F858}">
      <dsp:nvSpPr>
        <dsp:cNvPr id="0" name=""/>
        <dsp:cNvSpPr/>
      </dsp:nvSpPr>
      <dsp:spPr>
        <a:xfrm>
          <a:off x="6929656" y="3720877"/>
          <a:ext cx="4651064" cy="14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83" tIns="157383" rIns="157383" bIns="157383" numCol="1" spcCol="1270" anchor="ctr" anchorCtr="0">
          <a:noAutofit/>
        </a:bodyPr>
        <a:lstStyle/>
        <a:p>
          <a:pPr lvl="0" algn="l" defTabSz="533400">
            <a:lnSpc>
              <a:spcPct val="100000"/>
            </a:lnSpc>
            <a:spcBef>
              <a:spcPct val="0"/>
            </a:spcBef>
            <a:spcAft>
              <a:spcPct val="35000"/>
            </a:spcAft>
          </a:pPr>
          <a:r>
            <a:rPr lang="en-US" sz="1200" kern="1200" dirty="0"/>
            <a:t>Meet with state and regional transportation officials</a:t>
          </a:r>
        </a:p>
        <a:p>
          <a:pPr lvl="0" algn="l" defTabSz="533400">
            <a:lnSpc>
              <a:spcPct val="100000"/>
            </a:lnSpc>
            <a:spcBef>
              <a:spcPct val="0"/>
            </a:spcBef>
            <a:spcAft>
              <a:spcPct val="35000"/>
            </a:spcAft>
          </a:pPr>
          <a:r>
            <a:rPr lang="en-US" sz="1200" kern="1200" dirty="0"/>
            <a:t>Identify the living situations of those most likely affected by transportation issues</a:t>
          </a:r>
        </a:p>
        <a:p>
          <a:pPr lvl="0" algn="l" defTabSz="533400">
            <a:lnSpc>
              <a:spcPct val="100000"/>
            </a:lnSpc>
            <a:spcBef>
              <a:spcPct val="0"/>
            </a:spcBef>
            <a:spcAft>
              <a:spcPct val="35000"/>
            </a:spcAft>
          </a:pPr>
          <a:r>
            <a:rPr lang="en-US" sz="1200" kern="1200" dirty="0"/>
            <a:t>Assess whether HCBS waivers include adequate transportation and whether fees are sufficient to attract transportation providers</a:t>
          </a:r>
        </a:p>
        <a:p>
          <a:pPr lvl="0" algn="l" defTabSz="533400">
            <a:lnSpc>
              <a:spcPct val="100000"/>
            </a:lnSpc>
            <a:spcBef>
              <a:spcPct val="0"/>
            </a:spcBef>
            <a:spcAft>
              <a:spcPct val="35000"/>
            </a:spcAft>
          </a:pPr>
          <a:r>
            <a:rPr lang="en-US" sz="1200" kern="1200" dirty="0"/>
            <a:t>Measure results</a:t>
          </a:r>
        </a:p>
      </dsp:txBody>
      <dsp:txXfrm>
        <a:off x="6929656" y="3720877"/>
        <a:ext cx="4651064" cy="1487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3C840-2A55-40F1-AFF9-A729F498B8B1}">
      <dsp:nvSpPr>
        <dsp:cNvPr id="0" name=""/>
        <dsp:cNvSpPr/>
      </dsp:nvSpPr>
      <dsp:spPr>
        <a:xfrm>
          <a:off x="2610" y="638509"/>
          <a:ext cx="2070824" cy="124249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#1 Incident Management Tracking System</a:t>
          </a:r>
        </a:p>
      </dsp:txBody>
      <dsp:txXfrm>
        <a:off x="2610" y="638509"/>
        <a:ext cx="2070824" cy="1242494"/>
      </dsp:txXfrm>
    </dsp:sp>
    <dsp:sp modelId="{365FAF88-C053-449F-AB2E-BF33B857FBFF}">
      <dsp:nvSpPr>
        <dsp:cNvPr id="0" name=""/>
        <dsp:cNvSpPr/>
      </dsp:nvSpPr>
      <dsp:spPr>
        <a:xfrm>
          <a:off x="2280516" y="638509"/>
          <a:ext cx="2070824" cy="124249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#2 Process for Evaluating if Incidents Were Preventable</a:t>
          </a:r>
        </a:p>
      </dsp:txBody>
      <dsp:txXfrm>
        <a:off x="2280516" y="638509"/>
        <a:ext cx="2070824" cy="1242494"/>
      </dsp:txXfrm>
    </dsp:sp>
    <dsp:sp modelId="{CBB9BB6E-4D0E-43E7-959B-7454B19231F2}">
      <dsp:nvSpPr>
        <dsp:cNvPr id="0" name=""/>
        <dsp:cNvSpPr/>
      </dsp:nvSpPr>
      <dsp:spPr>
        <a:xfrm>
          <a:off x="4558423" y="638509"/>
          <a:ext cx="2070824" cy="1242494"/>
        </a:xfrm>
        <a:prstGeom prst="rect">
          <a:avLst/>
        </a:prstGeom>
        <a:solidFill>
          <a:srgbClr val="D7A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#3 Process for Action If Other Investigating Body Fails</a:t>
          </a:r>
        </a:p>
      </dsp:txBody>
      <dsp:txXfrm>
        <a:off x="4558423" y="638509"/>
        <a:ext cx="2070824" cy="1242494"/>
      </dsp:txXfrm>
    </dsp:sp>
    <dsp:sp modelId="{0838012C-8646-45A3-9118-6C57884FDA27}">
      <dsp:nvSpPr>
        <dsp:cNvPr id="0" name=""/>
        <dsp:cNvSpPr/>
      </dsp:nvSpPr>
      <dsp:spPr>
        <a:xfrm>
          <a:off x="6836329" y="638509"/>
          <a:ext cx="2070824" cy="124249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#4 Use of Claims Data</a:t>
          </a:r>
        </a:p>
      </dsp:txBody>
      <dsp:txXfrm>
        <a:off x="6836329" y="638509"/>
        <a:ext cx="2070824" cy="1242494"/>
      </dsp:txXfrm>
    </dsp:sp>
    <dsp:sp modelId="{D6ECACD3-670D-488D-B814-1C9931E7931D}">
      <dsp:nvSpPr>
        <dsp:cNvPr id="0" name=""/>
        <dsp:cNvSpPr/>
      </dsp:nvSpPr>
      <dsp:spPr>
        <a:xfrm>
          <a:off x="2610" y="2088086"/>
          <a:ext cx="2070824" cy="1242494"/>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#5 Data Sharing</a:t>
          </a:r>
        </a:p>
      </dsp:txBody>
      <dsp:txXfrm>
        <a:off x="2610" y="2088086"/>
        <a:ext cx="2070824" cy="1242494"/>
      </dsp:txXfrm>
    </dsp:sp>
    <dsp:sp modelId="{73744708-6E3C-41EA-96C8-42EA51F4E98A}">
      <dsp:nvSpPr>
        <dsp:cNvPr id="0" name=""/>
        <dsp:cNvSpPr/>
      </dsp:nvSpPr>
      <dsp:spPr>
        <a:xfrm>
          <a:off x="2280516" y="2088086"/>
          <a:ext cx="2070824" cy="1242494"/>
        </a:xfrm>
        <a:prstGeom prst="rect">
          <a:avLst/>
        </a:prstGeom>
        <a:solidFill>
          <a:srgbClr val="135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#6 Provider Reporting of Incidents During Service Delivery and Incident Due to Service Delivery Failure</a:t>
          </a:r>
        </a:p>
      </dsp:txBody>
      <dsp:txXfrm>
        <a:off x="2280516" y="2088086"/>
        <a:ext cx="2070824" cy="1242494"/>
      </dsp:txXfrm>
    </dsp:sp>
    <dsp:sp modelId="{FF7F6EDE-9236-43F5-85F1-C6E7B288E44C}">
      <dsp:nvSpPr>
        <dsp:cNvPr id="0" name=""/>
        <dsp:cNvSpPr/>
      </dsp:nvSpPr>
      <dsp:spPr>
        <a:xfrm>
          <a:off x="4558423" y="2088086"/>
          <a:ext cx="2070824" cy="124249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#7 Data Stratification for DEI</a:t>
          </a:r>
        </a:p>
      </dsp:txBody>
      <dsp:txXfrm>
        <a:off x="4558423" y="2088086"/>
        <a:ext cx="2070824" cy="1242494"/>
      </dsp:txXfrm>
    </dsp:sp>
    <dsp:sp modelId="{356CF2D6-ADC6-4785-9B11-FCC2079D521A}">
      <dsp:nvSpPr>
        <dsp:cNvPr id="0" name=""/>
        <dsp:cNvSpPr/>
      </dsp:nvSpPr>
      <dsp:spPr>
        <a:xfrm>
          <a:off x="6836329" y="2088086"/>
          <a:ext cx="2070824" cy="1242494"/>
        </a:xfrm>
        <a:prstGeom prst="rect">
          <a:avLst/>
        </a:prstGeom>
        <a:solidFill>
          <a:schemeClr val="accent4">
            <a:hueOff val="-6368639"/>
            <a:satOff val="7021"/>
            <a:lumOff val="-1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#8 Transition to New Quality Measure Set</a:t>
          </a:r>
        </a:p>
      </dsp:txBody>
      <dsp:txXfrm>
        <a:off x="6836329" y="2088086"/>
        <a:ext cx="2070824" cy="1242494"/>
      </dsp:txXfrm>
    </dsp:sp>
    <dsp:sp modelId="{339949AE-0C13-4810-885E-CC0672600DA8}">
      <dsp:nvSpPr>
        <dsp:cNvPr id="0" name=""/>
        <dsp:cNvSpPr/>
      </dsp:nvSpPr>
      <dsp:spPr>
        <a:xfrm>
          <a:off x="2280516" y="3537663"/>
          <a:ext cx="2070824" cy="124249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#9 Incident Management Compliance  Reporting</a:t>
          </a:r>
        </a:p>
      </dsp:txBody>
      <dsp:txXfrm>
        <a:off x="2280516" y="3537663"/>
        <a:ext cx="2070824" cy="1242494"/>
      </dsp:txXfrm>
    </dsp:sp>
    <dsp:sp modelId="{27B5262A-DC88-4C3C-95E7-7CA435C6D591}">
      <dsp:nvSpPr>
        <dsp:cNvPr id="0" name=""/>
        <dsp:cNvSpPr/>
      </dsp:nvSpPr>
      <dsp:spPr>
        <a:xfrm>
          <a:off x="4558423" y="3537663"/>
          <a:ext cx="2070824" cy="1242494"/>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#10 PCP Compliance Reporting</a:t>
          </a:r>
        </a:p>
      </dsp:txBody>
      <dsp:txXfrm>
        <a:off x="4558423" y="3537663"/>
        <a:ext cx="2070824" cy="1242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3C840-2A55-40F1-AFF9-A729F498B8B1}">
      <dsp:nvSpPr>
        <dsp:cNvPr id="0" name=""/>
        <dsp:cNvSpPr/>
      </dsp:nvSpPr>
      <dsp:spPr>
        <a:xfrm>
          <a:off x="2865" y="435943"/>
          <a:ext cx="2273390" cy="136403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#1 CONSTRUCTION ZONE: </a:t>
          </a:r>
        </a:p>
        <a:p>
          <a:pPr lvl="0" algn="ctr" defTabSz="666750">
            <a:lnSpc>
              <a:spcPct val="90000"/>
            </a:lnSpc>
            <a:spcBef>
              <a:spcPct val="0"/>
            </a:spcBef>
            <a:spcAft>
              <a:spcPct val="35000"/>
            </a:spcAft>
          </a:pPr>
          <a:r>
            <a:rPr lang="en-US" sz="1500" kern="1200" dirty="0"/>
            <a:t>You had a procurement protest</a:t>
          </a:r>
        </a:p>
      </dsp:txBody>
      <dsp:txXfrm>
        <a:off x="2865" y="435943"/>
        <a:ext cx="2273390" cy="1364034"/>
      </dsp:txXfrm>
    </dsp:sp>
    <dsp:sp modelId="{365FAF88-C053-449F-AB2E-BF33B857FBFF}">
      <dsp:nvSpPr>
        <dsp:cNvPr id="0" name=""/>
        <dsp:cNvSpPr/>
      </dsp:nvSpPr>
      <dsp:spPr>
        <a:xfrm>
          <a:off x="2503594" y="435943"/>
          <a:ext cx="2273390" cy="136403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#2 PAY TOLL: </a:t>
          </a:r>
        </a:p>
        <a:p>
          <a:pPr lvl="0" algn="ctr" defTabSz="666750">
            <a:lnSpc>
              <a:spcPct val="90000"/>
            </a:lnSpc>
            <a:spcBef>
              <a:spcPct val="0"/>
            </a:spcBef>
            <a:spcAft>
              <a:spcPct val="35000"/>
            </a:spcAft>
          </a:pPr>
          <a:r>
            <a:rPr lang="en-US" sz="1500" kern="1200" dirty="0"/>
            <a:t>You forgot to include a no blame culture (ask your traffic directors)</a:t>
          </a:r>
        </a:p>
      </dsp:txBody>
      <dsp:txXfrm>
        <a:off x="2503594" y="435943"/>
        <a:ext cx="2273390" cy="1364034"/>
      </dsp:txXfrm>
    </dsp:sp>
    <dsp:sp modelId="{CBB9BB6E-4D0E-43E7-959B-7454B19231F2}">
      <dsp:nvSpPr>
        <dsp:cNvPr id="0" name=""/>
        <dsp:cNvSpPr/>
      </dsp:nvSpPr>
      <dsp:spPr>
        <a:xfrm>
          <a:off x="5004324" y="435943"/>
          <a:ext cx="2273390" cy="1364034"/>
        </a:xfrm>
        <a:prstGeom prst="rect">
          <a:avLst/>
        </a:prstGeom>
        <a:solidFill>
          <a:srgbClr val="D7A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#3 POTHOLE: </a:t>
          </a:r>
        </a:p>
        <a:p>
          <a:pPr lvl="0" algn="ctr" defTabSz="666750">
            <a:lnSpc>
              <a:spcPct val="90000"/>
            </a:lnSpc>
            <a:spcBef>
              <a:spcPct val="0"/>
            </a:spcBef>
            <a:spcAft>
              <a:spcPct val="35000"/>
            </a:spcAft>
          </a:pPr>
          <a:r>
            <a:rPr lang="en-US" sz="1500" kern="1200" dirty="0"/>
            <a:t>You missed including how to ensure other investigations aren’t compromised</a:t>
          </a:r>
        </a:p>
      </dsp:txBody>
      <dsp:txXfrm>
        <a:off x="5004324" y="435943"/>
        <a:ext cx="2273390" cy="1364034"/>
      </dsp:txXfrm>
    </dsp:sp>
    <dsp:sp modelId="{0838012C-8646-45A3-9118-6C57884FDA27}">
      <dsp:nvSpPr>
        <dsp:cNvPr id="0" name=""/>
        <dsp:cNvSpPr/>
      </dsp:nvSpPr>
      <dsp:spPr>
        <a:xfrm>
          <a:off x="7505053" y="435943"/>
          <a:ext cx="2273390" cy="136403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#4 TRAFFIC JAM:</a:t>
          </a:r>
        </a:p>
        <a:p>
          <a:pPr lvl="0" algn="ctr" defTabSz="666750">
            <a:lnSpc>
              <a:spcPct val="90000"/>
            </a:lnSpc>
            <a:spcBef>
              <a:spcPct val="0"/>
            </a:spcBef>
            <a:spcAft>
              <a:spcPct val="35000"/>
            </a:spcAft>
          </a:pPr>
          <a:r>
            <a:rPr lang="en-US" sz="1500" kern="1200" dirty="0"/>
            <a:t>You need to get a DUA with your SMA</a:t>
          </a:r>
        </a:p>
      </dsp:txBody>
      <dsp:txXfrm>
        <a:off x="7505053" y="435943"/>
        <a:ext cx="2273390" cy="1364034"/>
      </dsp:txXfrm>
    </dsp:sp>
    <dsp:sp modelId="{D6ECACD3-670D-488D-B814-1C9931E7931D}">
      <dsp:nvSpPr>
        <dsp:cNvPr id="0" name=""/>
        <dsp:cNvSpPr/>
      </dsp:nvSpPr>
      <dsp:spPr>
        <a:xfrm>
          <a:off x="2865" y="2027316"/>
          <a:ext cx="2273390" cy="1364034"/>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#5 POLICE STOP:</a:t>
          </a:r>
        </a:p>
        <a:p>
          <a:pPr lvl="0" algn="ctr" defTabSz="666750">
            <a:lnSpc>
              <a:spcPct val="90000"/>
            </a:lnSpc>
            <a:spcBef>
              <a:spcPct val="0"/>
            </a:spcBef>
            <a:spcAft>
              <a:spcPct val="35000"/>
            </a:spcAft>
          </a:pPr>
          <a:r>
            <a:rPr lang="en-US" sz="1500" kern="1200" dirty="0"/>
            <a:t>Your process requires a state code amendment</a:t>
          </a:r>
        </a:p>
      </dsp:txBody>
      <dsp:txXfrm>
        <a:off x="2865" y="2027316"/>
        <a:ext cx="2273390" cy="1364034"/>
      </dsp:txXfrm>
    </dsp:sp>
    <dsp:sp modelId="{73744708-6E3C-41EA-96C8-42EA51F4E98A}">
      <dsp:nvSpPr>
        <dsp:cNvPr id="0" name=""/>
        <dsp:cNvSpPr/>
      </dsp:nvSpPr>
      <dsp:spPr>
        <a:xfrm>
          <a:off x="2503594" y="2027316"/>
          <a:ext cx="2273390" cy="1364034"/>
        </a:xfrm>
        <a:prstGeom prst="rect">
          <a:avLst/>
        </a:prstGeom>
        <a:solidFill>
          <a:srgbClr val="135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#6 FENDER BENDER:</a:t>
          </a:r>
        </a:p>
        <a:p>
          <a:pPr lvl="0" algn="ctr" defTabSz="666750">
            <a:lnSpc>
              <a:spcPct val="90000"/>
            </a:lnSpc>
            <a:spcBef>
              <a:spcPct val="0"/>
            </a:spcBef>
            <a:spcAft>
              <a:spcPct val="35000"/>
            </a:spcAft>
          </a:pPr>
          <a:r>
            <a:rPr lang="en-US" sz="1500" kern="1200" dirty="0"/>
            <a:t>The State Legislature reduces your budget</a:t>
          </a:r>
        </a:p>
      </dsp:txBody>
      <dsp:txXfrm>
        <a:off x="2503594" y="2027316"/>
        <a:ext cx="2273390" cy="1364034"/>
      </dsp:txXfrm>
    </dsp:sp>
    <dsp:sp modelId="{FF7F6EDE-9236-43F5-85F1-C6E7B288E44C}">
      <dsp:nvSpPr>
        <dsp:cNvPr id="0" name=""/>
        <dsp:cNvSpPr/>
      </dsp:nvSpPr>
      <dsp:spPr>
        <a:xfrm>
          <a:off x="5004324" y="2027316"/>
          <a:ext cx="2273390" cy="136403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#7 CAR BREAKDOWN:</a:t>
          </a:r>
        </a:p>
        <a:p>
          <a:pPr lvl="0" algn="ctr" defTabSz="666750">
            <a:lnSpc>
              <a:spcPct val="90000"/>
            </a:lnSpc>
            <a:spcBef>
              <a:spcPct val="0"/>
            </a:spcBef>
            <a:spcAft>
              <a:spcPct val="35000"/>
            </a:spcAft>
          </a:pPr>
          <a:r>
            <a:rPr lang="en-US" sz="1500" kern="1200" dirty="0"/>
            <a:t>Your service systems do no have the same definition for data requirements</a:t>
          </a:r>
        </a:p>
      </dsp:txBody>
      <dsp:txXfrm>
        <a:off x="5004324" y="2027316"/>
        <a:ext cx="2273390" cy="1364034"/>
      </dsp:txXfrm>
    </dsp:sp>
    <dsp:sp modelId="{356CF2D6-ADC6-4785-9B11-FCC2079D521A}">
      <dsp:nvSpPr>
        <dsp:cNvPr id="0" name=""/>
        <dsp:cNvSpPr/>
      </dsp:nvSpPr>
      <dsp:spPr>
        <a:xfrm>
          <a:off x="7505053" y="2027316"/>
          <a:ext cx="2273390" cy="1364034"/>
        </a:xfrm>
        <a:prstGeom prst="rect">
          <a:avLst/>
        </a:prstGeom>
        <a:solidFill>
          <a:schemeClr val="accent4">
            <a:hueOff val="-6368639"/>
            <a:satOff val="7021"/>
            <a:lumOff val="-1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#8 GPS LOST SIGNAL:</a:t>
          </a:r>
        </a:p>
        <a:p>
          <a:pPr lvl="0" algn="ctr" defTabSz="666750">
            <a:lnSpc>
              <a:spcPct val="90000"/>
            </a:lnSpc>
            <a:spcBef>
              <a:spcPct val="0"/>
            </a:spcBef>
            <a:spcAft>
              <a:spcPct val="35000"/>
            </a:spcAft>
          </a:pPr>
          <a:r>
            <a:rPr lang="en-US" sz="1500" kern="1200" dirty="0"/>
            <a:t>CMS is late in issuing </a:t>
          </a:r>
          <a:r>
            <a:rPr lang="en-US" sz="1500" kern="1200" dirty="0" err="1"/>
            <a:t>subregulatory</a:t>
          </a:r>
          <a:r>
            <a:rPr lang="en-US" sz="1500" kern="1200" dirty="0"/>
            <a:t> guidance</a:t>
          </a:r>
        </a:p>
      </dsp:txBody>
      <dsp:txXfrm>
        <a:off x="7505053" y="2027316"/>
        <a:ext cx="2273390" cy="1364034"/>
      </dsp:txXfrm>
    </dsp:sp>
    <dsp:sp modelId="{339949AE-0C13-4810-885E-CC0672600DA8}">
      <dsp:nvSpPr>
        <dsp:cNvPr id="0" name=""/>
        <dsp:cNvSpPr/>
      </dsp:nvSpPr>
      <dsp:spPr>
        <a:xfrm>
          <a:off x="2503594" y="3618689"/>
          <a:ext cx="2273390" cy="136403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#9 OUT OF GAS:</a:t>
          </a:r>
        </a:p>
        <a:p>
          <a:pPr lvl="0" algn="ctr" defTabSz="666750">
            <a:lnSpc>
              <a:spcPct val="90000"/>
            </a:lnSpc>
            <a:spcBef>
              <a:spcPct val="0"/>
            </a:spcBef>
            <a:spcAft>
              <a:spcPct val="35000"/>
            </a:spcAft>
          </a:pPr>
          <a:r>
            <a:rPr lang="en-US" sz="1500" kern="1200" dirty="0"/>
            <a:t>Key members of your compliance team retire</a:t>
          </a:r>
        </a:p>
      </dsp:txBody>
      <dsp:txXfrm>
        <a:off x="2503594" y="3618689"/>
        <a:ext cx="2273390" cy="1364034"/>
      </dsp:txXfrm>
    </dsp:sp>
    <dsp:sp modelId="{27B5262A-DC88-4C3C-95E7-7CA435C6D591}">
      <dsp:nvSpPr>
        <dsp:cNvPr id="0" name=""/>
        <dsp:cNvSpPr/>
      </dsp:nvSpPr>
      <dsp:spPr>
        <a:xfrm>
          <a:off x="5004324" y="3618689"/>
          <a:ext cx="2273390" cy="1364034"/>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#10 DETOUR:</a:t>
          </a:r>
        </a:p>
        <a:p>
          <a:pPr lvl="0" algn="ctr" defTabSz="666750">
            <a:lnSpc>
              <a:spcPct val="90000"/>
            </a:lnSpc>
            <a:spcBef>
              <a:spcPct val="0"/>
            </a:spcBef>
            <a:spcAft>
              <a:spcPct val="35000"/>
            </a:spcAft>
          </a:pPr>
          <a:r>
            <a:rPr lang="en-US" sz="1500" kern="1200" dirty="0"/>
            <a:t>Your case management provider agreement needs revisions</a:t>
          </a:r>
        </a:p>
      </dsp:txBody>
      <dsp:txXfrm>
        <a:off x="5004324" y="3618689"/>
        <a:ext cx="2273390" cy="13640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0.07148</cdr:x>
      <cdr:y>0.63509</cdr:y>
    </cdr:from>
    <cdr:to>
      <cdr:x>0.9808</cdr:x>
      <cdr:y>0.63509</cdr:y>
    </cdr:to>
    <cdr:cxnSp macro="">
      <cdr:nvCxnSpPr>
        <cdr:cNvPr id="4" name="Straight Connector 3">
          <a:extLst xmlns:a="http://schemas.openxmlformats.org/drawingml/2006/main">
            <a:ext uri="{FF2B5EF4-FFF2-40B4-BE49-F238E27FC236}">
              <a16:creationId xmlns:a16="http://schemas.microsoft.com/office/drawing/2014/main" id="{EAA65483-91E4-F821-F118-41F8CC993E9A}"/>
            </a:ext>
          </a:extLst>
        </cdr:cNvPr>
        <cdr:cNvCxnSpPr/>
      </cdr:nvCxnSpPr>
      <cdr:spPr>
        <a:xfrm xmlns:a="http://schemas.openxmlformats.org/drawingml/2006/main">
          <a:off x="827870" y="3204491"/>
          <a:ext cx="10532108" cy="0"/>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0.66147</cdr:x>
      <cdr:y>0.14818</cdr:y>
    </cdr:from>
    <cdr:to>
      <cdr:x>0.90961</cdr:x>
      <cdr:y>0.38143</cdr:y>
    </cdr:to>
    <cdr:sp macro="" textlink="">
      <cdr:nvSpPr>
        <cdr:cNvPr id="5" name="Speech Bubble: Oval 4">
          <a:extLst xmlns:a="http://schemas.openxmlformats.org/drawingml/2006/main">
            <a:ext uri="{FF2B5EF4-FFF2-40B4-BE49-F238E27FC236}">
              <a16:creationId xmlns:a16="http://schemas.microsoft.com/office/drawing/2014/main" id="{1F59A334-8A8C-D663-00B7-AAE1B1A70A5E}"/>
            </a:ext>
          </a:extLst>
        </cdr:cNvPr>
        <cdr:cNvSpPr/>
      </cdr:nvSpPr>
      <cdr:spPr>
        <a:xfrm xmlns:a="http://schemas.openxmlformats.org/drawingml/2006/main">
          <a:off x="7661352" y="797048"/>
          <a:ext cx="2874127" cy="1254638"/>
        </a:xfrm>
        <a:prstGeom xmlns:a="http://schemas.openxmlformats.org/drawingml/2006/main" prst="wedgeEllipseCallout">
          <a:avLst>
            <a:gd name="adj1" fmla="val -62188"/>
            <a:gd name="adj2" fmla="val 134429"/>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400" dirty="0"/>
            <a:t>State average:</a:t>
          </a:r>
        </a:p>
        <a:p xmlns:a="http://schemas.openxmlformats.org/drawingml/2006/main">
          <a:r>
            <a:rPr lang="en-US" sz="2400" dirty="0"/>
            <a:t>46.9%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D584A-AA50-4462-8B36-745B29FDA303}"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BFF68-D494-49B8-AB79-67D851609E9E}" type="slidenum">
              <a:rPr lang="en-US" smtClean="0"/>
              <a:t>‹#›</a:t>
            </a:fld>
            <a:endParaRPr lang="en-US"/>
          </a:p>
        </p:txBody>
      </p:sp>
    </p:spTree>
    <p:extLst>
      <p:ext uri="{BB962C8B-B14F-4D97-AF65-F5344CB8AC3E}">
        <p14:creationId xmlns:p14="http://schemas.microsoft.com/office/powerpoint/2010/main" val="377213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D5EC5-A483-4062-96A7-4ECF2A11A12D}" type="slidenum">
              <a:rPr lang="en-US" smtClean="0"/>
              <a:t>1</a:t>
            </a:fld>
            <a:endParaRPr lang="en-US" dirty="0"/>
          </a:p>
        </p:txBody>
      </p:sp>
    </p:spTree>
    <p:extLst>
      <p:ext uri="{BB962C8B-B14F-4D97-AF65-F5344CB8AC3E}">
        <p14:creationId xmlns:p14="http://schemas.microsoft.com/office/powerpoint/2010/main" val="272242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j-lt"/>
              <a:cs typeface="Calibri Light"/>
            </a:endParaRPr>
          </a:p>
          <a:p>
            <a:pPr marL="0" marR="0" lvl="0" indent="0" algn="l" defTabSz="914400">
              <a:lnSpc>
                <a:spcPct val="100000"/>
              </a:lnSpc>
              <a:spcBef>
                <a:spcPts val="0"/>
              </a:spcBef>
              <a:spcAft>
                <a:spcPts val="0"/>
              </a:spcAft>
              <a:buClrTx/>
              <a:buSzTx/>
              <a:buFontTx/>
              <a:buNone/>
              <a:tabLst/>
              <a:defRPr/>
            </a:pPr>
            <a:endParaRPr lang="en-US" b="1" dirty="0">
              <a:latin typeface="+mj-lt"/>
              <a:cs typeface="Calibri Light"/>
            </a:endParaRPr>
          </a:p>
          <a:p>
            <a:pPr>
              <a:defRPr/>
            </a:pPr>
            <a:r>
              <a:rPr lang="en-US" b="1" dirty="0">
                <a:latin typeface="+mj-lt"/>
                <a:cs typeface="Calibri Light"/>
              </a:rPr>
              <a:t>Laura mentioned that the Access Rule requires implementation of the HCBS quality measure set, but Money Follows the Person (MFP) grantee states are required to implement on a much quicker timeline</a:t>
            </a:r>
            <a:endParaRPr lang="en-US" b="1" dirty="0">
              <a:latin typeface="+mj-lt"/>
              <a:ea typeface="Calibri Light"/>
              <a:cs typeface="Calibri Light"/>
            </a:endParaRPr>
          </a:p>
          <a:p>
            <a:pPr>
              <a:defRPr/>
            </a:pPr>
            <a:r>
              <a:rPr lang="en-US" dirty="0">
                <a:latin typeface="+mj-lt"/>
                <a:ea typeface="Calibri Light"/>
                <a:cs typeface="Calibri Light"/>
              </a:rPr>
              <a:t>MFP grantees will need to report in Fall 2026 for the 1915 c, I, k, K and 1115 demonstrations that include HCBS – not just MFP populations. </a:t>
            </a:r>
          </a:p>
          <a:p>
            <a:pPr>
              <a:defRPr/>
            </a:pPr>
            <a:r>
              <a:rPr lang="en-US" dirty="0"/>
              <a:t>All authorities except 1905 state plan</a:t>
            </a:r>
          </a:p>
          <a:p>
            <a:pPr>
              <a:defRPr/>
            </a:pPr>
            <a:endParaRPr lang="en-US" dirty="0">
              <a:latin typeface="+mj-lt"/>
              <a:ea typeface="Calibri Light"/>
              <a:cs typeface="Calibri Light"/>
            </a:endParaRPr>
          </a:p>
          <a:p>
            <a:pPr>
              <a:defRPr/>
            </a:pPr>
            <a:endParaRPr lang="en-US" dirty="0">
              <a:latin typeface="+mj-lt"/>
              <a:ea typeface="Calibri Light"/>
              <a:cs typeface="Calibri Light"/>
            </a:endParaRPr>
          </a:p>
          <a:p>
            <a:pPr>
              <a:defRPr/>
            </a:pPr>
            <a:r>
              <a:rPr lang="en-US" dirty="0">
                <a:latin typeface="+mj-lt"/>
                <a:ea typeface="Calibri Light"/>
                <a:cs typeface="Calibri Light"/>
              </a:rPr>
              <a:t>CMS has framed the MFP implementation as a "Glidepath" to compliance with the Access Rule</a:t>
            </a:r>
            <a:endParaRPr lang="en-US" dirty="0"/>
          </a:p>
          <a:p>
            <a:pPr>
              <a:defRPr/>
            </a:pPr>
            <a:endParaRPr lang="en-US" dirty="0">
              <a:latin typeface="+mj-lt"/>
              <a:ea typeface="Calibri Light"/>
              <a:cs typeface="Calibri Light"/>
            </a:endParaRPr>
          </a:p>
          <a:p>
            <a:pPr>
              <a:defRPr/>
            </a:pPr>
            <a:endParaRPr lang="en-US" dirty="0">
              <a:latin typeface="Calibri Light" panose="020F0302020204030204"/>
              <a:ea typeface="Calibri Light" panose="020F0302020204030204"/>
              <a:cs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a:ea typeface="Calibri" panose="020F0502020204030204"/>
              <a:cs typeface="Calibri" panose="020F0502020204030204"/>
            </a:endParaRPr>
          </a:p>
          <a:p>
            <a:pPr>
              <a:defRPr/>
            </a:pPr>
            <a:endParaRPr lang="en-US" dirty="0">
              <a:latin typeface="Calibri Light" panose="020F0302020204030204"/>
              <a:ea typeface="Calibri Light" panose="020F0302020204030204"/>
              <a:cs typeface="Calibri Light" panose="020F03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91994-C63D-44A5-BADC-E186523D5D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02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FB83A-7C26-8ACE-8CEC-C08F06B6753E}"/>
            </a:ext>
          </a:extLst>
        </p:cNvPr>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5652E02-E2FA-0F87-3370-1FC7E7CEC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124D5C4-30CF-0BA7-2FE0-493EFA170B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48132" name="Slide Number Placeholder 3">
            <a:extLst>
              <a:ext uri="{FF2B5EF4-FFF2-40B4-BE49-F238E27FC236}">
                <a16:creationId xmlns:a16="http://schemas.microsoft.com/office/drawing/2014/main" id="{F16B197B-6AE7-8873-459F-1BD168CD92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03A64917-F7B4-41EA-86FA-CA83E4B0F6BD}" type="slidenum">
              <a:rPr lang="en-US" altLang="en-US" smtClean="0">
                <a:solidFill>
                  <a:srgbClr val="000000"/>
                </a:solidFill>
              </a:rPr>
              <a:pPr/>
              <a:t>49</a:t>
            </a:fld>
            <a:endParaRPr lang="en-US" altLang="en-US" dirty="0">
              <a:solidFill>
                <a:srgbClr val="000000"/>
              </a:solidFill>
            </a:endParaRPr>
          </a:p>
        </p:txBody>
      </p:sp>
    </p:spTree>
    <p:extLst>
      <p:ext uri="{BB962C8B-B14F-4D97-AF65-F5344CB8AC3E}">
        <p14:creationId xmlns:p14="http://schemas.microsoft.com/office/powerpoint/2010/main" val="373240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a:p>
            <a:r>
              <a:rPr lang="en-US" dirty="0"/>
              <a:t>Home grown” surveys will not meet the requirement</a:t>
            </a:r>
          </a:p>
        </p:txBody>
      </p:sp>
      <p:sp>
        <p:nvSpPr>
          <p:cNvPr id="4" name="Slide Number Placeholder 3"/>
          <p:cNvSpPr>
            <a:spLocks noGrp="1"/>
          </p:cNvSpPr>
          <p:nvPr>
            <p:ph type="sldNum" sz="quarter" idx="5"/>
          </p:nvPr>
        </p:nvSpPr>
        <p:spPr/>
        <p:txBody>
          <a:bodyPr/>
          <a:lstStyle/>
          <a:p>
            <a:fld id="{6234476C-2A23-4A2E-BF82-207D1544E719}" type="slidenum">
              <a:rPr lang="en-US" smtClean="0"/>
              <a:t>50</a:t>
            </a:fld>
            <a:endParaRPr lang="en-US"/>
          </a:p>
        </p:txBody>
      </p:sp>
    </p:spTree>
    <p:extLst>
      <p:ext uri="{BB962C8B-B14F-4D97-AF65-F5344CB8AC3E}">
        <p14:creationId xmlns:p14="http://schemas.microsoft.com/office/powerpoint/2010/main" val="214061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cs typeface="Calibri"/>
            </a:endParaRPr>
          </a:p>
          <a:p>
            <a:r>
              <a:rPr lang="en-US" dirty="0">
                <a:cs typeface="Calibri"/>
              </a:rPr>
              <a:t>with the inclusion of all populations and authorities in NPRM its possible states would need to utilize multiple surveys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A0E82-B373-4A4C-AF89-944DF260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96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91994-C63D-44A5-BADC-E186523D5D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496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thankful for feedback from states, both through meetings and through measure steward TA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feedback provided to CMS through comments to NPRM  - especially around timeline and stratification</a:t>
            </a:r>
          </a:p>
          <a:p>
            <a:r>
              <a:rPr lang="en-US" dirty="0"/>
              <a:t>- a state piloted measure set and we were able to provide feedback based on their experience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A0E82-B373-4A4C-AF89-944DF260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150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08935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42475-504E-42AD-9273-0BEE8A3F0E74}" type="slidenum">
              <a:rPr lang="en-US" smtClean="0"/>
              <a:t>57</a:t>
            </a:fld>
            <a:endParaRPr lang="en-US"/>
          </a:p>
        </p:txBody>
      </p:sp>
    </p:spTree>
    <p:extLst>
      <p:ext uri="{BB962C8B-B14F-4D97-AF65-F5344CB8AC3E}">
        <p14:creationId xmlns:p14="http://schemas.microsoft.com/office/powerpoint/2010/main" val="288080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9B729-6376-4887-BCBF-A4398640A2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625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9B729-6376-4887-BCBF-A4398640A2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386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5679E0-C890-490E-B3F7-0C85ED19FFB4}" type="slidenum">
              <a:rPr lang="en-US"/>
              <a:t>32</a:t>
            </a:fld>
            <a:endParaRPr lang="en-US"/>
          </a:p>
        </p:txBody>
      </p:sp>
    </p:spTree>
    <p:extLst>
      <p:ext uri="{BB962C8B-B14F-4D97-AF65-F5344CB8AC3E}">
        <p14:creationId xmlns:p14="http://schemas.microsoft.com/office/powerpoint/2010/main" val="3474927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42475-504E-42AD-9273-0BEE8A3F0E74}" type="slidenum">
              <a:rPr lang="en-US" smtClean="0"/>
              <a:t>61</a:t>
            </a:fld>
            <a:endParaRPr lang="en-US"/>
          </a:p>
        </p:txBody>
      </p:sp>
    </p:spTree>
    <p:extLst>
      <p:ext uri="{BB962C8B-B14F-4D97-AF65-F5344CB8AC3E}">
        <p14:creationId xmlns:p14="http://schemas.microsoft.com/office/powerpoint/2010/main" val="1842606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42475-504E-42AD-9273-0BEE8A3F0E74}" type="slidenum">
              <a:rPr lang="en-US" smtClean="0"/>
              <a:t>64</a:t>
            </a:fld>
            <a:endParaRPr lang="en-US"/>
          </a:p>
        </p:txBody>
      </p:sp>
    </p:spTree>
    <p:extLst>
      <p:ext uri="{BB962C8B-B14F-4D97-AF65-F5344CB8AC3E}">
        <p14:creationId xmlns:p14="http://schemas.microsoft.com/office/powerpoint/2010/main" val="2081778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D5EC5-A483-4062-96A7-4ECF2A11A1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0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Laura</a:t>
            </a:r>
          </a:p>
        </p:txBody>
      </p:sp>
      <p:sp>
        <p:nvSpPr>
          <p:cNvPr id="4" name="Slide Number Placeholder 3"/>
          <p:cNvSpPr>
            <a:spLocks noGrp="1"/>
          </p:cNvSpPr>
          <p:nvPr>
            <p:ph type="sldNum" sz="quarter" idx="5"/>
          </p:nvPr>
        </p:nvSpPr>
        <p:spPr/>
        <p:txBody>
          <a:bodyPr/>
          <a:lstStyle/>
          <a:p>
            <a:fld id="{945679E0-C890-490E-B3F7-0C85ED19FFB4}" type="slidenum">
              <a:rPr lang="en-US"/>
              <a:t>40</a:t>
            </a:fld>
            <a:endParaRPr lang="en-US"/>
          </a:p>
        </p:txBody>
      </p:sp>
    </p:spTree>
    <p:extLst>
      <p:ext uri="{BB962C8B-B14F-4D97-AF65-F5344CB8AC3E}">
        <p14:creationId xmlns:p14="http://schemas.microsoft.com/office/powerpoint/2010/main" val="34259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Laura</a:t>
            </a:r>
          </a:p>
          <a:p>
            <a:endParaRPr lang="en-US">
              <a:cs typeface="Calibri"/>
            </a:endParaRPr>
          </a:p>
          <a:p>
            <a:r>
              <a:rPr lang="en-US">
                <a:cs typeface="Calibri"/>
              </a:rPr>
              <a:t>Start with timeline – talk about final access rule. And then move into MFP requirements</a:t>
            </a:r>
          </a:p>
          <a:p>
            <a:endParaRPr lang="en-US">
              <a:latin typeface="Calibri"/>
              <a:cs typeface="Calibri"/>
            </a:endParaRPr>
          </a:p>
          <a:p>
            <a:endParaRPr lang="en-US">
              <a:latin typeface="Calibri"/>
              <a:cs typeface="Calibri"/>
            </a:endParaRPr>
          </a:p>
          <a:p>
            <a:endParaRPr lang="en-US">
              <a:latin typeface="Calibri"/>
              <a:cs typeface="Calibri"/>
            </a:endParaRPr>
          </a:p>
          <a:p>
            <a:r>
              <a:rPr lang="en-US" sz="2800" b="1">
                <a:latin typeface="Arial"/>
                <a:cs typeface="Arial"/>
              </a:rPr>
              <a:t>September 2020</a:t>
            </a:r>
            <a:r>
              <a:rPr lang="en-US" sz="2800">
                <a:latin typeface="Arial"/>
                <a:cs typeface="Arial"/>
              </a:rPr>
              <a:t>: </a:t>
            </a:r>
          </a:p>
          <a:p>
            <a:pPr indent="0">
              <a:buNone/>
            </a:pPr>
            <a:r>
              <a:rPr lang="en-US" sz="2800">
                <a:effectLst/>
                <a:latin typeface="Arial"/>
                <a:ea typeface="Calibri" panose="020F0502020204030204" pitchFamily="34" charset="0"/>
                <a:cs typeface="Arial"/>
              </a:rPr>
              <a:t>CMS released a request for information (RFI) seeking feedback on a draft set of recommended HCBS measures</a:t>
            </a:r>
          </a:p>
          <a:p>
            <a:pPr marL="171450" indent="-171450">
              <a:buFontTx/>
              <a:buChar char="-"/>
            </a:pPr>
            <a:r>
              <a:rPr lang="en-US" err="1"/>
              <a:t>ADvancing</a:t>
            </a:r>
            <a:r>
              <a:rPr lang="en-US"/>
              <a:t> States submitted written feedback </a:t>
            </a:r>
            <a:endParaRPr lang="en-US">
              <a:cs typeface="Calibri"/>
            </a:endParaRPr>
          </a:p>
          <a:p>
            <a:pPr marL="171450" indent="-171450">
              <a:buFontTx/>
              <a:buChar char="-"/>
            </a:pPr>
            <a:r>
              <a:rPr lang="en-US"/>
              <a:t>Measures were described as voluntary and organized by NQF domain</a:t>
            </a:r>
            <a:endParaRPr lang="en-US">
              <a:cs typeface="Calibri"/>
            </a:endParaRPr>
          </a:p>
          <a:p>
            <a:pPr lvl="1"/>
            <a:endParaRPr lang="en-US"/>
          </a:p>
          <a:p>
            <a:pPr marL="285115" indent="-285115" defTabSz="609570">
              <a:buFont typeface="Arial" panose="020B0604020202020204" pitchFamily="34" charset="0"/>
              <a:buChar char="•"/>
            </a:pPr>
            <a:r>
              <a:rPr lang="en-US" sz="1200">
                <a:solidFill>
                  <a:prstClr val="black"/>
                </a:solidFill>
                <a:latin typeface="Calibri"/>
              </a:rPr>
              <a:t>SMDL 22-003 1</a:t>
            </a:r>
            <a:r>
              <a:rPr lang="en-US" sz="1200" baseline="30000">
                <a:solidFill>
                  <a:prstClr val="black"/>
                </a:solidFill>
                <a:latin typeface="Calibri"/>
              </a:rPr>
              <a:t>st</a:t>
            </a:r>
            <a:r>
              <a:rPr lang="en-US" sz="1200">
                <a:solidFill>
                  <a:prstClr val="black"/>
                </a:solidFill>
                <a:latin typeface="Calibri"/>
              </a:rPr>
              <a:t> of 2 guidance documents from CMS</a:t>
            </a:r>
            <a:endParaRPr lang="en-US" sz="1200">
              <a:solidFill>
                <a:prstClr val="black"/>
              </a:solidFill>
              <a:latin typeface="Calibri"/>
              <a:cs typeface="Calibri"/>
            </a:endParaRPr>
          </a:p>
          <a:p>
            <a:pPr marL="0" indent="0" defTabSz="609570">
              <a:buFont typeface="Arial" panose="020B0604020202020204" pitchFamily="34" charset="0"/>
              <a:buNone/>
            </a:pPr>
            <a:r>
              <a:rPr lang="en-US" sz="1200">
                <a:solidFill>
                  <a:prstClr val="black"/>
                </a:solidFill>
                <a:latin typeface="Calibri"/>
              </a:rPr>
              <a:t>Intended for use in </a:t>
            </a:r>
            <a:r>
              <a:rPr lang="en-US" sz="1200" u="sng">
                <a:solidFill>
                  <a:prstClr val="black"/>
                </a:solidFill>
                <a:latin typeface="Calibri"/>
              </a:rPr>
              <a:t>all HCBS programs</a:t>
            </a:r>
            <a:endParaRPr lang="en-US" sz="1200" u="sng">
              <a:solidFill>
                <a:prstClr val="black"/>
              </a:solidFill>
              <a:latin typeface="Calibri"/>
              <a:cs typeface="Calibri"/>
            </a:endParaRPr>
          </a:p>
          <a:p>
            <a:pPr marL="0" indent="0" defTabSz="609570">
              <a:buFont typeface="Arial" panose="020B0604020202020204" pitchFamily="34" charset="0"/>
              <a:buNone/>
            </a:pPr>
            <a:r>
              <a:rPr lang="en-US" sz="1200">
                <a:solidFill>
                  <a:prstClr val="black"/>
                </a:solidFill>
                <a:latin typeface="Calibri"/>
              </a:rPr>
              <a:t>Intended to apply to both FFS and managed care</a:t>
            </a:r>
            <a:endParaRPr lang="en-US" sz="1200">
              <a:solidFill>
                <a:prstClr val="black"/>
              </a:solidFill>
              <a:latin typeface="Calibri"/>
              <a:cs typeface="Calibri"/>
            </a:endParaRPr>
          </a:p>
          <a:p>
            <a:pPr lvl="1"/>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A0E82-B373-4A4C-AF89-944DF260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285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Rosa</a:t>
            </a:r>
          </a:p>
          <a:p>
            <a:endParaRPr lang="en-US">
              <a:cs typeface="Calibri"/>
            </a:endParaRPr>
          </a:p>
          <a:p>
            <a:r>
              <a:rPr lang="en-US">
                <a:latin typeface="Calibri" panose="020F0502020204030204"/>
                <a:cs typeface="Calibri"/>
              </a:rPr>
              <a:t>Acknowledge that measure set is a big lift for states, but the goal is important – </a:t>
            </a:r>
            <a:endParaRPr lang="en-US">
              <a:latin typeface="Calibri"/>
              <a:ea typeface="Calibri"/>
              <a:cs typeface="Calibri"/>
            </a:endParaRPr>
          </a:p>
          <a:p>
            <a:endParaRPr lang="en-US" sz="1800">
              <a:latin typeface="Segoe UI"/>
              <a:cs typeface="Segoe UI"/>
            </a:endParaRPr>
          </a:p>
          <a:p>
            <a:r>
              <a:rPr lang="en-US" sz="1800">
                <a:latin typeface="Segoe UI"/>
                <a:cs typeface="Segoe UI"/>
              </a:rPr>
              <a:t> </a:t>
            </a:r>
            <a:r>
              <a:rPr lang="en-US" sz="1800">
                <a:effectLst/>
                <a:latin typeface="Segoe UI"/>
                <a:cs typeface="Segoe UI"/>
              </a:rPr>
              <a:t>it's not just compliance that we want to help states with</a:t>
            </a:r>
            <a:endParaRPr lang="en-US">
              <a:ea typeface="Calibri"/>
              <a:cs typeface="Calibri"/>
            </a:endParaRPr>
          </a:p>
          <a:p>
            <a:r>
              <a:rPr lang="en-US" sz="1800">
                <a:effectLst/>
                <a:latin typeface="Segoe UI"/>
                <a:cs typeface="Segoe UI"/>
              </a:rPr>
              <a:t>but also the actual measurement of quality in the hopes of creating systems that support people to live the lives that they desire, with equity</a:t>
            </a:r>
            <a:r>
              <a:rPr lang="en-US" sz="1800">
                <a:latin typeface="Segoe UI"/>
                <a:cs typeface="Segoe UI"/>
              </a:rPr>
              <a:t> </a:t>
            </a:r>
            <a:endParaRPr lang="en-US" sz="1800">
              <a:effectLst/>
              <a:latin typeface="Segoe UI" panose="020B0502040204020203" pitchFamily="34" charset="0"/>
              <a:cs typeface="Segoe UI"/>
            </a:endParaRPr>
          </a:p>
          <a:p>
            <a:endParaRPr lang="en-US" sz="1800">
              <a:effectLst/>
              <a:latin typeface="Segoe UI" panose="020B0502040204020203" pitchFamily="34" charset="0"/>
            </a:endParaRPr>
          </a:p>
          <a:p>
            <a:endParaRPr lang="en-US" sz="1800">
              <a:latin typeface="Segoe UI" panose="020B0502040204020203" pitchFamily="34" charset="0"/>
              <a:ea typeface="Calibri"/>
              <a:cs typeface="Segoe UI"/>
            </a:endParaRPr>
          </a:p>
          <a:p>
            <a:endParaRPr lang="en-US"/>
          </a:p>
        </p:txBody>
      </p:sp>
      <p:sp>
        <p:nvSpPr>
          <p:cNvPr id="4" name="Slide Number Placeholder 3"/>
          <p:cNvSpPr>
            <a:spLocks noGrp="1"/>
          </p:cNvSpPr>
          <p:nvPr>
            <p:ph type="sldNum" sz="quarter" idx="5"/>
          </p:nvPr>
        </p:nvSpPr>
        <p:spPr/>
        <p:txBody>
          <a:bodyPr/>
          <a:lstStyle/>
          <a:p>
            <a:fld id="{13791994-C63D-44A5-BADC-E186523D5D81}" type="slidenum">
              <a:rPr lang="en-US" smtClean="0"/>
              <a:t>42</a:t>
            </a:fld>
            <a:endParaRPr lang="en-US"/>
          </a:p>
        </p:txBody>
      </p:sp>
    </p:spTree>
    <p:extLst>
      <p:ext uri="{BB962C8B-B14F-4D97-AF65-F5344CB8AC3E}">
        <p14:creationId xmlns:p14="http://schemas.microsoft.com/office/powerpoint/2010/main" val="42781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Rosa</a:t>
            </a:r>
          </a:p>
          <a:p>
            <a:endParaRPr lang="en-US"/>
          </a:p>
          <a:p>
            <a:r>
              <a:rPr lang="en-US">
                <a:ea typeface="Calibri" panose="020F0502020204030204"/>
                <a:cs typeface="Calibri" panose="020F0502020204030204"/>
              </a:rPr>
              <a:t>The HCBS Quality Measure Set has two requirements – administrative measures which are outlined in the </a:t>
            </a:r>
            <a:r>
              <a:rPr lang="en-US" b="1"/>
              <a:t>Long-Term Services and Supports (LTSS) Quality Measures Resources Manual, released in April and the Experience of Care Surveys </a:t>
            </a:r>
            <a:endParaRPr lang="en-US">
              <a:ea typeface="Calibri" panose="020F0502020204030204"/>
              <a:cs typeface="Calibri" panose="020F0502020204030204"/>
            </a:endParaRPr>
          </a:p>
          <a:p>
            <a:r>
              <a:rPr lang="en-US" b="1">
                <a:ea typeface="Calibri" panose="020F0502020204030204"/>
                <a:cs typeface="Calibri" panose="020F0502020204030204"/>
              </a:rPr>
              <a:t>For the </a:t>
            </a:r>
            <a:r>
              <a:rPr lang="en-US" b="1" err="1">
                <a:ea typeface="Calibri" panose="020F0502020204030204"/>
                <a:cs typeface="Calibri" panose="020F0502020204030204"/>
              </a:rPr>
              <a:t>EoC</a:t>
            </a:r>
            <a:r>
              <a:rPr lang="en-US" b="1">
                <a:ea typeface="Calibri" panose="020F0502020204030204"/>
                <a:cs typeface="Calibri" panose="020F0502020204030204"/>
              </a:rPr>
              <a:t> </a:t>
            </a:r>
            <a:r>
              <a:rPr lang="en-US" b="1" err="1">
                <a:ea typeface="Calibri" panose="020F0502020204030204"/>
                <a:cs typeface="Calibri" panose="020F0502020204030204"/>
              </a:rPr>
              <a:t>survyes</a:t>
            </a:r>
            <a:r>
              <a:rPr lang="en-US" b="1">
                <a:ea typeface="Calibri" panose="020F0502020204030204"/>
                <a:cs typeface="Calibri" panose="020F0502020204030204"/>
              </a:rPr>
              <a:t> requirement you can choose from the list on the slide - </a:t>
            </a:r>
            <a:r>
              <a:rPr lang="en-US" b="1"/>
              <a:t> </a:t>
            </a:r>
            <a:r>
              <a:rPr lang="en-US"/>
              <a:t>Home grown” surveys will not meet the requirement</a:t>
            </a:r>
            <a:endParaRPr lang="en-US">
              <a:ea typeface="Calibri"/>
              <a:cs typeface="Calibri"/>
            </a:endParaRPr>
          </a:p>
        </p:txBody>
      </p:sp>
      <p:sp>
        <p:nvSpPr>
          <p:cNvPr id="4" name="Slide Number Placeholder 3"/>
          <p:cNvSpPr>
            <a:spLocks noGrp="1"/>
          </p:cNvSpPr>
          <p:nvPr>
            <p:ph type="sldNum" sz="quarter" idx="5"/>
          </p:nvPr>
        </p:nvSpPr>
        <p:spPr/>
        <p:txBody>
          <a:bodyPr/>
          <a:lstStyle/>
          <a:p>
            <a:fld id="{6234476C-2A23-4A2E-BF82-207D1544E719}" type="slidenum">
              <a:rPr lang="en-US" smtClean="0"/>
              <a:t>43</a:t>
            </a:fld>
            <a:endParaRPr lang="en-US"/>
          </a:p>
        </p:txBody>
      </p:sp>
    </p:spTree>
    <p:extLst>
      <p:ext uri="{BB962C8B-B14F-4D97-AF65-F5344CB8AC3E}">
        <p14:creationId xmlns:p14="http://schemas.microsoft.com/office/powerpoint/2010/main" val="192053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Presenter: Laura</a:t>
            </a:r>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pPr>
              <a:defRPr/>
            </a:pPr>
            <a:r>
              <a:rPr lang="en-US" sz="1200" b="1"/>
              <a:t>Talking Point(s):</a:t>
            </a:r>
            <a:r>
              <a:rPr lang="en-US" b="1"/>
              <a:t> </a:t>
            </a:r>
            <a:endParaRPr lang="en-US" sz="1200" b="1">
              <a:ea typeface="Calibri"/>
              <a:cs typeface="Calibri"/>
            </a:endParaRPr>
          </a:p>
          <a:p>
            <a:pPr marL="285750" indent="-285750">
              <a:buFont typeface="Calibri"/>
              <a:buChar char="-"/>
              <a:defRPr/>
            </a:pPr>
            <a:r>
              <a:rPr lang="en-US">
                <a:cs typeface="Calibri" panose="020F0502020204030204"/>
              </a:rPr>
              <a:t>First we're going to look at an overview</a:t>
            </a:r>
          </a:p>
          <a:p>
            <a:pPr marL="285750" indent="-285750">
              <a:buFont typeface="Calibri"/>
              <a:buChar char="-"/>
              <a:defRPr/>
            </a:pPr>
            <a:r>
              <a:rPr lang="en-US">
                <a:cs typeface="Calibri" panose="020F0502020204030204"/>
              </a:rPr>
              <a:t>Recap back to Measure set – its been a minute since we looked at that in depth</a:t>
            </a:r>
          </a:p>
          <a:p>
            <a:pPr marL="285750" indent="-285750">
              <a:buFont typeface="Calibri"/>
              <a:buChar char="-"/>
              <a:defRPr/>
            </a:pPr>
            <a:r>
              <a:rPr lang="en-US">
                <a:cs typeface="Calibri" panose="020F0502020204030204"/>
              </a:rPr>
              <a:t>Then look at a few more areas in the NPRM, specifically time period and stratification </a:t>
            </a:r>
            <a:r>
              <a:rPr lang="en-US" err="1">
                <a:cs typeface="Calibri" panose="020F0502020204030204"/>
              </a:rPr>
              <a:t>reqs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BBC17E77-B433-49C2-B2F6-BF5DC9EE558E}" type="slidenum">
              <a:rPr lang="en-US" smtClean="0"/>
              <a:t>44</a:t>
            </a:fld>
            <a:endParaRPr lang="en-US"/>
          </a:p>
        </p:txBody>
      </p:sp>
    </p:spTree>
    <p:extLst>
      <p:ext uri="{BB962C8B-B14F-4D97-AF65-F5344CB8AC3E}">
        <p14:creationId xmlns:p14="http://schemas.microsoft.com/office/powerpoint/2010/main" val="113026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Presenter: Laura</a:t>
            </a:r>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pPr>
              <a:defRPr/>
            </a:pPr>
            <a:endParaRPr lang="en-US" b="1">
              <a:cs typeface="Calibri"/>
            </a:endParaRPr>
          </a:p>
        </p:txBody>
      </p:sp>
      <p:sp>
        <p:nvSpPr>
          <p:cNvPr id="4" name="Slide Number Placeholder 3"/>
          <p:cNvSpPr>
            <a:spLocks noGrp="1"/>
          </p:cNvSpPr>
          <p:nvPr>
            <p:ph type="sldNum" sz="quarter" idx="5"/>
          </p:nvPr>
        </p:nvSpPr>
        <p:spPr/>
        <p:txBody>
          <a:bodyPr/>
          <a:lstStyle/>
          <a:p>
            <a:fld id="{BBC17E77-B433-49C2-B2F6-BF5DC9EE558E}" type="slidenum">
              <a:rPr lang="en-US" smtClean="0"/>
              <a:t>45</a:t>
            </a:fld>
            <a:endParaRPr lang="en-US"/>
          </a:p>
        </p:txBody>
      </p:sp>
    </p:spTree>
    <p:extLst>
      <p:ext uri="{BB962C8B-B14F-4D97-AF65-F5344CB8AC3E}">
        <p14:creationId xmlns:p14="http://schemas.microsoft.com/office/powerpoint/2010/main" val="214271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Presenter: Rosa</a:t>
            </a:r>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pPr>
              <a:defRPr/>
            </a:pPr>
            <a:r>
              <a:rPr lang="en-US" sz="1200" b="1"/>
              <a:t>Talking Point(s):</a:t>
            </a:r>
            <a:r>
              <a:rPr lang="en-US" b="1"/>
              <a:t> </a:t>
            </a:r>
            <a:endParaRPr lang="en-US" sz="1200" b="1">
              <a:ea typeface="Calibri"/>
              <a:cs typeface="Calibri"/>
            </a:endParaRPr>
          </a:p>
          <a:p>
            <a:pPr>
              <a:defRPr/>
            </a:pPr>
            <a:r>
              <a:rPr lang="en-US">
                <a:ea typeface="Calibri"/>
                <a:cs typeface="Calibri"/>
              </a:rPr>
              <a:t>In terms of stratification, very few changed were made in the final regulation from what we saw in the NPRM, </a:t>
            </a:r>
          </a:p>
          <a:p>
            <a:pPr marL="285750" indent="-285750">
              <a:buFont typeface="Calibri"/>
              <a:buChar char="-"/>
              <a:defRPr/>
            </a:pPr>
            <a:r>
              <a:rPr lang="en-US">
                <a:ea typeface="Calibri"/>
                <a:cs typeface="Calibri"/>
              </a:rPr>
              <a:t>except  stratification based on tribal status was removed because it does not align with data elements in the core set </a:t>
            </a:r>
          </a:p>
          <a:p>
            <a:pPr>
              <a:defRPr/>
            </a:pPr>
            <a:endParaRPr lang="en-US"/>
          </a:p>
          <a:p>
            <a:pPr>
              <a:defRPr/>
            </a:pPr>
            <a:r>
              <a:rPr lang="en-US"/>
              <a:t>States will, over time, be required to </a:t>
            </a:r>
            <a:endParaRPr lang="en-US">
              <a:ea typeface="Calibri"/>
              <a:cs typeface="Calibri"/>
            </a:endParaRPr>
          </a:p>
          <a:p>
            <a:pPr>
              <a:defRPr/>
            </a:pPr>
            <a:r>
              <a:rPr lang="en-US"/>
              <a:t> Identify subset of measures to be stratified by race, ethnicity, sex (currently defined as biological), age, rural/urban status, disability, language, or other factors to be identified in the measure set</a:t>
            </a:r>
            <a:endParaRPr lang="en-US">
              <a:ea typeface="Calibri"/>
              <a:cs typeface="Calibri"/>
            </a:endParaRPr>
          </a:p>
          <a:p>
            <a:pPr>
              <a:defRPr/>
            </a:pPr>
            <a:r>
              <a:rPr lang="en-US">
                <a:ea typeface="Calibri"/>
                <a:cs typeface="Calibri"/>
              </a:rPr>
              <a:t>As you can see on the slide, 25% will be required within 4 years, 50% within 6 years, and 100% within 8 years</a:t>
            </a:r>
          </a:p>
          <a:p>
            <a:pPr>
              <a:defRPr/>
            </a:pPr>
            <a:endParaRPr lang="en-US">
              <a:ea typeface="Calibri"/>
              <a:cs typeface="Calibri"/>
            </a:endParaRPr>
          </a:p>
          <a:p>
            <a:pPr>
              <a:defRPr/>
            </a:pPr>
            <a:r>
              <a:rPr lang="en-US">
                <a:ea typeface="Calibri"/>
                <a:cs typeface="Calibri"/>
              </a:rPr>
              <a:t>Pushed out the implementation by a single year so that 4 years instead of 3...</a:t>
            </a:r>
          </a:p>
        </p:txBody>
      </p:sp>
      <p:sp>
        <p:nvSpPr>
          <p:cNvPr id="4" name="Slide Number Placeholder 3"/>
          <p:cNvSpPr>
            <a:spLocks noGrp="1"/>
          </p:cNvSpPr>
          <p:nvPr>
            <p:ph type="sldNum" sz="quarter" idx="5"/>
          </p:nvPr>
        </p:nvSpPr>
        <p:spPr/>
        <p:txBody>
          <a:bodyPr/>
          <a:lstStyle/>
          <a:p>
            <a:fld id="{BBC17E77-B433-49C2-B2F6-BF5DC9EE558E}" type="slidenum">
              <a:rPr lang="en-US" smtClean="0"/>
              <a:t>46</a:t>
            </a:fld>
            <a:endParaRPr lang="en-US"/>
          </a:p>
        </p:txBody>
      </p:sp>
    </p:spTree>
    <p:extLst>
      <p:ext uri="{BB962C8B-B14F-4D97-AF65-F5344CB8AC3E}">
        <p14:creationId xmlns:p14="http://schemas.microsoft.com/office/powerpoint/2010/main" val="304337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4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chor="ctr">
            <a:noAutofit/>
          </a:bodyPr>
          <a:lstStyle>
            <a:lvl1pPr marL="0" indent="0" algn="ctr">
              <a:buNone/>
              <a:defRPr>
                <a:solidFill>
                  <a:schemeClr val="tx1">
                    <a:lumMod val="75000"/>
                    <a:lumOff val="25000"/>
                  </a:schemeClr>
                </a:solidFill>
              </a:defRPr>
            </a:lvl1pPr>
          </a:lstStyle>
          <a:p>
            <a:r>
              <a:rPr lang="en-US"/>
              <a:t>Add Picture</a:t>
            </a:r>
          </a:p>
        </p:txBody>
      </p:sp>
    </p:spTree>
    <p:extLst>
      <p:ext uri="{BB962C8B-B14F-4D97-AF65-F5344CB8AC3E}">
        <p14:creationId xmlns:p14="http://schemas.microsoft.com/office/powerpoint/2010/main" val="420482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0990807-4E62-40E3-A99E-5D30E87F6FC4}"/>
              </a:ext>
            </a:extLst>
          </p:cNvPr>
          <p:cNvSpPr>
            <a:spLocks noGrp="1"/>
          </p:cNvSpPr>
          <p:nvPr>
            <p:ph type="pic" sz="quarter" idx="10"/>
          </p:nvPr>
        </p:nvSpPr>
        <p:spPr>
          <a:xfrm>
            <a:off x="4048125" y="0"/>
            <a:ext cx="8143875" cy="4889095"/>
          </a:xfrm>
          <a:prstGeom prst="rect">
            <a:avLst/>
          </a:prstGeom>
          <a:solidFill>
            <a:schemeClr val="bg1">
              <a:lumMod val="95000"/>
            </a:schemeClr>
          </a:solidFill>
        </p:spPr>
        <p:txBody>
          <a:bodyPr/>
          <a:lstStyle>
            <a:lvl1pPr marL="0" indent="0" algn="ctr">
              <a:buNone/>
              <a:defRPr sz="2800">
                <a:solidFill>
                  <a:schemeClr val="tx1">
                    <a:lumMod val="50000"/>
                    <a:lumOff val="50000"/>
                  </a:schemeClr>
                </a:solidFill>
                <a:latin typeface="Lato" panose="020F0502020204030203" pitchFamily="34" charset="0"/>
              </a:defRPr>
            </a:lvl1pPr>
          </a:lstStyle>
          <a:p>
            <a:endParaRPr lang="id-ID"/>
          </a:p>
        </p:txBody>
      </p:sp>
      <p:sp>
        <p:nvSpPr>
          <p:cNvPr id="5" name="Title 4"/>
          <p:cNvSpPr>
            <a:spLocks noGrp="1"/>
          </p:cNvSpPr>
          <p:nvPr>
            <p:ph type="title"/>
          </p:nvPr>
        </p:nvSpPr>
        <p:spPr>
          <a:xfrm>
            <a:off x="1760284" y="5236803"/>
            <a:ext cx="10515600" cy="1325563"/>
          </a:xfrm>
          <a:prstGeom prst="rect">
            <a:avLst/>
          </a:prstGeom>
        </p:spPr>
        <p:txBody>
          <a:bodyPr/>
          <a:lstStyle>
            <a:lvl1pPr>
              <a:defRPr sz="4000">
                <a:solidFill>
                  <a:schemeClr val="accent1"/>
                </a:solidFill>
              </a:defRPr>
            </a:lvl1pPr>
          </a:lstStyle>
          <a:p>
            <a:r>
              <a:rPr lang="en-US"/>
              <a:t>Click to edit Master title style</a:t>
            </a:r>
          </a:p>
        </p:txBody>
      </p:sp>
      <p:sp>
        <p:nvSpPr>
          <p:cNvPr id="7" name="Text Placeholder 6"/>
          <p:cNvSpPr>
            <a:spLocks noGrp="1"/>
          </p:cNvSpPr>
          <p:nvPr>
            <p:ph type="body" sz="quarter" idx="11"/>
          </p:nvPr>
        </p:nvSpPr>
        <p:spPr>
          <a:xfrm>
            <a:off x="276225" y="238125"/>
            <a:ext cx="3581400" cy="46513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stretch>
            <a:fillRect/>
          </a:stretch>
        </p:blipFill>
        <p:spPr>
          <a:xfrm>
            <a:off x="1916453" y="5899584"/>
            <a:ext cx="506012" cy="73158"/>
          </a:xfrm>
          <a:prstGeom prst="rect">
            <a:avLst/>
          </a:prstGeom>
        </p:spPr>
      </p:pic>
    </p:spTree>
    <p:extLst>
      <p:ext uri="{BB962C8B-B14F-4D97-AF65-F5344CB8AC3E}">
        <p14:creationId xmlns:p14="http://schemas.microsoft.com/office/powerpoint/2010/main" val="1365315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E076CA1F-BA68-4BCF-9E8D-E7588F7F4A5C}"/>
              </a:ext>
            </a:extLst>
          </p:cNvPr>
          <p:cNvSpPr>
            <a:spLocks noGrp="1"/>
          </p:cNvSpPr>
          <p:nvPr>
            <p:ph type="pic" sz="quarter" idx="10" hasCustomPrompt="1"/>
          </p:nvPr>
        </p:nvSpPr>
        <p:spPr>
          <a:xfrm>
            <a:off x="0" y="0"/>
            <a:ext cx="4076899" cy="6858000"/>
          </a:xfrm>
          <a:prstGeom prst="rect">
            <a:avLst/>
          </a:prstGeom>
          <a:solidFill>
            <a:schemeClr val="bg1">
              <a:lumMod val="95000"/>
            </a:schemeClr>
          </a:solidFill>
        </p:spPr>
        <p:txBody>
          <a:bodyPr anchor="ctr"/>
          <a:lstStyle>
            <a:lvl1pPr marL="0" indent="0" algn="ctr">
              <a:buNone/>
              <a:defRPr sz="2800">
                <a:solidFill>
                  <a:schemeClr val="tx1">
                    <a:lumMod val="75000"/>
                    <a:lumOff val="25000"/>
                  </a:schemeClr>
                </a:solidFill>
              </a:defRPr>
            </a:lvl1pPr>
          </a:lstStyle>
          <a:p>
            <a:r>
              <a:rPr lang="en-US"/>
              <a:t>Add Picture</a:t>
            </a:r>
            <a:endParaRPr lang="id-ID"/>
          </a:p>
        </p:txBody>
      </p:sp>
      <p:sp>
        <p:nvSpPr>
          <p:cNvPr id="5" name="TextBox 4"/>
          <p:cNvSpPr txBox="1"/>
          <p:nvPr userDrawn="1"/>
        </p:nvSpPr>
        <p:spPr>
          <a:xfrm>
            <a:off x="4076899" y="0"/>
            <a:ext cx="210792" cy="6858000"/>
          </a:xfrm>
          <a:prstGeom prst="rect">
            <a:avLst/>
          </a:prstGeom>
          <a:solidFill>
            <a:schemeClr val="accent1"/>
          </a:solidFill>
          <a:ln>
            <a:noFill/>
          </a:ln>
        </p:spPr>
        <p:txBody>
          <a:bodyPr wrap="square" rtlCol="0">
            <a:spAutoFit/>
          </a:bodyPr>
          <a:lstStyle/>
          <a:p>
            <a:endParaRPr lang="en-US"/>
          </a:p>
        </p:txBody>
      </p:sp>
      <p:sp>
        <p:nvSpPr>
          <p:cNvPr id="7" name="TextBox 6"/>
          <p:cNvSpPr txBox="1"/>
          <p:nvPr userDrawn="1"/>
        </p:nvSpPr>
        <p:spPr>
          <a:xfrm>
            <a:off x="4287691" y="0"/>
            <a:ext cx="176733" cy="6858000"/>
          </a:xfrm>
          <a:prstGeom prst="rect">
            <a:avLst/>
          </a:prstGeom>
          <a:solidFill>
            <a:schemeClr val="accent6"/>
          </a:solidFill>
          <a:ln>
            <a:noFill/>
          </a:ln>
        </p:spPr>
        <p:txBody>
          <a:bodyPr wrap="square" rtlCol="0">
            <a:spAutoFit/>
          </a:bodyPr>
          <a:lstStyle/>
          <a:p>
            <a:endParaRPr lang="en-US"/>
          </a:p>
        </p:txBody>
      </p:sp>
      <p:sp>
        <p:nvSpPr>
          <p:cNvPr id="8" name="TextBox 7"/>
          <p:cNvSpPr txBox="1"/>
          <p:nvPr userDrawn="1"/>
        </p:nvSpPr>
        <p:spPr>
          <a:xfrm>
            <a:off x="4464424" y="0"/>
            <a:ext cx="176733" cy="6858000"/>
          </a:xfrm>
          <a:prstGeom prst="rect">
            <a:avLst/>
          </a:prstGeom>
          <a:solidFill>
            <a:schemeClr val="accent3"/>
          </a:solidFill>
          <a:ln>
            <a:noFill/>
          </a:ln>
        </p:spPr>
        <p:txBody>
          <a:bodyPr wrap="square" rtlCol="0">
            <a:spAutoFit/>
          </a:bodyPr>
          <a:lstStyle/>
          <a:p>
            <a:endParaRPr lang="en-US"/>
          </a:p>
        </p:txBody>
      </p:sp>
      <p:sp>
        <p:nvSpPr>
          <p:cNvPr id="9" name="Title 8"/>
          <p:cNvSpPr>
            <a:spLocks noGrp="1"/>
          </p:cNvSpPr>
          <p:nvPr>
            <p:ph type="title"/>
          </p:nvPr>
        </p:nvSpPr>
        <p:spPr>
          <a:xfrm>
            <a:off x="4954999" y="211444"/>
            <a:ext cx="6397598" cy="1325563"/>
          </a:xfrm>
          <a:prstGeom prst="rect">
            <a:avLst/>
          </a:prstGeom>
        </p:spPr>
        <p:txBody>
          <a:bodyPr/>
          <a:lstStyle>
            <a:lvl1pPr>
              <a:defRPr sz="4000">
                <a:solidFill>
                  <a:schemeClr val="accent1"/>
                </a:solidFill>
              </a:defRPr>
            </a:lvl1pPr>
          </a:lstStyle>
          <a:p>
            <a:r>
              <a:rPr lang="en-US"/>
              <a:t>Click to edit Master title style</a:t>
            </a:r>
          </a:p>
        </p:txBody>
      </p:sp>
      <p:sp>
        <p:nvSpPr>
          <p:cNvPr id="11" name="Text Placeholder 10"/>
          <p:cNvSpPr>
            <a:spLocks noGrp="1"/>
          </p:cNvSpPr>
          <p:nvPr>
            <p:ph type="body" sz="quarter" idx="11"/>
          </p:nvPr>
        </p:nvSpPr>
        <p:spPr>
          <a:xfrm>
            <a:off x="4986338" y="1982788"/>
            <a:ext cx="6478587" cy="45339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stretch>
            <a:fillRect/>
          </a:stretch>
        </p:blipFill>
        <p:spPr>
          <a:xfrm>
            <a:off x="5059223" y="1537007"/>
            <a:ext cx="506012" cy="73158"/>
          </a:xfrm>
          <a:prstGeom prst="rect">
            <a:avLst/>
          </a:prstGeom>
        </p:spPr>
      </p:pic>
    </p:spTree>
    <p:extLst>
      <p:ext uri="{BB962C8B-B14F-4D97-AF65-F5344CB8AC3E}">
        <p14:creationId xmlns:p14="http://schemas.microsoft.com/office/powerpoint/2010/main" val="2539169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A3D7C585-7436-4BAC-AA7A-84DC3DBFDD44}"/>
              </a:ext>
            </a:extLst>
          </p:cNvPr>
          <p:cNvSpPr>
            <a:spLocks noGrp="1"/>
          </p:cNvSpPr>
          <p:nvPr>
            <p:ph type="pic" sz="quarter" idx="10"/>
          </p:nvPr>
        </p:nvSpPr>
        <p:spPr>
          <a:xfrm>
            <a:off x="4391742" y="236670"/>
            <a:ext cx="3524250" cy="2568518"/>
          </a:xfrm>
          <a:custGeom>
            <a:avLst/>
            <a:gdLst>
              <a:gd name="connsiteX0" fmla="*/ 260448 w 3524250"/>
              <a:gd name="connsiteY0" fmla="*/ 0 h 2568518"/>
              <a:gd name="connsiteX1" fmla="*/ 3263802 w 3524250"/>
              <a:gd name="connsiteY1" fmla="*/ 0 h 2568518"/>
              <a:gd name="connsiteX2" fmla="*/ 3524250 w 3524250"/>
              <a:gd name="connsiteY2" fmla="*/ 260448 h 2568518"/>
              <a:gd name="connsiteX3" fmla="*/ 3524250 w 3524250"/>
              <a:gd name="connsiteY3" fmla="*/ 2308070 h 2568518"/>
              <a:gd name="connsiteX4" fmla="*/ 3263802 w 3524250"/>
              <a:gd name="connsiteY4" fmla="*/ 2568518 h 2568518"/>
              <a:gd name="connsiteX5" fmla="*/ 260448 w 3524250"/>
              <a:gd name="connsiteY5" fmla="*/ 2568518 h 2568518"/>
              <a:gd name="connsiteX6" fmla="*/ 0 w 3524250"/>
              <a:gd name="connsiteY6" fmla="*/ 2308070 h 2568518"/>
              <a:gd name="connsiteX7" fmla="*/ 0 w 3524250"/>
              <a:gd name="connsiteY7" fmla="*/ 260448 h 2568518"/>
              <a:gd name="connsiteX8" fmla="*/ 260448 w 3524250"/>
              <a:gd name="connsiteY8" fmla="*/ 0 h 256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0" h="2568518">
                <a:moveTo>
                  <a:pt x="260448" y="0"/>
                </a:moveTo>
                <a:lnTo>
                  <a:pt x="3263802" y="0"/>
                </a:lnTo>
                <a:cubicBezTo>
                  <a:pt x="3407643" y="0"/>
                  <a:pt x="3524250" y="116607"/>
                  <a:pt x="3524250" y="260448"/>
                </a:cubicBezTo>
                <a:lnTo>
                  <a:pt x="3524250" y="2308070"/>
                </a:lnTo>
                <a:cubicBezTo>
                  <a:pt x="3524250" y="2451911"/>
                  <a:pt x="3407643" y="2568518"/>
                  <a:pt x="3263802" y="2568518"/>
                </a:cubicBezTo>
                <a:lnTo>
                  <a:pt x="260448" y="2568518"/>
                </a:lnTo>
                <a:cubicBezTo>
                  <a:pt x="116607" y="2568518"/>
                  <a:pt x="0" y="2451911"/>
                  <a:pt x="0" y="2308070"/>
                </a:cubicBezTo>
                <a:lnTo>
                  <a:pt x="0" y="260448"/>
                </a:lnTo>
                <a:cubicBezTo>
                  <a:pt x="0" y="116607"/>
                  <a:pt x="116607" y="0"/>
                  <a:pt x="260448" y="0"/>
                </a:cubicBezTo>
                <a:close/>
              </a:path>
            </a:pathLst>
          </a:custGeom>
          <a:solidFill>
            <a:schemeClr val="bg1">
              <a:lumMod val="95000"/>
            </a:schemeClr>
          </a:solidFill>
          <a:effectLst>
            <a:outerShdw blurRad="635000" dist="317500" dir="2700000" algn="tl" rotWithShape="0">
              <a:prstClr val="black">
                <a:alpha val="20000"/>
              </a:prstClr>
            </a:outerShdw>
          </a:effectLst>
        </p:spPr>
        <p:txBody>
          <a:bodyPr wrap="square">
            <a:noAutofit/>
          </a:bodyPr>
          <a:lstStyle/>
          <a:p>
            <a:endParaRPr lang="en-US"/>
          </a:p>
        </p:txBody>
      </p:sp>
      <p:sp>
        <p:nvSpPr>
          <p:cNvPr id="3" name="Picture Placeholder 10">
            <a:extLst>
              <a:ext uri="{FF2B5EF4-FFF2-40B4-BE49-F238E27FC236}">
                <a16:creationId xmlns:a16="http://schemas.microsoft.com/office/drawing/2014/main" id="{CD12CD94-66EC-49BC-8880-CE2CEA173AF6}"/>
              </a:ext>
            </a:extLst>
          </p:cNvPr>
          <p:cNvSpPr>
            <a:spLocks noGrp="1"/>
          </p:cNvSpPr>
          <p:nvPr>
            <p:ph type="pic" sz="quarter" idx="11"/>
          </p:nvPr>
        </p:nvSpPr>
        <p:spPr>
          <a:xfrm>
            <a:off x="8922987" y="1582027"/>
            <a:ext cx="2653932" cy="1934220"/>
          </a:xfrm>
          <a:custGeom>
            <a:avLst/>
            <a:gdLst>
              <a:gd name="connsiteX0" fmla="*/ 260448 w 3524250"/>
              <a:gd name="connsiteY0" fmla="*/ 0 h 2568518"/>
              <a:gd name="connsiteX1" fmla="*/ 3263802 w 3524250"/>
              <a:gd name="connsiteY1" fmla="*/ 0 h 2568518"/>
              <a:gd name="connsiteX2" fmla="*/ 3524250 w 3524250"/>
              <a:gd name="connsiteY2" fmla="*/ 260448 h 2568518"/>
              <a:gd name="connsiteX3" fmla="*/ 3524250 w 3524250"/>
              <a:gd name="connsiteY3" fmla="*/ 2308070 h 2568518"/>
              <a:gd name="connsiteX4" fmla="*/ 3263802 w 3524250"/>
              <a:gd name="connsiteY4" fmla="*/ 2568518 h 2568518"/>
              <a:gd name="connsiteX5" fmla="*/ 260448 w 3524250"/>
              <a:gd name="connsiteY5" fmla="*/ 2568518 h 2568518"/>
              <a:gd name="connsiteX6" fmla="*/ 0 w 3524250"/>
              <a:gd name="connsiteY6" fmla="*/ 2308070 h 2568518"/>
              <a:gd name="connsiteX7" fmla="*/ 0 w 3524250"/>
              <a:gd name="connsiteY7" fmla="*/ 260448 h 2568518"/>
              <a:gd name="connsiteX8" fmla="*/ 260448 w 3524250"/>
              <a:gd name="connsiteY8" fmla="*/ 0 h 256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0" h="2568518">
                <a:moveTo>
                  <a:pt x="260448" y="0"/>
                </a:moveTo>
                <a:lnTo>
                  <a:pt x="3263802" y="0"/>
                </a:lnTo>
                <a:cubicBezTo>
                  <a:pt x="3407643" y="0"/>
                  <a:pt x="3524250" y="116607"/>
                  <a:pt x="3524250" y="260448"/>
                </a:cubicBezTo>
                <a:lnTo>
                  <a:pt x="3524250" y="2308070"/>
                </a:lnTo>
                <a:cubicBezTo>
                  <a:pt x="3524250" y="2451911"/>
                  <a:pt x="3407643" y="2568518"/>
                  <a:pt x="3263802" y="2568518"/>
                </a:cubicBezTo>
                <a:lnTo>
                  <a:pt x="260448" y="2568518"/>
                </a:lnTo>
                <a:cubicBezTo>
                  <a:pt x="116607" y="2568518"/>
                  <a:pt x="0" y="2451911"/>
                  <a:pt x="0" y="2308070"/>
                </a:cubicBezTo>
                <a:lnTo>
                  <a:pt x="0" y="260448"/>
                </a:lnTo>
                <a:cubicBezTo>
                  <a:pt x="0" y="116607"/>
                  <a:pt x="116607" y="0"/>
                  <a:pt x="260448" y="0"/>
                </a:cubicBezTo>
                <a:close/>
              </a:path>
            </a:pathLst>
          </a:custGeom>
          <a:solidFill>
            <a:schemeClr val="bg1">
              <a:lumMod val="95000"/>
            </a:schemeClr>
          </a:solidFill>
          <a:effectLst>
            <a:outerShdw blurRad="635000" dist="317500" dir="2700000" algn="tl" rotWithShape="0">
              <a:prstClr val="black">
                <a:alpha val="20000"/>
              </a:prstClr>
            </a:outerShdw>
          </a:effectLst>
        </p:spPr>
        <p:txBody>
          <a:bodyPr wrap="square">
            <a:noAutofit/>
          </a:bodyPr>
          <a:lstStyle/>
          <a:p>
            <a:endParaRPr lang="en-US"/>
          </a:p>
        </p:txBody>
      </p:sp>
      <p:sp>
        <p:nvSpPr>
          <p:cNvPr id="4" name="Picture Placeholder 11">
            <a:extLst>
              <a:ext uri="{FF2B5EF4-FFF2-40B4-BE49-F238E27FC236}">
                <a16:creationId xmlns:a16="http://schemas.microsoft.com/office/drawing/2014/main" id="{8EB7D331-AFE1-4466-887F-C3FCFEFAB6DA}"/>
              </a:ext>
            </a:extLst>
          </p:cNvPr>
          <p:cNvSpPr>
            <a:spLocks noGrp="1"/>
          </p:cNvSpPr>
          <p:nvPr>
            <p:ph type="pic" sz="quarter" idx="12"/>
          </p:nvPr>
        </p:nvSpPr>
        <p:spPr>
          <a:xfrm>
            <a:off x="6553200" y="4329734"/>
            <a:ext cx="3144285" cy="2291595"/>
          </a:xfrm>
          <a:custGeom>
            <a:avLst/>
            <a:gdLst>
              <a:gd name="connsiteX0" fmla="*/ 260448 w 3524250"/>
              <a:gd name="connsiteY0" fmla="*/ 0 h 2568518"/>
              <a:gd name="connsiteX1" fmla="*/ 3263802 w 3524250"/>
              <a:gd name="connsiteY1" fmla="*/ 0 h 2568518"/>
              <a:gd name="connsiteX2" fmla="*/ 3524250 w 3524250"/>
              <a:gd name="connsiteY2" fmla="*/ 260448 h 2568518"/>
              <a:gd name="connsiteX3" fmla="*/ 3524250 w 3524250"/>
              <a:gd name="connsiteY3" fmla="*/ 2308070 h 2568518"/>
              <a:gd name="connsiteX4" fmla="*/ 3263802 w 3524250"/>
              <a:gd name="connsiteY4" fmla="*/ 2568518 h 2568518"/>
              <a:gd name="connsiteX5" fmla="*/ 260448 w 3524250"/>
              <a:gd name="connsiteY5" fmla="*/ 2568518 h 2568518"/>
              <a:gd name="connsiteX6" fmla="*/ 0 w 3524250"/>
              <a:gd name="connsiteY6" fmla="*/ 2308070 h 2568518"/>
              <a:gd name="connsiteX7" fmla="*/ 0 w 3524250"/>
              <a:gd name="connsiteY7" fmla="*/ 260448 h 2568518"/>
              <a:gd name="connsiteX8" fmla="*/ 260448 w 3524250"/>
              <a:gd name="connsiteY8" fmla="*/ 0 h 256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0" h="2568518">
                <a:moveTo>
                  <a:pt x="260448" y="0"/>
                </a:moveTo>
                <a:lnTo>
                  <a:pt x="3263802" y="0"/>
                </a:lnTo>
                <a:cubicBezTo>
                  <a:pt x="3407643" y="0"/>
                  <a:pt x="3524250" y="116607"/>
                  <a:pt x="3524250" y="260448"/>
                </a:cubicBezTo>
                <a:lnTo>
                  <a:pt x="3524250" y="2308070"/>
                </a:lnTo>
                <a:cubicBezTo>
                  <a:pt x="3524250" y="2451911"/>
                  <a:pt x="3407643" y="2568518"/>
                  <a:pt x="3263802" y="2568518"/>
                </a:cubicBezTo>
                <a:lnTo>
                  <a:pt x="260448" y="2568518"/>
                </a:lnTo>
                <a:cubicBezTo>
                  <a:pt x="116607" y="2568518"/>
                  <a:pt x="0" y="2451911"/>
                  <a:pt x="0" y="2308070"/>
                </a:cubicBezTo>
                <a:lnTo>
                  <a:pt x="0" y="260448"/>
                </a:lnTo>
                <a:cubicBezTo>
                  <a:pt x="0" y="116607"/>
                  <a:pt x="116607" y="0"/>
                  <a:pt x="260448" y="0"/>
                </a:cubicBezTo>
                <a:close/>
              </a:path>
            </a:pathLst>
          </a:custGeom>
          <a:solidFill>
            <a:schemeClr val="bg1">
              <a:lumMod val="95000"/>
            </a:schemeClr>
          </a:solidFill>
          <a:effectLst>
            <a:outerShdw blurRad="635000" dist="317500" dir="2700000" algn="tl" rotWithShape="0">
              <a:prstClr val="black">
                <a:alpha val="20000"/>
              </a:prstClr>
            </a:outerShdw>
          </a:effectLst>
        </p:spPr>
        <p:txBody>
          <a:bodyPr wrap="square">
            <a:noAutofit/>
          </a:bodyPr>
          <a:lstStyle/>
          <a:p>
            <a:endParaRPr lang="en-US"/>
          </a:p>
        </p:txBody>
      </p:sp>
      <p:sp>
        <p:nvSpPr>
          <p:cNvPr id="7" name="Title 6"/>
          <p:cNvSpPr>
            <a:spLocks noGrp="1"/>
          </p:cNvSpPr>
          <p:nvPr>
            <p:ph type="title"/>
          </p:nvPr>
        </p:nvSpPr>
        <p:spPr>
          <a:xfrm>
            <a:off x="1053353" y="3400319"/>
            <a:ext cx="4540623" cy="1325563"/>
          </a:xfrm>
          <a:prstGeom prst="rect">
            <a:avLst/>
          </a:prstGeom>
        </p:spPr>
        <p:txBody>
          <a:bodyPr/>
          <a:lstStyle>
            <a:lvl1pPr>
              <a:defRPr sz="4000">
                <a:solidFill>
                  <a:schemeClr val="accent1"/>
                </a:solidFill>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1186470" y="4725882"/>
            <a:ext cx="506012" cy="73158"/>
          </a:xfrm>
          <a:prstGeom prst="rect">
            <a:avLst/>
          </a:prstGeom>
        </p:spPr>
      </p:pic>
    </p:spTree>
    <p:extLst>
      <p:ext uri="{BB962C8B-B14F-4D97-AF65-F5344CB8AC3E}">
        <p14:creationId xmlns:p14="http://schemas.microsoft.com/office/powerpoint/2010/main" val="3438260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D3908DC8-2D77-4ED8-B147-DF9CB19EB195}"/>
              </a:ext>
            </a:extLst>
          </p:cNvPr>
          <p:cNvSpPr>
            <a:spLocks noGrp="1"/>
          </p:cNvSpPr>
          <p:nvPr>
            <p:ph type="pic" sz="quarter" idx="11" hasCustomPrompt="1"/>
          </p:nvPr>
        </p:nvSpPr>
        <p:spPr>
          <a:xfrm>
            <a:off x="-369243" y="430857"/>
            <a:ext cx="5843887" cy="5843887"/>
          </a:xfrm>
          <a:custGeom>
            <a:avLst/>
            <a:gdLst>
              <a:gd name="connsiteX0" fmla="*/ 3629226 w 5843887"/>
              <a:gd name="connsiteY0" fmla="*/ 1464 h 5843887"/>
              <a:gd name="connsiteX1" fmla="*/ 3820404 w 5843887"/>
              <a:gd name="connsiteY1" fmla="*/ 96623 h 5843887"/>
              <a:gd name="connsiteX2" fmla="*/ 5817974 w 5843887"/>
              <a:gd name="connsiteY2" fmla="*/ 3556515 h 5843887"/>
              <a:gd name="connsiteX3" fmla="*/ 5747266 w 5843887"/>
              <a:gd name="connsiteY3" fmla="*/ 3820404 h 5843887"/>
              <a:gd name="connsiteX4" fmla="*/ 2287373 w 5843887"/>
              <a:gd name="connsiteY4" fmla="*/ 5817974 h 5843887"/>
              <a:gd name="connsiteX5" fmla="*/ 2023484 w 5843887"/>
              <a:gd name="connsiteY5" fmla="*/ 5747266 h 5843887"/>
              <a:gd name="connsiteX6" fmla="*/ 25914 w 5843887"/>
              <a:gd name="connsiteY6" fmla="*/ 2287373 h 5843887"/>
              <a:gd name="connsiteX7" fmla="*/ 96623 w 5843887"/>
              <a:gd name="connsiteY7" fmla="*/ 2023484 h 5843887"/>
              <a:gd name="connsiteX8" fmla="*/ 3556516 w 5843887"/>
              <a:gd name="connsiteY8" fmla="*/ 25914 h 5843887"/>
              <a:gd name="connsiteX9" fmla="*/ 3629226 w 5843887"/>
              <a:gd name="connsiteY9" fmla="*/ 1464 h 584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3887" h="5843887">
                <a:moveTo>
                  <a:pt x="3629226" y="1464"/>
                </a:moveTo>
                <a:cubicBezTo>
                  <a:pt x="3703935" y="-7806"/>
                  <a:pt x="3780396" y="27326"/>
                  <a:pt x="3820404" y="96623"/>
                </a:cubicBezTo>
                <a:lnTo>
                  <a:pt x="5817974" y="3556515"/>
                </a:lnTo>
                <a:cubicBezTo>
                  <a:pt x="5871319" y="3648912"/>
                  <a:pt x="5839662" y="3767059"/>
                  <a:pt x="5747266" y="3820404"/>
                </a:cubicBezTo>
                <a:lnTo>
                  <a:pt x="2287373" y="5817974"/>
                </a:lnTo>
                <a:cubicBezTo>
                  <a:pt x="2194977" y="5871319"/>
                  <a:pt x="2076829" y="5839662"/>
                  <a:pt x="2023484" y="5747266"/>
                </a:cubicBezTo>
                <a:lnTo>
                  <a:pt x="25914" y="2287373"/>
                </a:lnTo>
                <a:cubicBezTo>
                  <a:pt x="-27431" y="2194977"/>
                  <a:pt x="4227" y="2076829"/>
                  <a:pt x="96623" y="2023484"/>
                </a:cubicBezTo>
                <a:lnTo>
                  <a:pt x="3556516" y="25914"/>
                </a:lnTo>
                <a:cubicBezTo>
                  <a:pt x="3579615" y="12578"/>
                  <a:pt x="3604323" y="4554"/>
                  <a:pt x="3629226" y="1464"/>
                </a:cubicBezTo>
                <a:close/>
              </a:path>
            </a:pathLst>
          </a:custGeom>
          <a:solidFill>
            <a:schemeClr val="bg1">
              <a:lumMod val="95000"/>
            </a:schemeClr>
          </a:solidFill>
          <a:effectLst>
            <a:outerShdw blurRad="635000" sx="102000" sy="102000" algn="ctr" rotWithShape="0">
              <a:prstClr val="black">
                <a:alpha val="10000"/>
              </a:prstClr>
            </a:outerShdw>
          </a:effectLst>
        </p:spPr>
        <p:txBody>
          <a:bodyPr wrap="square" anchor="ctr">
            <a:noAutofit/>
          </a:bodyPr>
          <a:lstStyle>
            <a:lvl1pPr marL="0" indent="0" algn="ctr">
              <a:buNone/>
              <a:defRPr>
                <a:solidFill>
                  <a:schemeClr val="tx1">
                    <a:lumMod val="65000"/>
                    <a:lumOff val="35000"/>
                  </a:schemeClr>
                </a:solidFill>
                <a:latin typeface="Lato" panose="020F0502020204030203" pitchFamily="34" charset="0"/>
              </a:defRPr>
            </a:lvl1pPr>
          </a:lstStyle>
          <a:p>
            <a:r>
              <a:rPr lang="en-US"/>
              <a:t>Add Picture</a:t>
            </a:r>
          </a:p>
        </p:txBody>
      </p:sp>
      <p:sp>
        <p:nvSpPr>
          <p:cNvPr id="5" name="Title 4"/>
          <p:cNvSpPr>
            <a:spLocks noGrp="1"/>
          </p:cNvSpPr>
          <p:nvPr>
            <p:ph type="title"/>
          </p:nvPr>
        </p:nvSpPr>
        <p:spPr>
          <a:xfrm>
            <a:off x="4049486" y="365125"/>
            <a:ext cx="7304314" cy="1325563"/>
          </a:xfrm>
          <a:prstGeom prst="rect">
            <a:avLst/>
          </a:prstGeom>
        </p:spPr>
        <p:txBody>
          <a:bodyPr/>
          <a:lstStyle>
            <a:lvl1pPr>
              <a:defRPr sz="4000">
                <a:solidFill>
                  <a:schemeClr val="accent1"/>
                </a:solidFill>
              </a:defRPr>
            </a:lvl1pPr>
          </a:lstStyle>
          <a:p>
            <a:r>
              <a:rPr lang="en-US"/>
              <a:t>Click to edit Master title style</a:t>
            </a:r>
          </a:p>
        </p:txBody>
      </p:sp>
      <p:sp>
        <p:nvSpPr>
          <p:cNvPr id="7" name="Content Placeholder 6"/>
          <p:cNvSpPr>
            <a:spLocks noGrp="1"/>
          </p:cNvSpPr>
          <p:nvPr>
            <p:ph sz="quarter" idx="12"/>
          </p:nvPr>
        </p:nvSpPr>
        <p:spPr>
          <a:xfrm>
            <a:off x="6308725" y="1974850"/>
            <a:ext cx="5240338" cy="45640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stretch>
            <a:fillRect/>
          </a:stretch>
        </p:blipFill>
        <p:spPr>
          <a:xfrm>
            <a:off x="4049486" y="1425309"/>
            <a:ext cx="506012" cy="73158"/>
          </a:xfrm>
          <a:prstGeom prst="rect">
            <a:avLst/>
          </a:prstGeom>
        </p:spPr>
      </p:pic>
    </p:spTree>
    <p:extLst>
      <p:ext uri="{BB962C8B-B14F-4D97-AF65-F5344CB8AC3E}">
        <p14:creationId xmlns:p14="http://schemas.microsoft.com/office/powerpoint/2010/main" val="2293348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3E3BF1F1-5ED4-427C-8F0B-841A0564A2A8}"/>
              </a:ext>
            </a:extLst>
          </p:cNvPr>
          <p:cNvSpPr>
            <a:spLocks noGrp="1"/>
          </p:cNvSpPr>
          <p:nvPr>
            <p:ph type="pic" sz="quarter" idx="10" hasCustomPrompt="1"/>
          </p:nvPr>
        </p:nvSpPr>
        <p:spPr>
          <a:xfrm>
            <a:off x="6324600" y="1238250"/>
            <a:ext cx="4381500" cy="4381500"/>
          </a:xfrm>
          <a:custGeom>
            <a:avLst/>
            <a:gdLst>
              <a:gd name="connsiteX0" fmla="*/ 231816 w 5257800"/>
              <a:gd name="connsiteY0" fmla="*/ 0 h 5257800"/>
              <a:gd name="connsiteX1" fmla="*/ 5025984 w 5257800"/>
              <a:gd name="connsiteY1" fmla="*/ 0 h 5257800"/>
              <a:gd name="connsiteX2" fmla="*/ 5257800 w 5257800"/>
              <a:gd name="connsiteY2" fmla="*/ 231816 h 5257800"/>
              <a:gd name="connsiteX3" fmla="*/ 5257800 w 5257800"/>
              <a:gd name="connsiteY3" fmla="*/ 5025984 h 5257800"/>
              <a:gd name="connsiteX4" fmla="*/ 5025984 w 5257800"/>
              <a:gd name="connsiteY4" fmla="*/ 5257800 h 5257800"/>
              <a:gd name="connsiteX5" fmla="*/ 231816 w 5257800"/>
              <a:gd name="connsiteY5" fmla="*/ 5257800 h 5257800"/>
              <a:gd name="connsiteX6" fmla="*/ 0 w 5257800"/>
              <a:gd name="connsiteY6" fmla="*/ 5025984 h 5257800"/>
              <a:gd name="connsiteX7" fmla="*/ 0 w 5257800"/>
              <a:gd name="connsiteY7" fmla="*/ 231816 h 5257800"/>
              <a:gd name="connsiteX8" fmla="*/ 231816 w 5257800"/>
              <a:gd name="connsiteY8"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7800" h="5257800">
                <a:moveTo>
                  <a:pt x="231816" y="0"/>
                </a:moveTo>
                <a:lnTo>
                  <a:pt x="5025984" y="0"/>
                </a:lnTo>
                <a:cubicBezTo>
                  <a:pt x="5154012" y="0"/>
                  <a:pt x="5257800" y="103788"/>
                  <a:pt x="5257800" y="231816"/>
                </a:cubicBezTo>
                <a:lnTo>
                  <a:pt x="5257800" y="5025984"/>
                </a:lnTo>
                <a:cubicBezTo>
                  <a:pt x="5257800" y="5154012"/>
                  <a:pt x="5154012" y="5257800"/>
                  <a:pt x="5025984" y="5257800"/>
                </a:cubicBezTo>
                <a:lnTo>
                  <a:pt x="231816" y="5257800"/>
                </a:lnTo>
                <a:cubicBezTo>
                  <a:pt x="103788" y="5257800"/>
                  <a:pt x="0" y="5154012"/>
                  <a:pt x="0" y="5025984"/>
                </a:cubicBezTo>
                <a:lnTo>
                  <a:pt x="0" y="231816"/>
                </a:lnTo>
                <a:cubicBezTo>
                  <a:pt x="0" y="103788"/>
                  <a:pt x="103788" y="0"/>
                  <a:pt x="231816" y="0"/>
                </a:cubicBezTo>
                <a:close/>
              </a:path>
            </a:pathLst>
          </a:custGeom>
          <a:solidFill>
            <a:schemeClr val="bg1">
              <a:lumMod val="95000"/>
            </a:schemeClr>
          </a:solidFill>
          <a:effectLst>
            <a:outerShdw blurRad="635000" sx="102000" sy="102000" algn="ctr" rotWithShape="0">
              <a:prstClr val="black">
                <a:alpha val="10000"/>
              </a:prstClr>
            </a:outerShdw>
          </a:effectLst>
        </p:spPr>
        <p:txBody>
          <a:bodyPr wrap="square" anchor="ctr">
            <a:noAutofit/>
          </a:bodyPr>
          <a:lstStyle>
            <a:lvl1pPr marL="0" indent="0" algn="ctr">
              <a:buNone/>
              <a:defRPr>
                <a:solidFill>
                  <a:schemeClr val="tx1">
                    <a:lumMod val="75000"/>
                    <a:lumOff val="25000"/>
                  </a:schemeClr>
                </a:solidFill>
              </a:defRPr>
            </a:lvl1pPr>
          </a:lstStyle>
          <a:p>
            <a:r>
              <a:rPr lang="en-US"/>
              <a:t>Add Picture</a:t>
            </a:r>
          </a:p>
        </p:txBody>
      </p:sp>
      <p:sp>
        <p:nvSpPr>
          <p:cNvPr id="5" name="Title 4"/>
          <p:cNvSpPr>
            <a:spLocks noGrp="1"/>
          </p:cNvSpPr>
          <p:nvPr>
            <p:ph type="title"/>
          </p:nvPr>
        </p:nvSpPr>
        <p:spPr>
          <a:xfrm>
            <a:off x="838200" y="365125"/>
            <a:ext cx="10515600" cy="1325563"/>
          </a:xfrm>
          <a:prstGeom prst="rect">
            <a:avLst/>
          </a:prstGeom>
        </p:spPr>
        <p:txBody>
          <a:bodyPr/>
          <a:lstStyle>
            <a:lvl1pPr>
              <a:defRPr sz="4000">
                <a:solidFill>
                  <a:schemeClr val="accent1"/>
                </a:solidFill>
              </a:defRPr>
            </a:lvl1pPr>
          </a:lstStyle>
          <a:p>
            <a:r>
              <a:rPr lang="en-US"/>
              <a:t>Click to edit Master title style</a:t>
            </a:r>
          </a:p>
        </p:txBody>
      </p:sp>
      <p:sp>
        <p:nvSpPr>
          <p:cNvPr id="7" name="Content Placeholder 6"/>
          <p:cNvSpPr>
            <a:spLocks noGrp="1"/>
          </p:cNvSpPr>
          <p:nvPr>
            <p:ph sz="quarter" idx="11"/>
          </p:nvPr>
        </p:nvSpPr>
        <p:spPr>
          <a:xfrm>
            <a:off x="822325" y="1905000"/>
            <a:ext cx="5232400" cy="37147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stretch>
            <a:fillRect/>
          </a:stretch>
        </p:blipFill>
        <p:spPr>
          <a:xfrm>
            <a:off x="979001" y="1540569"/>
            <a:ext cx="506012" cy="73158"/>
          </a:xfrm>
          <a:prstGeom prst="rect">
            <a:avLst/>
          </a:prstGeom>
        </p:spPr>
      </p:pic>
    </p:spTree>
    <p:extLst>
      <p:ext uri="{BB962C8B-B14F-4D97-AF65-F5344CB8AC3E}">
        <p14:creationId xmlns:p14="http://schemas.microsoft.com/office/powerpoint/2010/main" val="1919567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49906F5F-895C-4656-9606-87D12AC19C0D}"/>
              </a:ext>
            </a:extLst>
          </p:cNvPr>
          <p:cNvSpPr/>
          <p:nvPr userDrawn="1"/>
        </p:nvSpPr>
        <p:spPr>
          <a:xfrm rot="18900000">
            <a:off x="-35514" y="968465"/>
            <a:ext cx="4921072" cy="4921072"/>
          </a:xfrm>
          <a:custGeom>
            <a:avLst/>
            <a:gdLst>
              <a:gd name="connsiteX0" fmla="*/ 193180 w 4381500"/>
              <a:gd name="connsiteY0" fmla="*/ 0 h 4381500"/>
              <a:gd name="connsiteX1" fmla="*/ 4188320 w 4381500"/>
              <a:gd name="connsiteY1" fmla="*/ 0 h 4381500"/>
              <a:gd name="connsiteX2" fmla="*/ 4381500 w 4381500"/>
              <a:gd name="connsiteY2" fmla="*/ 193180 h 4381500"/>
              <a:gd name="connsiteX3" fmla="*/ 4381500 w 4381500"/>
              <a:gd name="connsiteY3" fmla="*/ 4188320 h 4381500"/>
              <a:gd name="connsiteX4" fmla="*/ 4188320 w 4381500"/>
              <a:gd name="connsiteY4" fmla="*/ 4381500 h 4381500"/>
              <a:gd name="connsiteX5" fmla="*/ 193180 w 4381500"/>
              <a:gd name="connsiteY5" fmla="*/ 4381500 h 4381500"/>
              <a:gd name="connsiteX6" fmla="*/ 0 w 4381500"/>
              <a:gd name="connsiteY6" fmla="*/ 4188320 h 4381500"/>
              <a:gd name="connsiteX7" fmla="*/ 0 w 4381500"/>
              <a:gd name="connsiteY7" fmla="*/ 193180 h 4381500"/>
              <a:gd name="connsiteX8" fmla="*/ 193180 w 4381500"/>
              <a:gd name="connsiteY8" fmla="*/ 0 h 438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500" h="4381500">
                <a:moveTo>
                  <a:pt x="193180" y="0"/>
                </a:moveTo>
                <a:lnTo>
                  <a:pt x="4188320" y="0"/>
                </a:lnTo>
                <a:cubicBezTo>
                  <a:pt x="4295010" y="0"/>
                  <a:pt x="4381500" y="86490"/>
                  <a:pt x="4381500" y="193180"/>
                </a:cubicBezTo>
                <a:lnTo>
                  <a:pt x="4381500" y="4188320"/>
                </a:lnTo>
                <a:cubicBezTo>
                  <a:pt x="4381500" y="4295010"/>
                  <a:pt x="4295010" y="4381500"/>
                  <a:pt x="4188320" y="4381500"/>
                </a:cubicBezTo>
                <a:lnTo>
                  <a:pt x="193180" y="4381500"/>
                </a:lnTo>
                <a:cubicBezTo>
                  <a:pt x="86490" y="4381500"/>
                  <a:pt x="0" y="4295010"/>
                  <a:pt x="0" y="4188320"/>
                </a:cubicBezTo>
                <a:lnTo>
                  <a:pt x="0" y="193180"/>
                </a:lnTo>
                <a:cubicBezTo>
                  <a:pt x="0" y="86490"/>
                  <a:pt x="86490" y="0"/>
                  <a:pt x="193180" y="0"/>
                </a:cubicBezTo>
                <a:close/>
              </a:path>
            </a:pathLst>
          </a:custGeom>
          <a:solidFill>
            <a:schemeClr val="accent1">
              <a:alpha val="50000"/>
            </a:schemeClr>
          </a:solidFill>
          <a:ln>
            <a:noFill/>
          </a:ln>
          <a:effectLst>
            <a:outerShdw blurRad="317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sz="1200" err="1">
              <a:solidFill>
                <a:schemeClr val="tx1">
                  <a:lumMod val="75000"/>
                  <a:lumOff val="25000"/>
                </a:schemeClr>
              </a:solidFill>
              <a:latin typeface="Lato Light" panose="020F0302020204030203" pitchFamily="34" charset="0"/>
            </a:endParaRPr>
          </a:p>
        </p:txBody>
      </p:sp>
      <p:sp>
        <p:nvSpPr>
          <p:cNvPr id="3" name="Picture Placeholder 5">
            <a:extLst>
              <a:ext uri="{FF2B5EF4-FFF2-40B4-BE49-F238E27FC236}">
                <a16:creationId xmlns:a16="http://schemas.microsoft.com/office/drawing/2014/main" id="{EBA7BF84-4E23-41F1-807E-C813D9A877C4}"/>
              </a:ext>
            </a:extLst>
          </p:cNvPr>
          <p:cNvSpPr>
            <a:spLocks noGrp="1"/>
          </p:cNvSpPr>
          <p:nvPr>
            <p:ph type="pic" sz="quarter" idx="10" hasCustomPrompt="1"/>
          </p:nvPr>
        </p:nvSpPr>
        <p:spPr>
          <a:xfrm>
            <a:off x="-457727" y="546252"/>
            <a:ext cx="5765501" cy="5765501"/>
          </a:xfrm>
          <a:custGeom>
            <a:avLst/>
            <a:gdLst>
              <a:gd name="connsiteX0" fmla="*/ 2882750 w 5765501"/>
              <a:gd name="connsiteY0" fmla="*/ 0 h 5765501"/>
              <a:gd name="connsiteX1" fmla="*/ 3013220 w 5765501"/>
              <a:gd name="connsiteY1" fmla="*/ 54042 h 5765501"/>
              <a:gd name="connsiteX2" fmla="*/ 5711459 w 5765501"/>
              <a:gd name="connsiteY2" fmla="*/ 2752280 h 5765501"/>
              <a:gd name="connsiteX3" fmla="*/ 5711459 w 5765501"/>
              <a:gd name="connsiteY3" fmla="*/ 3013220 h 5765501"/>
              <a:gd name="connsiteX4" fmla="*/ 3013220 w 5765501"/>
              <a:gd name="connsiteY4" fmla="*/ 5711459 h 5765501"/>
              <a:gd name="connsiteX5" fmla="*/ 2752280 w 5765501"/>
              <a:gd name="connsiteY5" fmla="*/ 5711459 h 5765501"/>
              <a:gd name="connsiteX6" fmla="*/ 54042 w 5765501"/>
              <a:gd name="connsiteY6" fmla="*/ 3013220 h 5765501"/>
              <a:gd name="connsiteX7" fmla="*/ 54042 w 5765501"/>
              <a:gd name="connsiteY7" fmla="*/ 2752280 h 5765501"/>
              <a:gd name="connsiteX8" fmla="*/ 2752280 w 5765501"/>
              <a:gd name="connsiteY8" fmla="*/ 54042 h 5765501"/>
              <a:gd name="connsiteX9" fmla="*/ 2882750 w 5765501"/>
              <a:gd name="connsiteY9" fmla="*/ 0 h 57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5501" h="5765501">
                <a:moveTo>
                  <a:pt x="2882750" y="0"/>
                </a:moveTo>
                <a:cubicBezTo>
                  <a:pt x="2929971" y="0"/>
                  <a:pt x="2977192" y="18014"/>
                  <a:pt x="3013220" y="54042"/>
                </a:cubicBezTo>
                <a:lnTo>
                  <a:pt x="5711459" y="2752280"/>
                </a:lnTo>
                <a:cubicBezTo>
                  <a:pt x="5783515" y="2824337"/>
                  <a:pt x="5783515" y="2941164"/>
                  <a:pt x="5711459" y="3013220"/>
                </a:cubicBezTo>
                <a:lnTo>
                  <a:pt x="3013220" y="5711459"/>
                </a:lnTo>
                <a:cubicBezTo>
                  <a:pt x="2941164" y="5783515"/>
                  <a:pt x="2824337" y="5783515"/>
                  <a:pt x="2752280" y="5711459"/>
                </a:cubicBezTo>
                <a:lnTo>
                  <a:pt x="54042" y="3013220"/>
                </a:lnTo>
                <a:cubicBezTo>
                  <a:pt x="-18014" y="2941164"/>
                  <a:pt x="-18014" y="2824336"/>
                  <a:pt x="54042" y="2752280"/>
                </a:cubicBezTo>
                <a:lnTo>
                  <a:pt x="2752280" y="54042"/>
                </a:lnTo>
                <a:cubicBezTo>
                  <a:pt x="2788309" y="18014"/>
                  <a:pt x="2835530" y="0"/>
                  <a:pt x="2882750" y="0"/>
                </a:cubicBezTo>
                <a:close/>
              </a:path>
            </a:pathLst>
          </a:custGeom>
          <a:solidFill>
            <a:schemeClr val="bg1">
              <a:lumMod val="95000"/>
            </a:schemeClr>
          </a:solidFill>
          <a:effectLst>
            <a:outerShdw blurRad="317500" sx="102000" sy="102000" algn="ctr" rotWithShape="0">
              <a:prstClr val="black">
                <a:alpha val="20000"/>
              </a:prstClr>
            </a:outerShdw>
          </a:effectLst>
        </p:spPr>
        <p:txBody>
          <a:bodyPr wrap="square" anchor="ctr">
            <a:noAutofit/>
          </a:bodyPr>
          <a:lstStyle>
            <a:lvl1pPr marL="0" indent="0" algn="ctr">
              <a:buNone/>
              <a:defRPr>
                <a:solidFill>
                  <a:schemeClr val="tx1">
                    <a:lumMod val="65000"/>
                    <a:lumOff val="35000"/>
                  </a:schemeClr>
                </a:solidFill>
                <a:latin typeface="Lato" panose="020F0502020204030203" pitchFamily="34" charset="0"/>
              </a:defRPr>
            </a:lvl1pPr>
          </a:lstStyle>
          <a:p>
            <a:r>
              <a:rPr lang="en-US"/>
              <a:t>Add Picture</a:t>
            </a:r>
          </a:p>
        </p:txBody>
      </p:sp>
      <p:sp>
        <p:nvSpPr>
          <p:cNvPr id="4" name="Freeform 10">
            <a:extLst>
              <a:ext uri="{FF2B5EF4-FFF2-40B4-BE49-F238E27FC236}">
                <a16:creationId xmlns:a16="http://schemas.microsoft.com/office/drawing/2014/main" id="{96E88FE7-21EE-4F89-B382-F9D0C29F7D74}"/>
              </a:ext>
            </a:extLst>
          </p:cNvPr>
          <p:cNvSpPr/>
          <p:nvPr userDrawn="1"/>
        </p:nvSpPr>
        <p:spPr>
          <a:xfrm rot="18900000">
            <a:off x="11419923" y="734464"/>
            <a:ext cx="2232228" cy="2232228"/>
          </a:xfrm>
          <a:custGeom>
            <a:avLst/>
            <a:gdLst>
              <a:gd name="connsiteX0" fmla="*/ 193180 w 4381500"/>
              <a:gd name="connsiteY0" fmla="*/ 0 h 4381500"/>
              <a:gd name="connsiteX1" fmla="*/ 4188320 w 4381500"/>
              <a:gd name="connsiteY1" fmla="*/ 0 h 4381500"/>
              <a:gd name="connsiteX2" fmla="*/ 4381500 w 4381500"/>
              <a:gd name="connsiteY2" fmla="*/ 193180 h 4381500"/>
              <a:gd name="connsiteX3" fmla="*/ 4381500 w 4381500"/>
              <a:gd name="connsiteY3" fmla="*/ 4188320 h 4381500"/>
              <a:gd name="connsiteX4" fmla="*/ 4188320 w 4381500"/>
              <a:gd name="connsiteY4" fmla="*/ 4381500 h 4381500"/>
              <a:gd name="connsiteX5" fmla="*/ 193180 w 4381500"/>
              <a:gd name="connsiteY5" fmla="*/ 4381500 h 4381500"/>
              <a:gd name="connsiteX6" fmla="*/ 0 w 4381500"/>
              <a:gd name="connsiteY6" fmla="*/ 4188320 h 4381500"/>
              <a:gd name="connsiteX7" fmla="*/ 0 w 4381500"/>
              <a:gd name="connsiteY7" fmla="*/ 193180 h 4381500"/>
              <a:gd name="connsiteX8" fmla="*/ 193180 w 4381500"/>
              <a:gd name="connsiteY8" fmla="*/ 0 h 438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500" h="4381500">
                <a:moveTo>
                  <a:pt x="193180" y="0"/>
                </a:moveTo>
                <a:lnTo>
                  <a:pt x="4188320" y="0"/>
                </a:lnTo>
                <a:cubicBezTo>
                  <a:pt x="4295010" y="0"/>
                  <a:pt x="4381500" y="86490"/>
                  <a:pt x="4381500" y="193180"/>
                </a:cubicBezTo>
                <a:lnTo>
                  <a:pt x="4381500" y="4188320"/>
                </a:lnTo>
                <a:cubicBezTo>
                  <a:pt x="4381500" y="4295010"/>
                  <a:pt x="4295010" y="4381500"/>
                  <a:pt x="4188320" y="4381500"/>
                </a:cubicBezTo>
                <a:lnTo>
                  <a:pt x="193180" y="4381500"/>
                </a:lnTo>
                <a:cubicBezTo>
                  <a:pt x="86490" y="4381500"/>
                  <a:pt x="0" y="4295010"/>
                  <a:pt x="0" y="4188320"/>
                </a:cubicBezTo>
                <a:lnTo>
                  <a:pt x="0" y="193180"/>
                </a:lnTo>
                <a:cubicBezTo>
                  <a:pt x="0" y="86490"/>
                  <a:pt x="86490" y="0"/>
                  <a:pt x="193180" y="0"/>
                </a:cubicBezTo>
                <a:close/>
              </a:path>
            </a:pathLst>
          </a:custGeom>
          <a:noFill/>
          <a:ln w="508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sz="1200" err="1">
              <a:solidFill>
                <a:schemeClr val="tx1">
                  <a:lumMod val="75000"/>
                  <a:lumOff val="25000"/>
                </a:schemeClr>
              </a:solidFill>
              <a:latin typeface="Lato Light" panose="020F0302020204030203" pitchFamily="34" charset="0"/>
            </a:endParaRPr>
          </a:p>
        </p:txBody>
      </p:sp>
      <p:sp>
        <p:nvSpPr>
          <p:cNvPr id="5" name="Freeform 11">
            <a:extLst>
              <a:ext uri="{FF2B5EF4-FFF2-40B4-BE49-F238E27FC236}">
                <a16:creationId xmlns:a16="http://schemas.microsoft.com/office/drawing/2014/main" id="{A98BB4DC-F08A-406A-9E18-62E9B51964F1}"/>
              </a:ext>
            </a:extLst>
          </p:cNvPr>
          <p:cNvSpPr/>
          <p:nvPr userDrawn="1"/>
        </p:nvSpPr>
        <p:spPr>
          <a:xfrm rot="18900000">
            <a:off x="4053997" y="6021340"/>
            <a:ext cx="2232228" cy="2232228"/>
          </a:xfrm>
          <a:custGeom>
            <a:avLst/>
            <a:gdLst>
              <a:gd name="connsiteX0" fmla="*/ 193180 w 4381500"/>
              <a:gd name="connsiteY0" fmla="*/ 0 h 4381500"/>
              <a:gd name="connsiteX1" fmla="*/ 4188320 w 4381500"/>
              <a:gd name="connsiteY1" fmla="*/ 0 h 4381500"/>
              <a:gd name="connsiteX2" fmla="*/ 4381500 w 4381500"/>
              <a:gd name="connsiteY2" fmla="*/ 193180 h 4381500"/>
              <a:gd name="connsiteX3" fmla="*/ 4381500 w 4381500"/>
              <a:gd name="connsiteY3" fmla="*/ 4188320 h 4381500"/>
              <a:gd name="connsiteX4" fmla="*/ 4188320 w 4381500"/>
              <a:gd name="connsiteY4" fmla="*/ 4381500 h 4381500"/>
              <a:gd name="connsiteX5" fmla="*/ 193180 w 4381500"/>
              <a:gd name="connsiteY5" fmla="*/ 4381500 h 4381500"/>
              <a:gd name="connsiteX6" fmla="*/ 0 w 4381500"/>
              <a:gd name="connsiteY6" fmla="*/ 4188320 h 4381500"/>
              <a:gd name="connsiteX7" fmla="*/ 0 w 4381500"/>
              <a:gd name="connsiteY7" fmla="*/ 193180 h 4381500"/>
              <a:gd name="connsiteX8" fmla="*/ 193180 w 4381500"/>
              <a:gd name="connsiteY8" fmla="*/ 0 h 438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500" h="4381500">
                <a:moveTo>
                  <a:pt x="193180" y="0"/>
                </a:moveTo>
                <a:lnTo>
                  <a:pt x="4188320" y="0"/>
                </a:lnTo>
                <a:cubicBezTo>
                  <a:pt x="4295010" y="0"/>
                  <a:pt x="4381500" y="86490"/>
                  <a:pt x="4381500" y="193180"/>
                </a:cubicBezTo>
                <a:lnTo>
                  <a:pt x="4381500" y="4188320"/>
                </a:lnTo>
                <a:cubicBezTo>
                  <a:pt x="4381500" y="4295010"/>
                  <a:pt x="4295010" y="4381500"/>
                  <a:pt x="4188320" y="4381500"/>
                </a:cubicBezTo>
                <a:lnTo>
                  <a:pt x="193180" y="4381500"/>
                </a:lnTo>
                <a:cubicBezTo>
                  <a:pt x="86490" y="4381500"/>
                  <a:pt x="0" y="4295010"/>
                  <a:pt x="0" y="4188320"/>
                </a:cubicBezTo>
                <a:lnTo>
                  <a:pt x="0" y="193180"/>
                </a:lnTo>
                <a:cubicBezTo>
                  <a:pt x="0" y="86490"/>
                  <a:pt x="86490" y="0"/>
                  <a:pt x="193180" y="0"/>
                </a:cubicBezTo>
                <a:close/>
              </a:path>
            </a:pathLst>
          </a:custGeom>
          <a:noFill/>
          <a:ln w="508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sz="1200" err="1">
              <a:solidFill>
                <a:schemeClr val="tx1">
                  <a:lumMod val="75000"/>
                  <a:lumOff val="25000"/>
                </a:schemeClr>
              </a:solidFill>
              <a:latin typeface="Lato Light" panose="020F0302020204030203" pitchFamily="34" charset="0"/>
            </a:endParaRPr>
          </a:p>
        </p:txBody>
      </p:sp>
      <p:sp>
        <p:nvSpPr>
          <p:cNvPr id="8" name="Title 7"/>
          <p:cNvSpPr>
            <a:spLocks noGrp="1"/>
          </p:cNvSpPr>
          <p:nvPr>
            <p:ph type="title"/>
          </p:nvPr>
        </p:nvSpPr>
        <p:spPr>
          <a:xfrm>
            <a:off x="4287690" y="365125"/>
            <a:ext cx="7066109" cy="1325563"/>
          </a:xfrm>
          <a:prstGeom prst="rect">
            <a:avLst/>
          </a:prstGeom>
        </p:spPr>
        <p:txBody>
          <a:bodyPr/>
          <a:lstStyle>
            <a:lvl1pPr>
              <a:defRPr sz="4000">
                <a:solidFill>
                  <a:schemeClr val="accent1"/>
                </a:solidFill>
              </a:defRPr>
            </a:lvl1pPr>
          </a:lstStyle>
          <a:p>
            <a:r>
              <a:rPr lang="en-US"/>
              <a:t>Click to edit Master title style</a:t>
            </a:r>
          </a:p>
        </p:txBody>
      </p:sp>
      <p:sp>
        <p:nvSpPr>
          <p:cNvPr id="12" name="Content Placeholder 11"/>
          <p:cNvSpPr>
            <a:spLocks noGrp="1"/>
          </p:cNvSpPr>
          <p:nvPr>
            <p:ph sz="quarter" idx="11"/>
          </p:nvPr>
        </p:nvSpPr>
        <p:spPr>
          <a:xfrm>
            <a:off x="6592888" y="1990725"/>
            <a:ext cx="4740275"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553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8F776D3-F262-4396-9C08-BCFEE9D73A3B}"/>
              </a:ext>
            </a:extLst>
          </p:cNvPr>
          <p:cNvSpPr>
            <a:spLocks noGrp="1"/>
          </p:cNvSpPr>
          <p:nvPr>
            <p:ph type="pic" sz="quarter" idx="10" hasCustomPrompt="1"/>
          </p:nvPr>
        </p:nvSpPr>
        <p:spPr>
          <a:xfrm>
            <a:off x="0" y="1645412"/>
            <a:ext cx="12192000" cy="5212588"/>
          </a:xfrm>
          <a:custGeom>
            <a:avLst/>
            <a:gdLst>
              <a:gd name="connsiteX0" fmla="*/ 1958688 w 12192000"/>
              <a:gd name="connsiteY0" fmla="*/ 360 h 5212588"/>
              <a:gd name="connsiteX1" fmla="*/ 2365102 w 12192000"/>
              <a:gd name="connsiteY1" fmla="*/ 72023 h 5212588"/>
              <a:gd name="connsiteX2" fmla="*/ 11985484 w 12192000"/>
              <a:gd name="connsiteY2" fmla="*/ 3844967 h 5212588"/>
              <a:gd name="connsiteX3" fmla="*/ 12172760 w 12192000"/>
              <a:gd name="connsiteY3" fmla="*/ 3941093 h 5212588"/>
              <a:gd name="connsiteX4" fmla="*/ 12192000 w 12192000"/>
              <a:gd name="connsiteY4" fmla="*/ 3954986 h 5212588"/>
              <a:gd name="connsiteX5" fmla="*/ 12192000 w 12192000"/>
              <a:gd name="connsiteY5" fmla="*/ 5212588 h 5212588"/>
              <a:gd name="connsiteX6" fmla="*/ 0 w 12192000"/>
              <a:gd name="connsiteY6" fmla="*/ 5212588 h 5212588"/>
              <a:gd name="connsiteX7" fmla="*/ 0 w 12192000"/>
              <a:gd name="connsiteY7" fmla="*/ 3256232 h 5212588"/>
              <a:gd name="connsiteX8" fmla="*/ 1018162 w 12192000"/>
              <a:gd name="connsiteY8" fmla="*/ 660088 h 5212588"/>
              <a:gd name="connsiteX9" fmla="*/ 1958688 w 12192000"/>
              <a:gd name="connsiteY9" fmla="*/ 360 h 521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212588">
                <a:moveTo>
                  <a:pt x="1958688" y="360"/>
                </a:moveTo>
                <a:cubicBezTo>
                  <a:pt x="2093640" y="-3203"/>
                  <a:pt x="2231518" y="19634"/>
                  <a:pt x="2365102" y="72023"/>
                </a:cubicBezTo>
                <a:lnTo>
                  <a:pt x="11985484" y="3844967"/>
                </a:lnTo>
                <a:cubicBezTo>
                  <a:pt x="12052276" y="3871162"/>
                  <a:pt x="12114833" y="3903504"/>
                  <a:pt x="12172760" y="3941093"/>
                </a:cubicBezTo>
                <a:lnTo>
                  <a:pt x="12192000" y="3954986"/>
                </a:lnTo>
                <a:lnTo>
                  <a:pt x="12192000" y="5212588"/>
                </a:lnTo>
                <a:lnTo>
                  <a:pt x="0" y="5212588"/>
                </a:lnTo>
                <a:lnTo>
                  <a:pt x="0" y="3256232"/>
                </a:lnTo>
                <a:lnTo>
                  <a:pt x="1018162" y="660088"/>
                </a:lnTo>
                <a:cubicBezTo>
                  <a:pt x="1175330" y="259336"/>
                  <a:pt x="1553836" y="11049"/>
                  <a:pt x="1958688" y="360"/>
                </a:cubicBezTo>
                <a:close/>
              </a:path>
            </a:pathLst>
          </a:custGeom>
          <a:solidFill>
            <a:schemeClr val="bg1">
              <a:lumMod val="95000"/>
            </a:schemeClr>
          </a:solidFill>
          <a:effectLst>
            <a:outerShdw blurRad="317500" dist="38100" dir="18900000" algn="bl" rotWithShape="0">
              <a:prstClr val="black">
                <a:alpha val="20000"/>
              </a:prstClr>
            </a:outerShdw>
          </a:effectLst>
        </p:spPr>
        <p:txBody>
          <a:bodyPr wrap="square" anchor="ctr">
            <a:noAutofit/>
          </a:bodyPr>
          <a:lstStyle>
            <a:lvl1pPr marL="0" indent="0" algn="ctr">
              <a:buNone/>
              <a:defRPr>
                <a:solidFill>
                  <a:schemeClr val="tx1">
                    <a:lumMod val="65000"/>
                    <a:lumOff val="35000"/>
                  </a:schemeClr>
                </a:solidFill>
                <a:latin typeface="Lato" panose="020F0502020204030203" pitchFamily="34" charset="0"/>
              </a:defRPr>
            </a:lvl1pPr>
          </a:lstStyle>
          <a:p>
            <a:r>
              <a:rPr lang="en-US"/>
              <a:t>Add Picture</a:t>
            </a:r>
          </a:p>
        </p:txBody>
      </p:sp>
      <p:sp>
        <p:nvSpPr>
          <p:cNvPr id="5" name="Title 4"/>
          <p:cNvSpPr>
            <a:spLocks noGrp="1"/>
          </p:cNvSpPr>
          <p:nvPr>
            <p:ph type="title"/>
          </p:nvPr>
        </p:nvSpPr>
        <p:spPr>
          <a:xfrm>
            <a:off x="838200" y="365125"/>
            <a:ext cx="10515600" cy="1325563"/>
          </a:xfrm>
          <a:prstGeom prst="rect">
            <a:avLst/>
          </a:prstGeo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1779061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A347940E-F9A0-4C62-B1A0-C521D47B06B0}"/>
              </a:ext>
            </a:extLst>
          </p:cNvPr>
          <p:cNvSpPr>
            <a:spLocks noGrp="1"/>
          </p:cNvSpPr>
          <p:nvPr>
            <p:ph type="pic" sz="quarter" idx="10" hasCustomPrompt="1"/>
          </p:nvPr>
        </p:nvSpPr>
        <p:spPr>
          <a:xfrm>
            <a:off x="0" y="0"/>
            <a:ext cx="12192000" cy="5212586"/>
          </a:xfrm>
          <a:custGeom>
            <a:avLst/>
            <a:gdLst>
              <a:gd name="connsiteX0" fmla="*/ 0 w 12192000"/>
              <a:gd name="connsiteY0" fmla="*/ 0 h 5212586"/>
              <a:gd name="connsiteX1" fmla="*/ 12192000 w 12192000"/>
              <a:gd name="connsiteY1" fmla="*/ 0 h 5212586"/>
              <a:gd name="connsiteX2" fmla="*/ 12192000 w 12192000"/>
              <a:gd name="connsiteY2" fmla="*/ 1655490 h 5212586"/>
              <a:gd name="connsiteX3" fmla="*/ 11055844 w 12192000"/>
              <a:gd name="connsiteY3" fmla="*/ 4552499 h 5212586"/>
              <a:gd name="connsiteX4" fmla="*/ 9708904 w 12192000"/>
              <a:gd name="connsiteY4" fmla="*/ 5140564 h 5212586"/>
              <a:gd name="connsiteX5" fmla="*/ 88523 w 12192000"/>
              <a:gd name="connsiteY5" fmla="*/ 1367621 h 5212586"/>
              <a:gd name="connsiteX6" fmla="*/ 0 w 12192000"/>
              <a:gd name="connsiteY6" fmla="*/ 1327642 h 52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212586">
                <a:moveTo>
                  <a:pt x="0" y="0"/>
                </a:moveTo>
                <a:lnTo>
                  <a:pt x="12192000" y="0"/>
                </a:lnTo>
                <a:lnTo>
                  <a:pt x="12192000" y="1655490"/>
                </a:lnTo>
                <a:lnTo>
                  <a:pt x="11055844" y="4552499"/>
                </a:lnTo>
                <a:cubicBezTo>
                  <a:pt x="10846287" y="5086836"/>
                  <a:pt x="10243241" y="5350122"/>
                  <a:pt x="9708904" y="5140564"/>
                </a:cubicBezTo>
                <a:lnTo>
                  <a:pt x="88523" y="1367621"/>
                </a:lnTo>
                <a:lnTo>
                  <a:pt x="0" y="1327642"/>
                </a:lnTo>
                <a:close/>
              </a:path>
            </a:pathLst>
          </a:custGeom>
          <a:solidFill>
            <a:schemeClr val="bg1">
              <a:lumMod val="95000"/>
            </a:schemeClr>
          </a:solidFill>
          <a:effectLst>
            <a:outerShdw blurRad="317500" dist="38100" dir="8100000" algn="tr" rotWithShape="0">
              <a:prstClr val="black">
                <a:alpha val="20000"/>
              </a:prstClr>
            </a:outerShdw>
          </a:effectLst>
        </p:spPr>
        <p:txBody>
          <a:bodyPr wrap="square" anchor="ctr">
            <a:noAutofit/>
          </a:bodyPr>
          <a:lstStyle>
            <a:lvl1pPr marL="0" indent="0" algn="ctr">
              <a:buNone/>
              <a:defRPr>
                <a:solidFill>
                  <a:schemeClr val="tx1">
                    <a:lumMod val="65000"/>
                    <a:lumOff val="35000"/>
                  </a:schemeClr>
                </a:solidFill>
                <a:latin typeface="Lato" panose="020F0502020204030203" pitchFamily="34" charset="0"/>
              </a:defRPr>
            </a:lvl1pPr>
          </a:lstStyle>
          <a:p>
            <a:r>
              <a:rPr lang="en-US"/>
              <a:t>Add Picture</a:t>
            </a:r>
          </a:p>
        </p:txBody>
      </p:sp>
      <p:sp>
        <p:nvSpPr>
          <p:cNvPr id="4" name="Title 3"/>
          <p:cNvSpPr>
            <a:spLocks noGrp="1"/>
          </p:cNvSpPr>
          <p:nvPr>
            <p:ph type="title"/>
          </p:nvPr>
        </p:nvSpPr>
        <p:spPr>
          <a:xfrm>
            <a:off x="899673" y="4652816"/>
            <a:ext cx="10515600" cy="1325563"/>
          </a:xfrm>
          <a:prstGeom prst="rect">
            <a:avLst/>
          </a:prstGeom>
        </p:spPr>
        <p:txBody>
          <a:bodyPr/>
          <a:lstStyle>
            <a:lvl1pPr>
              <a:defRPr sz="4000">
                <a:solidFill>
                  <a:schemeClr val="accent1"/>
                </a:solidFill>
              </a:defRPr>
            </a:lvl1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1086577" y="5558903"/>
            <a:ext cx="506012" cy="73158"/>
          </a:xfrm>
          <a:prstGeom prst="rect">
            <a:avLst/>
          </a:prstGeom>
        </p:spPr>
      </p:pic>
    </p:spTree>
    <p:extLst>
      <p:ext uri="{BB962C8B-B14F-4D97-AF65-F5344CB8AC3E}">
        <p14:creationId xmlns:p14="http://schemas.microsoft.com/office/powerpoint/2010/main" val="119350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6133A9E4-EBB7-4F31-9848-EEA91E6B3952}"/>
              </a:ext>
            </a:extLst>
          </p:cNvPr>
          <p:cNvSpPr>
            <a:spLocks noGrp="1"/>
          </p:cNvSpPr>
          <p:nvPr>
            <p:ph type="pic" sz="quarter" idx="10" hasCustomPrompt="1"/>
          </p:nvPr>
        </p:nvSpPr>
        <p:spPr>
          <a:xfrm>
            <a:off x="771526" y="-342899"/>
            <a:ext cx="6595491" cy="7728585"/>
          </a:xfrm>
          <a:custGeom>
            <a:avLst/>
            <a:gdLst>
              <a:gd name="connsiteX0" fmla="*/ 3547360 w 6595491"/>
              <a:gd name="connsiteY0" fmla="*/ 4490085 h 7728585"/>
              <a:gd name="connsiteX1" fmla="*/ 6406646 w 6595491"/>
              <a:gd name="connsiteY1" fmla="*/ 4490085 h 7728585"/>
              <a:gd name="connsiteX2" fmla="*/ 6595491 w 6595491"/>
              <a:gd name="connsiteY2" fmla="*/ 4678930 h 7728585"/>
              <a:gd name="connsiteX3" fmla="*/ 6595491 w 6595491"/>
              <a:gd name="connsiteY3" fmla="*/ 7539740 h 7728585"/>
              <a:gd name="connsiteX4" fmla="*/ 6406646 w 6595491"/>
              <a:gd name="connsiteY4" fmla="*/ 7728585 h 7728585"/>
              <a:gd name="connsiteX5" fmla="*/ 3547360 w 6595491"/>
              <a:gd name="connsiteY5" fmla="*/ 7728585 h 7728585"/>
              <a:gd name="connsiteX6" fmla="*/ 3358515 w 6595491"/>
              <a:gd name="connsiteY6" fmla="*/ 7539740 h 7728585"/>
              <a:gd name="connsiteX7" fmla="*/ 3358515 w 6595491"/>
              <a:gd name="connsiteY7" fmla="*/ 4678930 h 7728585"/>
              <a:gd name="connsiteX8" fmla="*/ 3547360 w 6595491"/>
              <a:gd name="connsiteY8" fmla="*/ 4490085 h 7728585"/>
              <a:gd name="connsiteX9" fmla="*/ 3547360 w 6595491"/>
              <a:gd name="connsiteY9" fmla="*/ 1143000 h 7728585"/>
              <a:gd name="connsiteX10" fmla="*/ 6406646 w 6595491"/>
              <a:gd name="connsiteY10" fmla="*/ 1143000 h 7728585"/>
              <a:gd name="connsiteX11" fmla="*/ 6595491 w 6595491"/>
              <a:gd name="connsiteY11" fmla="*/ 1331845 h 7728585"/>
              <a:gd name="connsiteX12" fmla="*/ 6595491 w 6595491"/>
              <a:gd name="connsiteY12" fmla="*/ 4192655 h 7728585"/>
              <a:gd name="connsiteX13" fmla="*/ 6406646 w 6595491"/>
              <a:gd name="connsiteY13" fmla="*/ 4381500 h 7728585"/>
              <a:gd name="connsiteX14" fmla="*/ 3547360 w 6595491"/>
              <a:gd name="connsiteY14" fmla="*/ 4381500 h 7728585"/>
              <a:gd name="connsiteX15" fmla="*/ 3358515 w 6595491"/>
              <a:gd name="connsiteY15" fmla="*/ 4192655 h 7728585"/>
              <a:gd name="connsiteX16" fmla="*/ 3358515 w 6595491"/>
              <a:gd name="connsiteY16" fmla="*/ 1331845 h 7728585"/>
              <a:gd name="connsiteX17" fmla="*/ 3547360 w 6595491"/>
              <a:gd name="connsiteY17" fmla="*/ 1143000 h 7728585"/>
              <a:gd name="connsiteX18" fmla="*/ 188845 w 6595491"/>
              <a:gd name="connsiteY18" fmla="*/ 0 h 7728585"/>
              <a:gd name="connsiteX19" fmla="*/ 3048131 w 6595491"/>
              <a:gd name="connsiteY19" fmla="*/ 0 h 7728585"/>
              <a:gd name="connsiteX20" fmla="*/ 3236976 w 6595491"/>
              <a:gd name="connsiteY20" fmla="*/ 188845 h 7728585"/>
              <a:gd name="connsiteX21" fmla="*/ 3236976 w 6595491"/>
              <a:gd name="connsiteY21" fmla="*/ 6158615 h 7728585"/>
              <a:gd name="connsiteX22" fmla="*/ 3048131 w 6595491"/>
              <a:gd name="connsiteY22" fmla="*/ 6347460 h 7728585"/>
              <a:gd name="connsiteX23" fmla="*/ 188845 w 6595491"/>
              <a:gd name="connsiteY23" fmla="*/ 6347460 h 7728585"/>
              <a:gd name="connsiteX24" fmla="*/ 0 w 6595491"/>
              <a:gd name="connsiteY24" fmla="*/ 6158615 h 7728585"/>
              <a:gd name="connsiteX25" fmla="*/ 0 w 6595491"/>
              <a:gd name="connsiteY25" fmla="*/ 188845 h 7728585"/>
              <a:gd name="connsiteX26" fmla="*/ 188845 w 6595491"/>
              <a:gd name="connsiteY26" fmla="*/ 0 h 772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95491" h="7728585">
                <a:moveTo>
                  <a:pt x="3547360" y="4490085"/>
                </a:moveTo>
                <a:lnTo>
                  <a:pt x="6406646" y="4490085"/>
                </a:lnTo>
                <a:cubicBezTo>
                  <a:pt x="6510942" y="4490085"/>
                  <a:pt x="6595491" y="4574634"/>
                  <a:pt x="6595491" y="4678930"/>
                </a:cubicBezTo>
                <a:lnTo>
                  <a:pt x="6595491" y="7539740"/>
                </a:lnTo>
                <a:cubicBezTo>
                  <a:pt x="6595491" y="7644036"/>
                  <a:pt x="6510942" y="7728585"/>
                  <a:pt x="6406646" y="7728585"/>
                </a:cubicBezTo>
                <a:lnTo>
                  <a:pt x="3547360" y="7728585"/>
                </a:lnTo>
                <a:cubicBezTo>
                  <a:pt x="3443064" y="7728585"/>
                  <a:pt x="3358515" y="7644036"/>
                  <a:pt x="3358515" y="7539740"/>
                </a:cubicBezTo>
                <a:lnTo>
                  <a:pt x="3358515" y="4678930"/>
                </a:lnTo>
                <a:cubicBezTo>
                  <a:pt x="3358515" y="4574634"/>
                  <a:pt x="3443064" y="4490085"/>
                  <a:pt x="3547360" y="4490085"/>
                </a:cubicBezTo>
                <a:close/>
                <a:moveTo>
                  <a:pt x="3547360" y="1143000"/>
                </a:moveTo>
                <a:lnTo>
                  <a:pt x="6406646" y="1143000"/>
                </a:lnTo>
                <a:cubicBezTo>
                  <a:pt x="6510942" y="1143000"/>
                  <a:pt x="6595491" y="1227549"/>
                  <a:pt x="6595491" y="1331845"/>
                </a:cubicBezTo>
                <a:lnTo>
                  <a:pt x="6595491" y="4192655"/>
                </a:lnTo>
                <a:cubicBezTo>
                  <a:pt x="6595491" y="4296951"/>
                  <a:pt x="6510942" y="4381500"/>
                  <a:pt x="6406646" y="4381500"/>
                </a:cubicBezTo>
                <a:lnTo>
                  <a:pt x="3547360" y="4381500"/>
                </a:lnTo>
                <a:cubicBezTo>
                  <a:pt x="3443064" y="4381500"/>
                  <a:pt x="3358515" y="4296951"/>
                  <a:pt x="3358515" y="4192655"/>
                </a:cubicBezTo>
                <a:lnTo>
                  <a:pt x="3358515" y="1331845"/>
                </a:lnTo>
                <a:cubicBezTo>
                  <a:pt x="3358515" y="1227549"/>
                  <a:pt x="3443064" y="1143000"/>
                  <a:pt x="3547360" y="1143000"/>
                </a:cubicBezTo>
                <a:close/>
                <a:moveTo>
                  <a:pt x="188845" y="0"/>
                </a:moveTo>
                <a:lnTo>
                  <a:pt x="3048131" y="0"/>
                </a:lnTo>
                <a:cubicBezTo>
                  <a:pt x="3152427" y="0"/>
                  <a:pt x="3236976" y="84549"/>
                  <a:pt x="3236976" y="188845"/>
                </a:cubicBezTo>
                <a:lnTo>
                  <a:pt x="3236976" y="6158615"/>
                </a:lnTo>
                <a:cubicBezTo>
                  <a:pt x="3236976" y="6262911"/>
                  <a:pt x="3152427" y="6347460"/>
                  <a:pt x="3048131" y="6347460"/>
                </a:cubicBezTo>
                <a:lnTo>
                  <a:pt x="188845" y="6347460"/>
                </a:lnTo>
                <a:cubicBezTo>
                  <a:pt x="84549" y="6347460"/>
                  <a:pt x="0" y="6262911"/>
                  <a:pt x="0" y="6158615"/>
                </a:cubicBezTo>
                <a:lnTo>
                  <a:pt x="0" y="188845"/>
                </a:lnTo>
                <a:cubicBezTo>
                  <a:pt x="0" y="84549"/>
                  <a:pt x="84549" y="0"/>
                  <a:pt x="188845" y="0"/>
                </a:cubicBezTo>
                <a:close/>
              </a:path>
            </a:pathLst>
          </a:custGeom>
          <a:solidFill>
            <a:schemeClr val="bg1">
              <a:lumMod val="95000"/>
            </a:schemeClr>
          </a:solidFill>
          <a:effectLst>
            <a:outerShdw blurRad="635000" sx="102000" sy="102000" algn="ctr" rotWithShape="0">
              <a:prstClr val="black">
                <a:alpha val="10000"/>
              </a:prstClr>
            </a:outerShdw>
          </a:effectLst>
        </p:spPr>
        <p:txBody>
          <a:bodyPr wrap="square" anchor="ctr">
            <a:noAutofit/>
          </a:bodyPr>
          <a:lstStyle>
            <a:lvl1pPr marL="0" indent="0" algn="ctr">
              <a:buNone/>
              <a:defRPr>
                <a:solidFill>
                  <a:schemeClr val="tx1">
                    <a:lumMod val="65000"/>
                    <a:lumOff val="35000"/>
                  </a:schemeClr>
                </a:solidFill>
              </a:defRPr>
            </a:lvl1pPr>
          </a:lstStyle>
          <a:p>
            <a:r>
              <a:rPr lang="en-US"/>
              <a:t>Add Picture</a:t>
            </a:r>
          </a:p>
        </p:txBody>
      </p:sp>
      <p:sp>
        <p:nvSpPr>
          <p:cNvPr id="5" name="Title 4"/>
          <p:cNvSpPr>
            <a:spLocks noGrp="1"/>
          </p:cNvSpPr>
          <p:nvPr>
            <p:ph type="title"/>
          </p:nvPr>
        </p:nvSpPr>
        <p:spPr>
          <a:xfrm>
            <a:off x="7714770" y="365125"/>
            <a:ext cx="3639030" cy="1325563"/>
          </a:xfrm>
          <a:prstGeom prst="rect">
            <a:avLst/>
          </a:prstGeom>
        </p:spPr>
        <p:txBody>
          <a:bodyPr/>
          <a:lstStyle>
            <a:lvl1pPr>
              <a:defRPr sz="4000">
                <a:solidFill>
                  <a:schemeClr val="accent1"/>
                </a:solidFill>
              </a:defRPr>
            </a:lvl1pPr>
          </a:lstStyle>
          <a:p>
            <a:r>
              <a:rPr lang="en-US"/>
              <a:t>Click to edit Master title style</a:t>
            </a:r>
          </a:p>
        </p:txBody>
      </p:sp>
      <p:sp>
        <p:nvSpPr>
          <p:cNvPr id="7" name="Content Placeholder 6"/>
          <p:cNvSpPr>
            <a:spLocks noGrp="1"/>
          </p:cNvSpPr>
          <p:nvPr>
            <p:ph sz="quarter" idx="11"/>
          </p:nvPr>
        </p:nvSpPr>
        <p:spPr>
          <a:xfrm>
            <a:off x="7723188" y="2266950"/>
            <a:ext cx="4248150" cy="42338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861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590B4A6-4270-49D6-98BF-E29BA6B2F0B3}"/>
              </a:ext>
            </a:extLst>
          </p:cNvPr>
          <p:cNvSpPr>
            <a:spLocks noGrp="1"/>
          </p:cNvSpPr>
          <p:nvPr>
            <p:ph type="pic" sz="quarter" idx="10" hasCustomPrompt="1"/>
          </p:nvPr>
        </p:nvSpPr>
        <p:spPr>
          <a:xfrm>
            <a:off x="-61472" y="0"/>
            <a:ext cx="12192000" cy="5698580"/>
          </a:xfrm>
          <a:custGeom>
            <a:avLst/>
            <a:gdLst>
              <a:gd name="connsiteX0" fmla="*/ 0 w 12192000"/>
              <a:gd name="connsiteY0" fmla="*/ 0 h 5698580"/>
              <a:gd name="connsiteX1" fmla="*/ 12192000 w 12192000"/>
              <a:gd name="connsiteY1" fmla="*/ 0 h 5698580"/>
              <a:gd name="connsiteX2" fmla="*/ 12192000 w 12192000"/>
              <a:gd name="connsiteY2" fmla="*/ 4628944 h 5698580"/>
              <a:gd name="connsiteX3" fmla="*/ 0 w 12192000"/>
              <a:gd name="connsiteY3" fmla="*/ 5390547 h 5698580"/>
            </a:gdLst>
            <a:ahLst/>
            <a:cxnLst>
              <a:cxn ang="0">
                <a:pos x="connsiteX0" y="connsiteY0"/>
              </a:cxn>
              <a:cxn ang="0">
                <a:pos x="connsiteX1" y="connsiteY1"/>
              </a:cxn>
              <a:cxn ang="0">
                <a:pos x="connsiteX2" y="connsiteY2"/>
              </a:cxn>
              <a:cxn ang="0">
                <a:pos x="connsiteX3" y="connsiteY3"/>
              </a:cxn>
            </a:cxnLst>
            <a:rect l="l" t="t" r="r" b="b"/>
            <a:pathLst>
              <a:path w="12192000" h="5698580">
                <a:moveTo>
                  <a:pt x="0" y="0"/>
                </a:moveTo>
                <a:lnTo>
                  <a:pt x="12192000" y="0"/>
                </a:lnTo>
                <a:lnTo>
                  <a:pt x="12192000" y="4628944"/>
                </a:lnTo>
                <a:cubicBezTo>
                  <a:pt x="6096001" y="4628944"/>
                  <a:pt x="6096001" y="6392656"/>
                  <a:pt x="0" y="5390547"/>
                </a:cubicBezTo>
                <a:close/>
              </a:path>
            </a:pathLst>
          </a:custGeom>
          <a:solidFill>
            <a:schemeClr val="bg1">
              <a:lumMod val="95000"/>
            </a:schemeClr>
          </a:solidFill>
        </p:spPr>
        <p:txBody>
          <a:bodyPr wrap="square" anchor="ctr">
            <a:noAutofit/>
          </a:bodyPr>
          <a:lstStyle>
            <a:lvl1pPr marL="0" indent="0" algn="ctr">
              <a:buNone/>
              <a:defRPr>
                <a:solidFill>
                  <a:schemeClr val="tx1">
                    <a:lumMod val="65000"/>
                    <a:lumOff val="35000"/>
                  </a:schemeClr>
                </a:solidFill>
                <a:latin typeface="Lato" panose="020F0502020204030203" pitchFamily="34" charset="0"/>
              </a:defRPr>
            </a:lvl1pPr>
          </a:lstStyle>
          <a:p>
            <a:r>
              <a:rPr lang="en-US"/>
              <a:t>Add Picture</a:t>
            </a:r>
          </a:p>
        </p:txBody>
      </p:sp>
      <p:sp>
        <p:nvSpPr>
          <p:cNvPr id="4" name="Title 3"/>
          <p:cNvSpPr>
            <a:spLocks noGrp="1"/>
          </p:cNvSpPr>
          <p:nvPr>
            <p:ph type="title"/>
          </p:nvPr>
        </p:nvSpPr>
        <p:spPr>
          <a:xfrm>
            <a:off x="4554711" y="5698580"/>
            <a:ext cx="7637289" cy="818216"/>
          </a:xfrm>
          <a:prstGeom prst="rect">
            <a:avLst/>
          </a:prstGeom>
        </p:spPr>
        <p:txBody>
          <a:bodyPr/>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698280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005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72CB704-B12A-4366-B5EF-496B460A6354}"/>
              </a:ext>
            </a:extLst>
          </p:cNvPr>
          <p:cNvSpPr>
            <a:spLocks noGrp="1"/>
          </p:cNvSpPr>
          <p:nvPr>
            <p:ph type="pic" sz="quarter" idx="10" hasCustomPrompt="1"/>
          </p:nvPr>
        </p:nvSpPr>
        <p:spPr>
          <a:xfrm>
            <a:off x="9147048" y="0"/>
            <a:ext cx="3044952" cy="6858000"/>
          </a:xfrm>
          <a:prstGeom prst="rect">
            <a:avLst/>
          </a:prstGeom>
          <a:solidFill>
            <a:schemeClr val="bg1">
              <a:lumMod val="95000"/>
            </a:schemeClr>
          </a:solidFill>
        </p:spPr>
        <p:txBody>
          <a:bodyPr/>
          <a:lstStyle>
            <a:lvl1pPr marL="0" indent="0">
              <a:buNone/>
              <a:defRPr>
                <a:latin typeface="Lato" panose="020F0502020204030203" pitchFamily="34" charset="0"/>
              </a:defRPr>
            </a:lvl1pPr>
          </a:lstStyle>
          <a:p>
            <a:r>
              <a:rPr lang="en-US"/>
              <a:t>Add Picture</a:t>
            </a:r>
          </a:p>
        </p:txBody>
      </p:sp>
      <p:sp>
        <p:nvSpPr>
          <p:cNvPr id="3" name="Picture Placeholder 3">
            <a:extLst>
              <a:ext uri="{FF2B5EF4-FFF2-40B4-BE49-F238E27FC236}">
                <a16:creationId xmlns:a16="http://schemas.microsoft.com/office/drawing/2014/main" id="{1010EE01-0D71-4B9F-8C52-E230846E8657}"/>
              </a:ext>
            </a:extLst>
          </p:cNvPr>
          <p:cNvSpPr>
            <a:spLocks noGrp="1"/>
          </p:cNvSpPr>
          <p:nvPr>
            <p:ph type="pic" sz="quarter" idx="11" hasCustomPrompt="1"/>
          </p:nvPr>
        </p:nvSpPr>
        <p:spPr>
          <a:xfrm>
            <a:off x="6102096" y="0"/>
            <a:ext cx="3044952" cy="6858000"/>
          </a:xfrm>
          <a:prstGeom prst="rect">
            <a:avLst/>
          </a:prstGeom>
          <a:solidFill>
            <a:schemeClr val="bg1">
              <a:lumMod val="95000"/>
            </a:schemeClr>
          </a:solidFill>
        </p:spPr>
        <p:txBody>
          <a:bodyPr/>
          <a:lstStyle>
            <a:lvl1pPr marL="0" indent="0">
              <a:buNone/>
              <a:defRPr>
                <a:latin typeface="Lato" panose="020F0502020204030203" pitchFamily="34" charset="0"/>
              </a:defRPr>
            </a:lvl1pPr>
          </a:lstStyle>
          <a:p>
            <a:r>
              <a:rPr lang="en-US"/>
              <a:t>Add Picture</a:t>
            </a:r>
          </a:p>
        </p:txBody>
      </p:sp>
      <p:sp>
        <p:nvSpPr>
          <p:cNvPr id="4" name="Picture Placeholder 3">
            <a:extLst>
              <a:ext uri="{FF2B5EF4-FFF2-40B4-BE49-F238E27FC236}">
                <a16:creationId xmlns:a16="http://schemas.microsoft.com/office/drawing/2014/main" id="{84D04BD5-1787-47E6-A53F-ADB9F146E196}"/>
              </a:ext>
            </a:extLst>
          </p:cNvPr>
          <p:cNvSpPr>
            <a:spLocks noGrp="1"/>
          </p:cNvSpPr>
          <p:nvPr>
            <p:ph type="pic" sz="quarter" idx="12" hasCustomPrompt="1"/>
          </p:nvPr>
        </p:nvSpPr>
        <p:spPr>
          <a:xfrm>
            <a:off x="3056763" y="0"/>
            <a:ext cx="3044952" cy="6858000"/>
          </a:xfrm>
          <a:prstGeom prst="rect">
            <a:avLst/>
          </a:prstGeom>
          <a:solidFill>
            <a:schemeClr val="bg1">
              <a:lumMod val="95000"/>
            </a:schemeClr>
          </a:solidFill>
        </p:spPr>
        <p:txBody>
          <a:bodyPr/>
          <a:lstStyle>
            <a:lvl1pPr marL="0" indent="0">
              <a:buNone/>
              <a:defRPr>
                <a:latin typeface="Lato" panose="020F0502020204030203" pitchFamily="34" charset="0"/>
              </a:defRPr>
            </a:lvl1pPr>
          </a:lstStyle>
          <a:p>
            <a:r>
              <a:rPr lang="en-US"/>
              <a:t>Add Picture</a:t>
            </a:r>
          </a:p>
        </p:txBody>
      </p:sp>
      <p:sp>
        <p:nvSpPr>
          <p:cNvPr id="5" name="Picture Placeholder 3">
            <a:extLst>
              <a:ext uri="{FF2B5EF4-FFF2-40B4-BE49-F238E27FC236}">
                <a16:creationId xmlns:a16="http://schemas.microsoft.com/office/drawing/2014/main" id="{ACCE5E20-042A-45FC-9BBA-80922A39D886}"/>
              </a:ext>
            </a:extLst>
          </p:cNvPr>
          <p:cNvSpPr>
            <a:spLocks noGrp="1"/>
          </p:cNvSpPr>
          <p:nvPr>
            <p:ph type="pic" sz="quarter" idx="13" hasCustomPrompt="1"/>
          </p:nvPr>
        </p:nvSpPr>
        <p:spPr>
          <a:xfrm>
            <a:off x="0" y="0"/>
            <a:ext cx="3044952" cy="6858000"/>
          </a:xfrm>
          <a:prstGeom prst="rect">
            <a:avLst/>
          </a:prstGeom>
          <a:solidFill>
            <a:schemeClr val="bg1">
              <a:lumMod val="95000"/>
            </a:schemeClr>
          </a:solidFill>
        </p:spPr>
        <p:txBody>
          <a:bodyPr/>
          <a:lstStyle>
            <a:lvl1pPr marL="0" indent="0">
              <a:buNone/>
              <a:defRPr>
                <a:latin typeface="Lato" panose="020F0502020204030203" pitchFamily="34" charset="0"/>
              </a:defRPr>
            </a:lvl1pPr>
          </a:lstStyle>
          <a:p>
            <a:r>
              <a:rPr lang="en-US"/>
              <a:t>Add Picture</a:t>
            </a:r>
          </a:p>
        </p:txBody>
      </p:sp>
    </p:spTree>
    <p:extLst>
      <p:ext uri="{BB962C8B-B14F-4D97-AF65-F5344CB8AC3E}">
        <p14:creationId xmlns:p14="http://schemas.microsoft.com/office/powerpoint/2010/main" val="298362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C9F68B20-C86D-43CC-9254-8E1DAE91F055}"/>
              </a:ext>
            </a:extLst>
          </p:cNvPr>
          <p:cNvSpPr>
            <a:spLocks noGrp="1"/>
          </p:cNvSpPr>
          <p:nvPr>
            <p:ph type="pic" sz="quarter" idx="10" hasCustomPrompt="1"/>
          </p:nvPr>
        </p:nvSpPr>
        <p:spPr>
          <a:xfrm>
            <a:off x="815035" y="1736030"/>
            <a:ext cx="2075342" cy="2075342"/>
          </a:xfrm>
          <a:custGeom>
            <a:avLst/>
            <a:gdLst>
              <a:gd name="connsiteX0" fmla="*/ 1037671 w 2075342"/>
              <a:gd name="connsiteY0" fmla="*/ 0 h 2075342"/>
              <a:gd name="connsiteX1" fmla="*/ 1229332 w 2075342"/>
              <a:gd name="connsiteY1" fmla="*/ 79389 h 2075342"/>
              <a:gd name="connsiteX2" fmla="*/ 1995954 w 2075342"/>
              <a:gd name="connsiteY2" fmla="*/ 846010 h 2075342"/>
              <a:gd name="connsiteX3" fmla="*/ 1995954 w 2075342"/>
              <a:gd name="connsiteY3" fmla="*/ 1229332 h 2075342"/>
              <a:gd name="connsiteX4" fmla="*/ 1229332 w 2075342"/>
              <a:gd name="connsiteY4" fmla="*/ 1995954 h 2075342"/>
              <a:gd name="connsiteX5" fmla="*/ 846010 w 2075342"/>
              <a:gd name="connsiteY5" fmla="*/ 1995954 h 2075342"/>
              <a:gd name="connsiteX6" fmla="*/ 79389 w 2075342"/>
              <a:gd name="connsiteY6" fmla="*/ 1229332 h 2075342"/>
              <a:gd name="connsiteX7" fmla="*/ 79389 w 2075342"/>
              <a:gd name="connsiteY7" fmla="*/ 846010 h 2075342"/>
              <a:gd name="connsiteX8" fmla="*/ 846010 w 2075342"/>
              <a:gd name="connsiteY8" fmla="*/ 79389 h 2075342"/>
              <a:gd name="connsiteX9" fmla="*/ 1037671 w 2075342"/>
              <a:gd name="connsiteY9" fmla="*/ 0 h 207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5342" h="2075342">
                <a:moveTo>
                  <a:pt x="1037671" y="0"/>
                </a:moveTo>
                <a:cubicBezTo>
                  <a:pt x="1107039" y="0"/>
                  <a:pt x="1176406" y="26463"/>
                  <a:pt x="1229332" y="79389"/>
                </a:cubicBezTo>
                <a:lnTo>
                  <a:pt x="1995954" y="846010"/>
                </a:lnTo>
                <a:cubicBezTo>
                  <a:pt x="2101805" y="951862"/>
                  <a:pt x="2101805" y="1123481"/>
                  <a:pt x="1995954" y="1229332"/>
                </a:cubicBezTo>
                <a:lnTo>
                  <a:pt x="1229332" y="1995954"/>
                </a:lnTo>
                <a:cubicBezTo>
                  <a:pt x="1123481" y="2101805"/>
                  <a:pt x="951862" y="2101805"/>
                  <a:pt x="846010" y="1995954"/>
                </a:cubicBezTo>
                <a:lnTo>
                  <a:pt x="79389" y="1229332"/>
                </a:lnTo>
                <a:cubicBezTo>
                  <a:pt x="-26463" y="1123481"/>
                  <a:pt x="-26463" y="951862"/>
                  <a:pt x="79389" y="846010"/>
                </a:cubicBezTo>
                <a:lnTo>
                  <a:pt x="846010" y="79389"/>
                </a:lnTo>
                <a:cubicBezTo>
                  <a:pt x="898936" y="26463"/>
                  <a:pt x="968303" y="0"/>
                  <a:pt x="1037671" y="0"/>
                </a:cubicBezTo>
                <a:close/>
              </a:path>
            </a:pathLst>
          </a:custGeom>
          <a:solidFill>
            <a:schemeClr val="bg1">
              <a:lumMod val="95000"/>
            </a:schemeClr>
          </a:solidFill>
          <a:effectLst>
            <a:outerShdw blurRad="762000" dist="317500" dir="2700000" algn="tl" rotWithShape="0">
              <a:prstClr val="black">
                <a:alpha val="20000"/>
              </a:prstClr>
            </a:outerShdw>
          </a:effectLst>
        </p:spPr>
        <p:txBody>
          <a:bodyPr wrap="square" anchor="ctr">
            <a:noAutofit/>
          </a:bodyPr>
          <a:lstStyle>
            <a:lvl1pPr marL="0" indent="0" algn="ctr">
              <a:buNone/>
              <a:defRPr sz="2000">
                <a:solidFill>
                  <a:schemeClr val="tx1">
                    <a:lumMod val="65000"/>
                    <a:lumOff val="35000"/>
                  </a:schemeClr>
                </a:solidFill>
                <a:latin typeface="Lato" panose="020F0502020204030203" pitchFamily="34" charset="0"/>
              </a:defRPr>
            </a:lvl1pPr>
          </a:lstStyle>
          <a:p>
            <a:r>
              <a:rPr lang="en-US"/>
              <a:t>Picture</a:t>
            </a:r>
          </a:p>
        </p:txBody>
      </p:sp>
      <p:sp>
        <p:nvSpPr>
          <p:cNvPr id="3" name="Freeform 14">
            <a:extLst>
              <a:ext uri="{FF2B5EF4-FFF2-40B4-BE49-F238E27FC236}">
                <a16:creationId xmlns:a16="http://schemas.microsoft.com/office/drawing/2014/main" id="{77B721FF-2CFA-4208-9F6B-97033C07CB88}"/>
              </a:ext>
            </a:extLst>
          </p:cNvPr>
          <p:cNvSpPr>
            <a:spLocks noGrp="1"/>
          </p:cNvSpPr>
          <p:nvPr>
            <p:ph type="pic" sz="quarter" idx="11" hasCustomPrompt="1"/>
          </p:nvPr>
        </p:nvSpPr>
        <p:spPr>
          <a:xfrm>
            <a:off x="2646177" y="3314113"/>
            <a:ext cx="1992462" cy="1992462"/>
          </a:xfrm>
          <a:custGeom>
            <a:avLst/>
            <a:gdLst>
              <a:gd name="connsiteX0" fmla="*/ 996231 w 1992462"/>
              <a:gd name="connsiteY0" fmla="*/ 0 h 1992462"/>
              <a:gd name="connsiteX1" fmla="*/ 1180238 w 1992462"/>
              <a:gd name="connsiteY1" fmla="*/ 76218 h 1992462"/>
              <a:gd name="connsiteX2" fmla="*/ 1916244 w 1992462"/>
              <a:gd name="connsiteY2" fmla="*/ 812224 h 1992462"/>
              <a:gd name="connsiteX3" fmla="*/ 1916244 w 1992462"/>
              <a:gd name="connsiteY3" fmla="*/ 1180238 h 1992462"/>
              <a:gd name="connsiteX4" fmla="*/ 1180238 w 1992462"/>
              <a:gd name="connsiteY4" fmla="*/ 1916244 h 1992462"/>
              <a:gd name="connsiteX5" fmla="*/ 812224 w 1992462"/>
              <a:gd name="connsiteY5" fmla="*/ 1916244 h 1992462"/>
              <a:gd name="connsiteX6" fmla="*/ 76218 w 1992462"/>
              <a:gd name="connsiteY6" fmla="*/ 1180238 h 1992462"/>
              <a:gd name="connsiteX7" fmla="*/ 76218 w 1992462"/>
              <a:gd name="connsiteY7" fmla="*/ 812224 h 1992462"/>
              <a:gd name="connsiteX8" fmla="*/ 812224 w 1992462"/>
              <a:gd name="connsiteY8" fmla="*/ 76218 h 1992462"/>
              <a:gd name="connsiteX9" fmla="*/ 996231 w 1992462"/>
              <a:gd name="connsiteY9" fmla="*/ 0 h 199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2462" h="1992462">
                <a:moveTo>
                  <a:pt x="996231" y="0"/>
                </a:moveTo>
                <a:cubicBezTo>
                  <a:pt x="1062829" y="0"/>
                  <a:pt x="1129426" y="25406"/>
                  <a:pt x="1180238" y="76218"/>
                </a:cubicBezTo>
                <a:lnTo>
                  <a:pt x="1916244" y="812224"/>
                </a:lnTo>
                <a:cubicBezTo>
                  <a:pt x="2017868" y="913848"/>
                  <a:pt x="2017868" y="1078614"/>
                  <a:pt x="1916244" y="1180238"/>
                </a:cubicBezTo>
                <a:lnTo>
                  <a:pt x="1180238" y="1916244"/>
                </a:lnTo>
                <a:cubicBezTo>
                  <a:pt x="1078614" y="2017868"/>
                  <a:pt x="913848" y="2017868"/>
                  <a:pt x="812224" y="1916244"/>
                </a:cubicBezTo>
                <a:lnTo>
                  <a:pt x="76218" y="1180238"/>
                </a:lnTo>
                <a:cubicBezTo>
                  <a:pt x="-25406" y="1078614"/>
                  <a:pt x="-25406" y="913848"/>
                  <a:pt x="76218" y="812224"/>
                </a:cubicBezTo>
                <a:lnTo>
                  <a:pt x="812224" y="76218"/>
                </a:lnTo>
                <a:cubicBezTo>
                  <a:pt x="863036" y="25406"/>
                  <a:pt x="929634" y="0"/>
                  <a:pt x="996231" y="0"/>
                </a:cubicBezTo>
                <a:close/>
              </a:path>
            </a:pathLst>
          </a:custGeom>
          <a:solidFill>
            <a:schemeClr val="bg1">
              <a:lumMod val="95000"/>
            </a:schemeClr>
          </a:solidFill>
          <a:effectLst>
            <a:outerShdw blurRad="762000" dist="317500" dir="2700000" algn="tl" rotWithShape="0">
              <a:prstClr val="black">
                <a:alpha val="20000"/>
              </a:prstClr>
            </a:outerShdw>
          </a:effectLst>
        </p:spPr>
        <p:txBody>
          <a:bodyPr wrap="square" anchor="ctr">
            <a:noAutofit/>
          </a:bodyPr>
          <a:lstStyle>
            <a:lvl1pPr marL="0" indent="0" algn="ctr">
              <a:buNone/>
              <a:defRPr sz="2000">
                <a:solidFill>
                  <a:schemeClr val="tx1">
                    <a:lumMod val="65000"/>
                    <a:lumOff val="35000"/>
                  </a:schemeClr>
                </a:solidFill>
                <a:latin typeface="Lato" panose="020F0502020204030203" pitchFamily="34" charset="0"/>
              </a:defRPr>
            </a:lvl1pPr>
          </a:lstStyle>
          <a:p>
            <a:r>
              <a:rPr lang="en-US"/>
              <a:t>Picture</a:t>
            </a:r>
          </a:p>
        </p:txBody>
      </p:sp>
      <p:sp>
        <p:nvSpPr>
          <p:cNvPr id="4" name="Freeform 17">
            <a:extLst>
              <a:ext uri="{FF2B5EF4-FFF2-40B4-BE49-F238E27FC236}">
                <a16:creationId xmlns:a16="http://schemas.microsoft.com/office/drawing/2014/main" id="{F0DAB618-C9CE-4CC4-92F0-6236FADF7CBC}"/>
              </a:ext>
            </a:extLst>
          </p:cNvPr>
          <p:cNvSpPr>
            <a:spLocks noGrp="1"/>
          </p:cNvSpPr>
          <p:nvPr>
            <p:ph type="pic" sz="quarter" idx="12" hasCustomPrompt="1"/>
          </p:nvPr>
        </p:nvSpPr>
        <p:spPr>
          <a:xfrm>
            <a:off x="4637130" y="2078633"/>
            <a:ext cx="1992462" cy="1992462"/>
          </a:xfrm>
          <a:custGeom>
            <a:avLst/>
            <a:gdLst>
              <a:gd name="connsiteX0" fmla="*/ 996231 w 1992462"/>
              <a:gd name="connsiteY0" fmla="*/ 0 h 1992462"/>
              <a:gd name="connsiteX1" fmla="*/ 1180238 w 1992462"/>
              <a:gd name="connsiteY1" fmla="*/ 76218 h 1992462"/>
              <a:gd name="connsiteX2" fmla="*/ 1916244 w 1992462"/>
              <a:gd name="connsiteY2" fmla="*/ 812224 h 1992462"/>
              <a:gd name="connsiteX3" fmla="*/ 1916244 w 1992462"/>
              <a:gd name="connsiteY3" fmla="*/ 1180238 h 1992462"/>
              <a:gd name="connsiteX4" fmla="*/ 1180238 w 1992462"/>
              <a:gd name="connsiteY4" fmla="*/ 1916244 h 1992462"/>
              <a:gd name="connsiteX5" fmla="*/ 812224 w 1992462"/>
              <a:gd name="connsiteY5" fmla="*/ 1916244 h 1992462"/>
              <a:gd name="connsiteX6" fmla="*/ 76218 w 1992462"/>
              <a:gd name="connsiteY6" fmla="*/ 1180238 h 1992462"/>
              <a:gd name="connsiteX7" fmla="*/ 76218 w 1992462"/>
              <a:gd name="connsiteY7" fmla="*/ 812224 h 1992462"/>
              <a:gd name="connsiteX8" fmla="*/ 812224 w 1992462"/>
              <a:gd name="connsiteY8" fmla="*/ 76218 h 1992462"/>
              <a:gd name="connsiteX9" fmla="*/ 996231 w 1992462"/>
              <a:gd name="connsiteY9" fmla="*/ 0 h 199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2462" h="1992462">
                <a:moveTo>
                  <a:pt x="996231" y="0"/>
                </a:moveTo>
                <a:cubicBezTo>
                  <a:pt x="1062829" y="0"/>
                  <a:pt x="1129426" y="25406"/>
                  <a:pt x="1180238" y="76218"/>
                </a:cubicBezTo>
                <a:lnTo>
                  <a:pt x="1916244" y="812224"/>
                </a:lnTo>
                <a:cubicBezTo>
                  <a:pt x="2017868" y="913848"/>
                  <a:pt x="2017868" y="1078614"/>
                  <a:pt x="1916244" y="1180238"/>
                </a:cubicBezTo>
                <a:lnTo>
                  <a:pt x="1180238" y="1916244"/>
                </a:lnTo>
                <a:cubicBezTo>
                  <a:pt x="1078614" y="2017868"/>
                  <a:pt x="913848" y="2017868"/>
                  <a:pt x="812224" y="1916244"/>
                </a:cubicBezTo>
                <a:lnTo>
                  <a:pt x="76218" y="1180238"/>
                </a:lnTo>
                <a:cubicBezTo>
                  <a:pt x="-25406" y="1078614"/>
                  <a:pt x="-25406" y="913848"/>
                  <a:pt x="76218" y="812224"/>
                </a:cubicBezTo>
                <a:lnTo>
                  <a:pt x="812224" y="76218"/>
                </a:lnTo>
                <a:cubicBezTo>
                  <a:pt x="863036" y="25406"/>
                  <a:pt x="929634" y="0"/>
                  <a:pt x="996231" y="0"/>
                </a:cubicBezTo>
                <a:close/>
              </a:path>
            </a:pathLst>
          </a:custGeom>
          <a:solidFill>
            <a:schemeClr val="bg1">
              <a:lumMod val="95000"/>
            </a:schemeClr>
          </a:solidFill>
          <a:effectLst>
            <a:outerShdw blurRad="762000" dist="317500" dir="2700000" algn="tl" rotWithShape="0">
              <a:prstClr val="black">
                <a:alpha val="20000"/>
              </a:prstClr>
            </a:outerShdw>
          </a:effectLst>
        </p:spPr>
        <p:txBody>
          <a:bodyPr wrap="square" anchor="ctr">
            <a:noAutofit/>
          </a:bodyPr>
          <a:lstStyle>
            <a:lvl1pPr marL="0" indent="0" algn="ctr">
              <a:buNone/>
              <a:defRPr sz="2000">
                <a:solidFill>
                  <a:schemeClr val="tx1">
                    <a:lumMod val="65000"/>
                    <a:lumOff val="35000"/>
                  </a:schemeClr>
                </a:solidFill>
                <a:latin typeface="Lato" panose="020F0502020204030203" pitchFamily="34" charset="0"/>
              </a:defRPr>
            </a:lvl1pPr>
          </a:lstStyle>
          <a:p>
            <a:r>
              <a:rPr lang="en-US"/>
              <a:t>Picture</a:t>
            </a:r>
          </a:p>
        </p:txBody>
      </p:sp>
      <p:sp>
        <p:nvSpPr>
          <p:cNvPr id="5" name="Freeform 20">
            <a:extLst>
              <a:ext uri="{FF2B5EF4-FFF2-40B4-BE49-F238E27FC236}">
                <a16:creationId xmlns:a16="http://schemas.microsoft.com/office/drawing/2014/main" id="{466BF0FD-E3F6-4C17-B326-847FCCAD1A42}"/>
              </a:ext>
            </a:extLst>
          </p:cNvPr>
          <p:cNvSpPr>
            <a:spLocks noGrp="1"/>
          </p:cNvSpPr>
          <p:nvPr>
            <p:ph type="pic" sz="quarter" idx="13" hasCustomPrompt="1"/>
          </p:nvPr>
        </p:nvSpPr>
        <p:spPr>
          <a:xfrm>
            <a:off x="6975414" y="2829564"/>
            <a:ext cx="2224949" cy="2224950"/>
          </a:xfrm>
          <a:custGeom>
            <a:avLst/>
            <a:gdLst>
              <a:gd name="connsiteX0" fmla="*/ 1112475 w 2224949"/>
              <a:gd name="connsiteY0" fmla="*/ 0 h 2224950"/>
              <a:gd name="connsiteX1" fmla="*/ 1317953 w 2224949"/>
              <a:gd name="connsiteY1" fmla="*/ 85112 h 2224950"/>
              <a:gd name="connsiteX2" fmla="*/ 2139838 w 2224949"/>
              <a:gd name="connsiteY2" fmla="*/ 906998 h 2224950"/>
              <a:gd name="connsiteX3" fmla="*/ 2139838 w 2224949"/>
              <a:gd name="connsiteY3" fmla="*/ 1317953 h 2224950"/>
              <a:gd name="connsiteX4" fmla="*/ 1317953 w 2224949"/>
              <a:gd name="connsiteY4" fmla="*/ 2139838 h 2224950"/>
              <a:gd name="connsiteX5" fmla="*/ 906998 w 2224949"/>
              <a:gd name="connsiteY5" fmla="*/ 2139838 h 2224950"/>
              <a:gd name="connsiteX6" fmla="*/ 85112 w 2224949"/>
              <a:gd name="connsiteY6" fmla="*/ 1317953 h 2224950"/>
              <a:gd name="connsiteX7" fmla="*/ 85112 w 2224949"/>
              <a:gd name="connsiteY7" fmla="*/ 906998 h 2224950"/>
              <a:gd name="connsiteX8" fmla="*/ 906998 w 2224949"/>
              <a:gd name="connsiteY8" fmla="*/ 85112 h 2224950"/>
              <a:gd name="connsiteX9" fmla="*/ 1112475 w 2224949"/>
              <a:gd name="connsiteY9" fmla="*/ 0 h 222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4949" h="2224950">
                <a:moveTo>
                  <a:pt x="1112475" y="0"/>
                </a:moveTo>
                <a:cubicBezTo>
                  <a:pt x="1186844" y="0"/>
                  <a:pt x="1261212" y="28371"/>
                  <a:pt x="1317953" y="85112"/>
                </a:cubicBezTo>
                <a:lnTo>
                  <a:pt x="2139838" y="906998"/>
                </a:lnTo>
                <a:cubicBezTo>
                  <a:pt x="2253320" y="1020480"/>
                  <a:pt x="2253320" y="1204470"/>
                  <a:pt x="2139838" y="1317953"/>
                </a:cubicBezTo>
                <a:lnTo>
                  <a:pt x="1317953" y="2139838"/>
                </a:lnTo>
                <a:cubicBezTo>
                  <a:pt x="1204471" y="2253321"/>
                  <a:pt x="1020480" y="2253321"/>
                  <a:pt x="906998" y="2139838"/>
                </a:cubicBezTo>
                <a:lnTo>
                  <a:pt x="85112" y="1317953"/>
                </a:lnTo>
                <a:cubicBezTo>
                  <a:pt x="-28370" y="1204470"/>
                  <a:pt x="-28370" y="1020480"/>
                  <a:pt x="85112" y="906998"/>
                </a:cubicBezTo>
                <a:lnTo>
                  <a:pt x="906998" y="85112"/>
                </a:lnTo>
                <a:cubicBezTo>
                  <a:pt x="963739" y="28371"/>
                  <a:pt x="1038107" y="0"/>
                  <a:pt x="1112475" y="0"/>
                </a:cubicBezTo>
                <a:close/>
              </a:path>
            </a:pathLst>
          </a:custGeom>
          <a:solidFill>
            <a:schemeClr val="bg1">
              <a:lumMod val="95000"/>
            </a:schemeClr>
          </a:solidFill>
          <a:effectLst>
            <a:outerShdw blurRad="762000" dist="317500" dir="2700000" algn="tl" rotWithShape="0">
              <a:prstClr val="black">
                <a:alpha val="20000"/>
              </a:prstClr>
            </a:outerShdw>
          </a:effectLst>
        </p:spPr>
        <p:txBody>
          <a:bodyPr wrap="square" anchor="ctr">
            <a:noAutofit/>
          </a:bodyPr>
          <a:lstStyle>
            <a:lvl1pPr marL="0" indent="0" algn="ctr">
              <a:buNone/>
              <a:defRPr sz="2000">
                <a:solidFill>
                  <a:schemeClr val="tx1">
                    <a:lumMod val="65000"/>
                    <a:lumOff val="35000"/>
                  </a:schemeClr>
                </a:solidFill>
                <a:latin typeface="Lato" panose="020F0502020204030203" pitchFamily="34" charset="0"/>
              </a:defRPr>
            </a:lvl1pPr>
          </a:lstStyle>
          <a:p>
            <a:r>
              <a:rPr lang="en-US"/>
              <a:t>Picture</a:t>
            </a:r>
          </a:p>
        </p:txBody>
      </p:sp>
      <p:sp>
        <p:nvSpPr>
          <p:cNvPr id="6" name="Freeform 23">
            <a:extLst>
              <a:ext uri="{FF2B5EF4-FFF2-40B4-BE49-F238E27FC236}">
                <a16:creationId xmlns:a16="http://schemas.microsoft.com/office/drawing/2014/main" id="{A9891003-8905-4741-8578-86EB75DE5DD5}"/>
              </a:ext>
            </a:extLst>
          </p:cNvPr>
          <p:cNvSpPr>
            <a:spLocks noGrp="1"/>
          </p:cNvSpPr>
          <p:nvPr>
            <p:ph type="pic" sz="quarter" idx="14" hasCustomPrompt="1"/>
          </p:nvPr>
        </p:nvSpPr>
        <p:spPr>
          <a:xfrm>
            <a:off x="9244957" y="1675863"/>
            <a:ext cx="2195673" cy="2195674"/>
          </a:xfrm>
          <a:custGeom>
            <a:avLst/>
            <a:gdLst>
              <a:gd name="connsiteX0" fmla="*/ 1097837 w 2195673"/>
              <a:gd name="connsiteY0" fmla="*/ 0 h 2195674"/>
              <a:gd name="connsiteX1" fmla="*/ 1300611 w 2195673"/>
              <a:gd name="connsiteY1" fmla="*/ 83992 h 2195674"/>
              <a:gd name="connsiteX2" fmla="*/ 2111682 w 2195673"/>
              <a:gd name="connsiteY2" fmla="*/ 895063 h 2195674"/>
              <a:gd name="connsiteX3" fmla="*/ 2111682 w 2195673"/>
              <a:gd name="connsiteY3" fmla="*/ 1300611 h 2195674"/>
              <a:gd name="connsiteX4" fmla="*/ 1300611 w 2195673"/>
              <a:gd name="connsiteY4" fmla="*/ 2111683 h 2195674"/>
              <a:gd name="connsiteX5" fmla="*/ 895063 w 2195673"/>
              <a:gd name="connsiteY5" fmla="*/ 2111683 h 2195674"/>
              <a:gd name="connsiteX6" fmla="*/ 83992 w 2195673"/>
              <a:gd name="connsiteY6" fmla="*/ 1300611 h 2195674"/>
              <a:gd name="connsiteX7" fmla="*/ 83992 w 2195673"/>
              <a:gd name="connsiteY7" fmla="*/ 895063 h 2195674"/>
              <a:gd name="connsiteX8" fmla="*/ 895063 w 2195673"/>
              <a:gd name="connsiteY8" fmla="*/ 83992 h 2195674"/>
              <a:gd name="connsiteX9" fmla="*/ 1097837 w 2195673"/>
              <a:gd name="connsiteY9" fmla="*/ 0 h 219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5673" h="2195674">
                <a:moveTo>
                  <a:pt x="1097837" y="0"/>
                </a:moveTo>
                <a:cubicBezTo>
                  <a:pt x="1171227" y="0"/>
                  <a:pt x="1244617" y="27997"/>
                  <a:pt x="1300611" y="83992"/>
                </a:cubicBezTo>
                <a:lnTo>
                  <a:pt x="2111682" y="895063"/>
                </a:lnTo>
                <a:cubicBezTo>
                  <a:pt x="2223671" y="1007052"/>
                  <a:pt x="2223671" y="1188623"/>
                  <a:pt x="2111682" y="1300611"/>
                </a:cubicBezTo>
                <a:lnTo>
                  <a:pt x="1300611" y="2111683"/>
                </a:lnTo>
                <a:cubicBezTo>
                  <a:pt x="1188622" y="2223671"/>
                  <a:pt x="1007052" y="2223671"/>
                  <a:pt x="895063" y="2111683"/>
                </a:cubicBezTo>
                <a:lnTo>
                  <a:pt x="83992" y="1300611"/>
                </a:lnTo>
                <a:cubicBezTo>
                  <a:pt x="-27997" y="1188623"/>
                  <a:pt x="-27997" y="1007052"/>
                  <a:pt x="83992" y="895063"/>
                </a:cubicBezTo>
                <a:lnTo>
                  <a:pt x="895063" y="83992"/>
                </a:lnTo>
                <a:cubicBezTo>
                  <a:pt x="951058" y="27997"/>
                  <a:pt x="1024447" y="0"/>
                  <a:pt x="1097837" y="0"/>
                </a:cubicBezTo>
                <a:close/>
              </a:path>
            </a:pathLst>
          </a:custGeom>
          <a:solidFill>
            <a:schemeClr val="bg1">
              <a:lumMod val="95000"/>
            </a:schemeClr>
          </a:solidFill>
          <a:effectLst>
            <a:outerShdw blurRad="762000" dist="317500" dir="2700000" algn="tl" rotWithShape="0">
              <a:prstClr val="black">
                <a:alpha val="20000"/>
              </a:prstClr>
            </a:outerShdw>
          </a:effectLst>
        </p:spPr>
        <p:txBody>
          <a:bodyPr wrap="square" anchor="ctr">
            <a:noAutofit/>
          </a:bodyPr>
          <a:lstStyle>
            <a:lvl1pPr marL="0" indent="0" algn="ctr">
              <a:buNone/>
              <a:defRPr sz="2000">
                <a:solidFill>
                  <a:schemeClr val="tx1">
                    <a:lumMod val="65000"/>
                    <a:lumOff val="35000"/>
                  </a:schemeClr>
                </a:solidFill>
                <a:latin typeface="Lato" panose="020F0502020204030203" pitchFamily="34" charset="0"/>
              </a:defRPr>
            </a:lvl1pPr>
          </a:lstStyle>
          <a:p>
            <a:r>
              <a:rPr lang="en-US"/>
              <a:t>Picture</a:t>
            </a:r>
          </a:p>
        </p:txBody>
      </p:sp>
      <p:sp>
        <p:nvSpPr>
          <p:cNvPr id="9" name="Title 8"/>
          <p:cNvSpPr>
            <a:spLocks noGrp="1"/>
          </p:cNvSpPr>
          <p:nvPr>
            <p:ph type="title"/>
          </p:nvPr>
        </p:nvSpPr>
        <p:spPr>
          <a:xfrm>
            <a:off x="838200" y="365125"/>
            <a:ext cx="10515600" cy="1325563"/>
          </a:xfrm>
          <a:prstGeom prst="rect">
            <a:avLst/>
          </a:prstGeom>
        </p:spPr>
        <p:txBody>
          <a:bodyPr/>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841864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2_Custom Layout">
    <p:bg>
      <p:bgPr>
        <a:gradFill>
          <a:gsLst>
            <a:gs pos="0">
              <a:schemeClr val="accent1"/>
            </a:gs>
            <a:gs pos="100000">
              <a:schemeClr val="accent4"/>
            </a:gs>
          </a:gsLst>
          <a:lin ang="2700000" scaled="0"/>
        </a:gradFill>
        <a:effectLst/>
      </p:bgPr>
    </p:bg>
    <p:spTree>
      <p:nvGrpSpPr>
        <p:cNvPr id="1" name=""/>
        <p:cNvGrpSpPr/>
        <p:nvPr/>
      </p:nvGrpSpPr>
      <p:grpSpPr>
        <a:xfrm>
          <a:off x="0" y="0"/>
          <a:ext cx="0" cy="0"/>
          <a:chOff x="0" y="0"/>
          <a:chExt cx="0" cy="0"/>
        </a:xfrm>
      </p:grpSpPr>
      <p:sp>
        <p:nvSpPr>
          <p:cNvPr id="6" name="Picture Placeholder 22">
            <a:extLst>
              <a:ext uri="{FF2B5EF4-FFF2-40B4-BE49-F238E27FC236}">
                <a16:creationId xmlns:a16="http://schemas.microsoft.com/office/drawing/2014/main" id="{79938DEA-89D7-4B58-B5FD-58E595425798}"/>
              </a:ext>
            </a:extLst>
          </p:cNvPr>
          <p:cNvSpPr>
            <a:spLocks noGrp="1"/>
          </p:cNvSpPr>
          <p:nvPr>
            <p:ph type="pic" sz="quarter" idx="10"/>
          </p:nvPr>
        </p:nvSpPr>
        <p:spPr>
          <a:xfrm>
            <a:off x="3342968" y="2003693"/>
            <a:ext cx="5506064" cy="3470048"/>
          </a:xfrm>
          <a:custGeom>
            <a:avLst/>
            <a:gdLst>
              <a:gd name="connsiteX0" fmla="*/ 235048 w 8995674"/>
              <a:gd name="connsiteY0" fmla="*/ 0 h 5669281"/>
              <a:gd name="connsiteX1" fmla="*/ 8760626 w 8995674"/>
              <a:gd name="connsiteY1" fmla="*/ 0 h 5669281"/>
              <a:gd name="connsiteX2" fmla="*/ 8995674 w 8995674"/>
              <a:gd name="connsiteY2" fmla="*/ 235048 h 5669281"/>
              <a:gd name="connsiteX3" fmla="*/ 8995674 w 8995674"/>
              <a:gd name="connsiteY3" fmla="*/ 5434233 h 5669281"/>
              <a:gd name="connsiteX4" fmla="*/ 8760626 w 8995674"/>
              <a:gd name="connsiteY4" fmla="*/ 5669281 h 5669281"/>
              <a:gd name="connsiteX5" fmla="*/ 235048 w 8995674"/>
              <a:gd name="connsiteY5" fmla="*/ 5669281 h 5669281"/>
              <a:gd name="connsiteX6" fmla="*/ 0 w 8995674"/>
              <a:gd name="connsiteY6" fmla="*/ 5434233 h 5669281"/>
              <a:gd name="connsiteX7" fmla="*/ 0 w 8995674"/>
              <a:gd name="connsiteY7" fmla="*/ 235048 h 5669281"/>
              <a:gd name="connsiteX8" fmla="*/ 235048 w 8995674"/>
              <a:gd name="connsiteY8" fmla="*/ 0 h 56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674" h="5669281">
                <a:moveTo>
                  <a:pt x="235048" y="0"/>
                </a:moveTo>
                <a:lnTo>
                  <a:pt x="8760626" y="0"/>
                </a:lnTo>
                <a:cubicBezTo>
                  <a:pt x="8890439" y="0"/>
                  <a:pt x="8995674" y="105235"/>
                  <a:pt x="8995674" y="235048"/>
                </a:cubicBezTo>
                <a:lnTo>
                  <a:pt x="8995674" y="5434233"/>
                </a:lnTo>
                <a:cubicBezTo>
                  <a:pt x="8995674" y="5564046"/>
                  <a:pt x="8890439" y="5669281"/>
                  <a:pt x="8760626" y="5669281"/>
                </a:cubicBezTo>
                <a:lnTo>
                  <a:pt x="235048" y="5669281"/>
                </a:lnTo>
                <a:cubicBezTo>
                  <a:pt x="105236" y="5669281"/>
                  <a:pt x="0" y="5564046"/>
                  <a:pt x="0" y="5434233"/>
                </a:cubicBezTo>
                <a:lnTo>
                  <a:pt x="0" y="235048"/>
                </a:lnTo>
                <a:cubicBezTo>
                  <a:pt x="0" y="105235"/>
                  <a:pt x="105236" y="0"/>
                  <a:pt x="235048" y="0"/>
                </a:cubicBezTo>
                <a:close/>
              </a:path>
            </a:pathLst>
          </a:custGeom>
          <a:solidFill>
            <a:schemeClr val="bg1">
              <a:lumMod val="95000"/>
            </a:schemeClr>
          </a:solidFill>
          <a:effectLst>
            <a:outerShdw blurRad="1270000" dist="1270000" dir="2700000" sx="95000" sy="95000" algn="tl" rotWithShape="0">
              <a:prstClr val="black">
                <a:alpha val="10000"/>
              </a:prstClr>
            </a:outerShdw>
          </a:effectLst>
        </p:spPr>
        <p:txBody>
          <a:bodyPr wrap="square">
            <a:noAutofit/>
          </a:bodyPr>
          <a:lstStyle>
            <a:lvl1pPr marL="0" indent="0" algn="ctr">
              <a:buNone/>
              <a:defRPr>
                <a:solidFill>
                  <a:schemeClr val="tx1">
                    <a:lumMod val="65000"/>
                    <a:lumOff val="35000"/>
                  </a:schemeClr>
                </a:solidFill>
              </a:defRPr>
            </a:lvl1pPr>
          </a:lstStyle>
          <a:p>
            <a:endParaRPr lang="id-ID"/>
          </a:p>
        </p:txBody>
      </p:sp>
      <p:sp>
        <p:nvSpPr>
          <p:cNvPr id="2" name="Title 1"/>
          <p:cNvSpPr>
            <a:spLocks noGrp="1"/>
          </p:cNvSpPr>
          <p:nvPr>
            <p:ph type="title"/>
          </p:nvPr>
        </p:nvSpPr>
        <p:spPr>
          <a:xfrm>
            <a:off x="1099458" y="972164"/>
            <a:ext cx="10515600" cy="1325563"/>
          </a:xfrm>
          <a:prstGeom prst="rect">
            <a:avLst/>
          </a:prstGeom>
        </p:spPr>
        <p:txBody>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84803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3_Custom Layout">
    <p:bg>
      <p:bgPr>
        <a:gradFill>
          <a:gsLst>
            <a:gs pos="0">
              <a:schemeClr val="accent1"/>
            </a:gs>
            <a:gs pos="100000">
              <a:schemeClr val="accent4"/>
            </a:gs>
          </a:gsLst>
          <a:lin ang="2700000" scaled="0"/>
        </a:gradFill>
        <a:effectLst/>
      </p:bgPr>
    </p:bg>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610BE2D-BB5A-435A-937D-3D7A7A6E4E63}"/>
              </a:ext>
            </a:extLst>
          </p:cNvPr>
          <p:cNvSpPr>
            <a:spLocks noGrp="1"/>
          </p:cNvSpPr>
          <p:nvPr>
            <p:ph type="pic" sz="quarter" idx="13"/>
          </p:nvPr>
        </p:nvSpPr>
        <p:spPr>
          <a:xfrm>
            <a:off x="1078642" y="2152649"/>
            <a:ext cx="1824432" cy="1824432"/>
          </a:xfrm>
          <a:custGeom>
            <a:avLst/>
            <a:gdLst>
              <a:gd name="connsiteX0" fmla="*/ 1569308 w 3138616"/>
              <a:gd name="connsiteY0" fmla="*/ 0 h 3138616"/>
              <a:gd name="connsiteX1" fmla="*/ 3138616 w 3138616"/>
              <a:gd name="connsiteY1" fmla="*/ 1569308 h 3138616"/>
              <a:gd name="connsiteX2" fmla="*/ 1569308 w 3138616"/>
              <a:gd name="connsiteY2" fmla="*/ 3138616 h 3138616"/>
              <a:gd name="connsiteX3" fmla="*/ 0 w 3138616"/>
              <a:gd name="connsiteY3" fmla="*/ 1569308 h 3138616"/>
              <a:gd name="connsiteX4" fmla="*/ 1569308 w 3138616"/>
              <a:gd name="connsiteY4" fmla="*/ 0 h 313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616" h="3138616">
                <a:moveTo>
                  <a:pt x="1569308" y="0"/>
                </a:moveTo>
                <a:cubicBezTo>
                  <a:pt x="2436013" y="0"/>
                  <a:pt x="3138616" y="702603"/>
                  <a:pt x="3138616" y="1569308"/>
                </a:cubicBezTo>
                <a:cubicBezTo>
                  <a:pt x="3138616" y="2436013"/>
                  <a:pt x="2436013" y="3138616"/>
                  <a:pt x="1569308" y="3138616"/>
                </a:cubicBezTo>
                <a:cubicBezTo>
                  <a:pt x="702603" y="3138616"/>
                  <a:pt x="0" y="2436013"/>
                  <a:pt x="0" y="1569308"/>
                </a:cubicBezTo>
                <a:cubicBezTo>
                  <a:pt x="0" y="702603"/>
                  <a:pt x="702603" y="0"/>
                  <a:pt x="1569308" y="0"/>
                </a:cubicBezTo>
                <a:close/>
              </a:path>
            </a:pathLst>
          </a:custGeom>
          <a:solidFill>
            <a:schemeClr val="bg1">
              <a:lumMod val="95000"/>
            </a:schemeClr>
          </a:solidFill>
          <a:effectLst>
            <a:outerShdw blurRad="317500" dist="101600" dir="2700000" algn="tl" rotWithShape="0">
              <a:prstClr val="black">
                <a:alpha val="40000"/>
              </a:prstClr>
            </a:outerShdw>
          </a:effectLst>
        </p:spPr>
        <p:txBody>
          <a:bodyPr wrap="square" anchor="ctr">
            <a:noAutofit/>
          </a:bodyPr>
          <a:lstStyle>
            <a:lvl1pPr marL="0" indent="0" algn="ctr">
              <a:buNone/>
              <a:defRPr sz="2000">
                <a:solidFill>
                  <a:schemeClr val="tx1">
                    <a:lumMod val="50000"/>
                    <a:lumOff val="50000"/>
                  </a:schemeClr>
                </a:solidFill>
                <a:latin typeface="Lato" panose="020F0502020204030203" pitchFamily="34" charset="0"/>
              </a:defRPr>
            </a:lvl1pPr>
          </a:lstStyle>
          <a:p>
            <a:endParaRPr lang="id-ID"/>
          </a:p>
        </p:txBody>
      </p:sp>
      <p:sp>
        <p:nvSpPr>
          <p:cNvPr id="3" name="Picture Placeholder 7">
            <a:extLst>
              <a:ext uri="{FF2B5EF4-FFF2-40B4-BE49-F238E27FC236}">
                <a16:creationId xmlns:a16="http://schemas.microsoft.com/office/drawing/2014/main" id="{1566EB38-F2D7-44C1-9917-D36E00C2C393}"/>
              </a:ext>
            </a:extLst>
          </p:cNvPr>
          <p:cNvSpPr>
            <a:spLocks noGrp="1"/>
          </p:cNvSpPr>
          <p:nvPr>
            <p:ph type="pic" sz="quarter" idx="10"/>
          </p:nvPr>
        </p:nvSpPr>
        <p:spPr>
          <a:xfrm>
            <a:off x="3821055" y="2152650"/>
            <a:ext cx="1824430" cy="1824430"/>
          </a:xfrm>
          <a:custGeom>
            <a:avLst/>
            <a:gdLst>
              <a:gd name="connsiteX0" fmla="*/ 1569308 w 3138616"/>
              <a:gd name="connsiteY0" fmla="*/ 0 h 3138616"/>
              <a:gd name="connsiteX1" fmla="*/ 3138616 w 3138616"/>
              <a:gd name="connsiteY1" fmla="*/ 1569308 h 3138616"/>
              <a:gd name="connsiteX2" fmla="*/ 1569308 w 3138616"/>
              <a:gd name="connsiteY2" fmla="*/ 3138616 h 3138616"/>
              <a:gd name="connsiteX3" fmla="*/ 0 w 3138616"/>
              <a:gd name="connsiteY3" fmla="*/ 1569308 h 3138616"/>
              <a:gd name="connsiteX4" fmla="*/ 1569308 w 3138616"/>
              <a:gd name="connsiteY4" fmla="*/ 0 h 313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616" h="3138616">
                <a:moveTo>
                  <a:pt x="1569308" y="0"/>
                </a:moveTo>
                <a:cubicBezTo>
                  <a:pt x="2436013" y="0"/>
                  <a:pt x="3138616" y="702603"/>
                  <a:pt x="3138616" y="1569308"/>
                </a:cubicBezTo>
                <a:cubicBezTo>
                  <a:pt x="3138616" y="2436013"/>
                  <a:pt x="2436013" y="3138616"/>
                  <a:pt x="1569308" y="3138616"/>
                </a:cubicBezTo>
                <a:cubicBezTo>
                  <a:pt x="702603" y="3138616"/>
                  <a:pt x="0" y="2436013"/>
                  <a:pt x="0" y="1569308"/>
                </a:cubicBezTo>
                <a:cubicBezTo>
                  <a:pt x="0" y="702603"/>
                  <a:pt x="702603" y="0"/>
                  <a:pt x="1569308" y="0"/>
                </a:cubicBezTo>
                <a:close/>
              </a:path>
            </a:pathLst>
          </a:custGeom>
          <a:solidFill>
            <a:schemeClr val="bg1">
              <a:lumMod val="95000"/>
            </a:schemeClr>
          </a:solidFill>
          <a:effectLst>
            <a:outerShdw blurRad="317500" dist="101600" dir="2700000" algn="tl" rotWithShape="0">
              <a:prstClr val="black">
                <a:alpha val="40000"/>
              </a:prstClr>
            </a:outerShdw>
          </a:effectLst>
        </p:spPr>
        <p:txBody>
          <a:bodyPr wrap="square" anchor="ctr">
            <a:noAutofit/>
          </a:bodyPr>
          <a:lstStyle>
            <a:lvl1pPr marL="0" indent="0" algn="ctr">
              <a:buNone/>
              <a:defRPr sz="2000">
                <a:solidFill>
                  <a:schemeClr val="tx1">
                    <a:lumMod val="50000"/>
                    <a:lumOff val="50000"/>
                  </a:schemeClr>
                </a:solidFill>
                <a:latin typeface="Lato" panose="020F0502020204030203" pitchFamily="34" charset="0"/>
              </a:defRPr>
            </a:lvl1pPr>
          </a:lstStyle>
          <a:p>
            <a:endParaRPr lang="id-ID"/>
          </a:p>
        </p:txBody>
      </p:sp>
      <p:sp>
        <p:nvSpPr>
          <p:cNvPr id="4" name="Picture Placeholder 7">
            <a:extLst>
              <a:ext uri="{FF2B5EF4-FFF2-40B4-BE49-F238E27FC236}">
                <a16:creationId xmlns:a16="http://schemas.microsoft.com/office/drawing/2014/main" id="{122E46C8-DB4B-4C14-8BC2-5F7C910640C3}"/>
              </a:ext>
            </a:extLst>
          </p:cNvPr>
          <p:cNvSpPr>
            <a:spLocks noGrp="1"/>
          </p:cNvSpPr>
          <p:nvPr>
            <p:ph type="pic" sz="quarter" idx="14"/>
          </p:nvPr>
        </p:nvSpPr>
        <p:spPr>
          <a:xfrm>
            <a:off x="6563466" y="2152650"/>
            <a:ext cx="1824430" cy="1824430"/>
          </a:xfrm>
          <a:custGeom>
            <a:avLst/>
            <a:gdLst>
              <a:gd name="connsiteX0" fmla="*/ 1569308 w 3138616"/>
              <a:gd name="connsiteY0" fmla="*/ 0 h 3138616"/>
              <a:gd name="connsiteX1" fmla="*/ 3138616 w 3138616"/>
              <a:gd name="connsiteY1" fmla="*/ 1569308 h 3138616"/>
              <a:gd name="connsiteX2" fmla="*/ 1569308 w 3138616"/>
              <a:gd name="connsiteY2" fmla="*/ 3138616 h 3138616"/>
              <a:gd name="connsiteX3" fmla="*/ 0 w 3138616"/>
              <a:gd name="connsiteY3" fmla="*/ 1569308 h 3138616"/>
              <a:gd name="connsiteX4" fmla="*/ 1569308 w 3138616"/>
              <a:gd name="connsiteY4" fmla="*/ 0 h 313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616" h="3138616">
                <a:moveTo>
                  <a:pt x="1569308" y="0"/>
                </a:moveTo>
                <a:cubicBezTo>
                  <a:pt x="2436013" y="0"/>
                  <a:pt x="3138616" y="702603"/>
                  <a:pt x="3138616" y="1569308"/>
                </a:cubicBezTo>
                <a:cubicBezTo>
                  <a:pt x="3138616" y="2436013"/>
                  <a:pt x="2436013" y="3138616"/>
                  <a:pt x="1569308" y="3138616"/>
                </a:cubicBezTo>
                <a:cubicBezTo>
                  <a:pt x="702603" y="3138616"/>
                  <a:pt x="0" y="2436013"/>
                  <a:pt x="0" y="1569308"/>
                </a:cubicBezTo>
                <a:cubicBezTo>
                  <a:pt x="0" y="702603"/>
                  <a:pt x="702603" y="0"/>
                  <a:pt x="1569308" y="0"/>
                </a:cubicBezTo>
                <a:close/>
              </a:path>
            </a:pathLst>
          </a:custGeom>
          <a:solidFill>
            <a:schemeClr val="bg1">
              <a:lumMod val="95000"/>
            </a:schemeClr>
          </a:solidFill>
          <a:effectLst>
            <a:outerShdw blurRad="317500" dist="101600" dir="2700000" algn="tl" rotWithShape="0">
              <a:prstClr val="black">
                <a:alpha val="40000"/>
              </a:prstClr>
            </a:outerShdw>
          </a:effectLst>
        </p:spPr>
        <p:txBody>
          <a:bodyPr wrap="square" anchor="ctr">
            <a:noAutofit/>
          </a:bodyPr>
          <a:lstStyle>
            <a:lvl1pPr marL="0" indent="0" algn="ctr">
              <a:buNone/>
              <a:defRPr sz="2000">
                <a:solidFill>
                  <a:schemeClr val="tx1">
                    <a:lumMod val="50000"/>
                    <a:lumOff val="50000"/>
                  </a:schemeClr>
                </a:solidFill>
                <a:latin typeface="Lato" panose="020F0502020204030203" pitchFamily="34" charset="0"/>
              </a:defRPr>
            </a:lvl1pPr>
          </a:lstStyle>
          <a:p>
            <a:endParaRPr lang="id-ID"/>
          </a:p>
        </p:txBody>
      </p:sp>
      <p:sp>
        <p:nvSpPr>
          <p:cNvPr id="5" name="Picture Placeholder 7">
            <a:extLst>
              <a:ext uri="{FF2B5EF4-FFF2-40B4-BE49-F238E27FC236}">
                <a16:creationId xmlns:a16="http://schemas.microsoft.com/office/drawing/2014/main" id="{4422F701-EB5E-4265-8801-C001BFC3EAEC}"/>
              </a:ext>
            </a:extLst>
          </p:cNvPr>
          <p:cNvSpPr>
            <a:spLocks noGrp="1"/>
          </p:cNvSpPr>
          <p:nvPr>
            <p:ph type="pic" sz="quarter" idx="15"/>
          </p:nvPr>
        </p:nvSpPr>
        <p:spPr>
          <a:xfrm>
            <a:off x="9305877" y="2152650"/>
            <a:ext cx="1824430" cy="1824430"/>
          </a:xfrm>
          <a:custGeom>
            <a:avLst/>
            <a:gdLst>
              <a:gd name="connsiteX0" fmla="*/ 1569308 w 3138616"/>
              <a:gd name="connsiteY0" fmla="*/ 0 h 3138616"/>
              <a:gd name="connsiteX1" fmla="*/ 3138616 w 3138616"/>
              <a:gd name="connsiteY1" fmla="*/ 1569308 h 3138616"/>
              <a:gd name="connsiteX2" fmla="*/ 1569308 w 3138616"/>
              <a:gd name="connsiteY2" fmla="*/ 3138616 h 3138616"/>
              <a:gd name="connsiteX3" fmla="*/ 0 w 3138616"/>
              <a:gd name="connsiteY3" fmla="*/ 1569308 h 3138616"/>
              <a:gd name="connsiteX4" fmla="*/ 1569308 w 3138616"/>
              <a:gd name="connsiteY4" fmla="*/ 0 h 313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616" h="3138616">
                <a:moveTo>
                  <a:pt x="1569308" y="0"/>
                </a:moveTo>
                <a:cubicBezTo>
                  <a:pt x="2436013" y="0"/>
                  <a:pt x="3138616" y="702603"/>
                  <a:pt x="3138616" y="1569308"/>
                </a:cubicBezTo>
                <a:cubicBezTo>
                  <a:pt x="3138616" y="2436013"/>
                  <a:pt x="2436013" y="3138616"/>
                  <a:pt x="1569308" y="3138616"/>
                </a:cubicBezTo>
                <a:cubicBezTo>
                  <a:pt x="702603" y="3138616"/>
                  <a:pt x="0" y="2436013"/>
                  <a:pt x="0" y="1569308"/>
                </a:cubicBezTo>
                <a:cubicBezTo>
                  <a:pt x="0" y="702603"/>
                  <a:pt x="702603" y="0"/>
                  <a:pt x="1569308" y="0"/>
                </a:cubicBezTo>
                <a:close/>
              </a:path>
            </a:pathLst>
          </a:custGeom>
          <a:solidFill>
            <a:schemeClr val="bg1">
              <a:lumMod val="95000"/>
            </a:schemeClr>
          </a:solidFill>
          <a:effectLst>
            <a:outerShdw blurRad="317500" dist="101600" dir="2700000" algn="tl" rotWithShape="0">
              <a:prstClr val="black">
                <a:alpha val="40000"/>
              </a:prstClr>
            </a:outerShdw>
          </a:effectLst>
        </p:spPr>
        <p:txBody>
          <a:bodyPr wrap="square" anchor="ctr">
            <a:noAutofit/>
          </a:bodyPr>
          <a:lstStyle>
            <a:lvl1pPr marL="0" indent="0" algn="ctr">
              <a:buNone/>
              <a:defRPr sz="2000">
                <a:solidFill>
                  <a:schemeClr val="tx1">
                    <a:lumMod val="50000"/>
                    <a:lumOff val="50000"/>
                  </a:schemeClr>
                </a:solidFill>
                <a:latin typeface="Lato" panose="020F0502020204030203" pitchFamily="34" charset="0"/>
              </a:defRPr>
            </a:lvl1pPr>
          </a:lstStyle>
          <a:p>
            <a:endParaRPr lang="id-ID"/>
          </a:p>
        </p:txBody>
      </p:sp>
      <p:sp>
        <p:nvSpPr>
          <p:cNvPr id="7" name="Title 6"/>
          <p:cNvSpPr>
            <a:spLocks noGrp="1"/>
          </p:cNvSpPr>
          <p:nvPr>
            <p:ph type="title"/>
          </p:nvPr>
        </p:nvSpPr>
        <p:spPr>
          <a:xfrm>
            <a:off x="884304" y="987531"/>
            <a:ext cx="10515600" cy="1325563"/>
          </a:xfrm>
          <a:prstGeom prst="rect">
            <a:avLst/>
          </a:prstGeom>
        </p:spPr>
        <p:txBody>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131556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1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A1EBA87-D6F9-4099-83D5-AAED60E3D62B}"/>
              </a:ext>
            </a:extLst>
          </p:cNvPr>
          <p:cNvSpPr>
            <a:spLocks noGrp="1"/>
          </p:cNvSpPr>
          <p:nvPr>
            <p:ph type="pic" sz="quarter" idx="10" hasCustomPrompt="1"/>
          </p:nvPr>
        </p:nvSpPr>
        <p:spPr>
          <a:xfrm>
            <a:off x="-1" y="0"/>
            <a:ext cx="4540251" cy="6858000"/>
          </a:xfrm>
          <a:custGeom>
            <a:avLst/>
            <a:gdLst>
              <a:gd name="connsiteX0" fmla="*/ 0 w 4540251"/>
              <a:gd name="connsiteY0" fmla="*/ 0 h 6858000"/>
              <a:gd name="connsiteX1" fmla="*/ 4540251 w 4540251"/>
              <a:gd name="connsiteY1" fmla="*/ 0 h 6858000"/>
              <a:gd name="connsiteX2" fmla="*/ 4540251 w 4540251"/>
              <a:gd name="connsiteY2" fmla="*/ 6858000 h 6858000"/>
              <a:gd name="connsiteX3" fmla="*/ 0 w 4540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40251" h="6858000">
                <a:moveTo>
                  <a:pt x="0" y="0"/>
                </a:moveTo>
                <a:lnTo>
                  <a:pt x="4540251" y="0"/>
                </a:lnTo>
                <a:lnTo>
                  <a:pt x="4540251" y="6858000"/>
                </a:lnTo>
                <a:lnTo>
                  <a:pt x="0" y="6858000"/>
                </a:lnTo>
                <a:close/>
              </a:path>
            </a:pathLst>
          </a:custGeom>
          <a:solidFill>
            <a:schemeClr val="bg1">
              <a:lumMod val="95000"/>
            </a:schemeClr>
          </a:solidFill>
        </p:spPr>
        <p:txBody>
          <a:bodyPr wrap="square">
            <a:noAutofit/>
          </a:bodyPr>
          <a:lstStyle>
            <a:lvl1pPr marL="0" indent="0">
              <a:buNone/>
              <a:defRPr>
                <a:latin typeface="Lato" panose="020F0502020204030203" pitchFamily="34" charset="0"/>
              </a:defRPr>
            </a:lvl1pPr>
          </a:lstStyle>
          <a:p>
            <a:r>
              <a:rPr lang="en-US"/>
              <a:t>Add Picture</a:t>
            </a:r>
          </a:p>
        </p:txBody>
      </p:sp>
      <p:sp>
        <p:nvSpPr>
          <p:cNvPr id="5" name="Title 4"/>
          <p:cNvSpPr>
            <a:spLocks noGrp="1"/>
          </p:cNvSpPr>
          <p:nvPr>
            <p:ph type="title"/>
          </p:nvPr>
        </p:nvSpPr>
        <p:spPr>
          <a:xfrm>
            <a:off x="5264202" y="242181"/>
            <a:ext cx="6338835" cy="1325563"/>
          </a:xfrm>
          <a:prstGeom prst="rect">
            <a:avLst/>
          </a:prstGeom>
        </p:spPr>
        <p:txBody>
          <a:bodyPr/>
          <a:lstStyle/>
          <a:p>
            <a:r>
              <a:rPr lang="en-US"/>
              <a:t>Click to edit Master title style</a:t>
            </a:r>
          </a:p>
        </p:txBody>
      </p:sp>
      <p:sp>
        <p:nvSpPr>
          <p:cNvPr id="7" name="Content Placeholder 6"/>
          <p:cNvSpPr>
            <a:spLocks noGrp="1"/>
          </p:cNvSpPr>
          <p:nvPr>
            <p:ph sz="quarter" idx="11"/>
          </p:nvPr>
        </p:nvSpPr>
        <p:spPr>
          <a:xfrm>
            <a:off x="5248275" y="1958975"/>
            <a:ext cx="6354763" cy="4657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812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EEE8353-5E63-4C29-9930-F47320520543}"/>
              </a:ext>
            </a:extLst>
          </p:cNvPr>
          <p:cNvSpPr>
            <a:spLocks noGrp="1"/>
          </p:cNvSpPr>
          <p:nvPr>
            <p:ph type="pic" sz="quarter" idx="10" hasCustomPrompt="1"/>
          </p:nvPr>
        </p:nvSpPr>
        <p:spPr>
          <a:xfrm>
            <a:off x="8839200" y="2057400"/>
            <a:ext cx="2743200" cy="3829050"/>
          </a:xfrm>
          <a:custGeom>
            <a:avLst/>
            <a:gdLst>
              <a:gd name="connsiteX0" fmla="*/ 68799 w 2743200"/>
              <a:gd name="connsiteY0" fmla="*/ 0 h 3829050"/>
              <a:gd name="connsiteX1" fmla="*/ 2674401 w 2743200"/>
              <a:gd name="connsiteY1" fmla="*/ 0 h 3829050"/>
              <a:gd name="connsiteX2" fmla="*/ 2743200 w 2743200"/>
              <a:gd name="connsiteY2" fmla="*/ 68799 h 3829050"/>
              <a:gd name="connsiteX3" fmla="*/ 2743200 w 2743200"/>
              <a:gd name="connsiteY3" fmla="*/ 3760251 h 3829050"/>
              <a:gd name="connsiteX4" fmla="*/ 2674401 w 2743200"/>
              <a:gd name="connsiteY4" fmla="*/ 3829050 h 3829050"/>
              <a:gd name="connsiteX5" fmla="*/ 68799 w 2743200"/>
              <a:gd name="connsiteY5" fmla="*/ 3829050 h 3829050"/>
              <a:gd name="connsiteX6" fmla="*/ 0 w 2743200"/>
              <a:gd name="connsiteY6" fmla="*/ 3760251 h 3829050"/>
              <a:gd name="connsiteX7" fmla="*/ 0 w 2743200"/>
              <a:gd name="connsiteY7" fmla="*/ 68799 h 3829050"/>
              <a:gd name="connsiteX8" fmla="*/ 68799 w 2743200"/>
              <a:gd name="connsiteY8" fmla="*/ 0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3829050">
                <a:moveTo>
                  <a:pt x="68799" y="0"/>
                </a:moveTo>
                <a:lnTo>
                  <a:pt x="2674401" y="0"/>
                </a:lnTo>
                <a:cubicBezTo>
                  <a:pt x="2712398" y="0"/>
                  <a:pt x="2743200" y="30802"/>
                  <a:pt x="2743200" y="68799"/>
                </a:cubicBezTo>
                <a:lnTo>
                  <a:pt x="2743200" y="3760251"/>
                </a:lnTo>
                <a:cubicBezTo>
                  <a:pt x="2743200" y="3798248"/>
                  <a:pt x="2712398" y="3829050"/>
                  <a:pt x="2674401" y="3829050"/>
                </a:cubicBezTo>
                <a:lnTo>
                  <a:pt x="68799" y="3829050"/>
                </a:lnTo>
                <a:cubicBezTo>
                  <a:pt x="30802" y="3829050"/>
                  <a:pt x="0" y="3798248"/>
                  <a:pt x="0" y="3760251"/>
                </a:cubicBezTo>
                <a:lnTo>
                  <a:pt x="0" y="68799"/>
                </a:lnTo>
                <a:cubicBezTo>
                  <a:pt x="0" y="30802"/>
                  <a:pt x="30802" y="0"/>
                  <a:pt x="68799" y="0"/>
                </a:cubicBezTo>
                <a:close/>
              </a:path>
            </a:pathLst>
          </a:custGeom>
          <a:solidFill>
            <a:schemeClr val="bg1">
              <a:lumMod val="95000"/>
            </a:schemeClr>
          </a:solidFill>
          <a:effectLst>
            <a:outerShdw blurRad="635000" dist="38100" dir="8100000" algn="tr" rotWithShape="0">
              <a:prstClr val="black">
                <a:alpha val="10000"/>
              </a:prstClr>
            </a:outerShdw>
          </a:effectLst>
        </p:spPr>
        <p:txBody>
          <a:bodyPr wrap="square">
            <a:noAutofit/>
          </a:bodyPr>
          <a:lstStyle>
            <a:lvl1pPr marL="0" indent="0">
              <a:buNone/>
              <a:defRPr>
                <a:solidFill>
                  <a:schemeClr val="tx1">
                    <a:lumMod val="65000"/>
                    <a:lumOff val="35000"/>
                  </a:schemeClr>
                </a:solidFill>
              </a:defRPr>
            </a:lvl1pPr>
          </a:lstStyle>
          <a:p>
            <a:r>
              <a:rPr lang="en-US"/>
              <a:t>Add Picture</a:t>
            </a:r>
          </a:p>
        </p:txBody>
      </p:sp>
      <p:sp>
        <p:nvSpPr>
          <p:cNvPr id="3" name="Picture Placeholder 11">
            <a:extLst>
              <a:ext uri="{FF2B5EF4-FFF2-40B4-BE49-F238E27FC236}">
                <a16:creationId xmlns:a16="http://schemas.microsoft.com/office/drawing/2014/main" id="{998609BB-4851-47D0-80EB-A0A0AAF5B068}"/>
              </a:ext>
            </a:extLst>
          </p:cNvPr>
          <p:cNvSpPr>
            <a:spLocks noGrp="1"/>
          </p:cNvSpPr>
          <p:nvPr>
            <p:ph type="pic" sz="quarter" idx="11" hasCustomPrompt="1"/>
          </p:nvPr>
        </p:nvSpPr>
        <p:spPr>
          <a:xfrm>
            <a:off x="5924550" y="2057400"/>
            <a:ext cx="2743200" cy="3829050"/>
          </a:xfrm>
          <a:custGeom>
            <a:avLst/>
            <a:gdLst>
              <a:gd name="connsiteX0" fmla="*/ 68799 w 2743200"/>
              <a:gd name="connsiteY0" fmla="*/ 0 h 3829050"/>
              <a:gd name="connsiteX1" fmla="*/ 2674401 w 2743200"/>
              <a:gd name="connsiteY1" fmla="*/ 0 h 3829050"/>
              <a:gd name="connsiteX2" fmla="*/ 2743200 w 2743200"/>
              <a:gd name="connsiteY2" fmla="*/ 68799 h 3829050"/>
              <a:gd name="connsiteX3" fmla="*/ 2743200 w 2743200"/>
              <a:gd name="connsiteY3" fmla="*/ 3760251 h 3829050"/>
              <a:gd name="connsiteX4" fmla="*/ 2674401 w 2743200"/>
              <a:gd name="connsiteY4" fmla="*/ 3829050 h 3829050"/>
              <a:gd name="connsiteX5" fmla="*/ 68799 w 2743200"/>
              <a:gd name="connsiteY5" fmla="*/ 3829050 h 3829050"/>
              <a:gd name="connsiteX6" fmla="*/ 0 w 2743200"/>
              <a:gd name="connsiteY6" fmla="*/ 3760251 h 3829050"/>
              <a:gd name="connsiteX7" fmla="*/ 0 w 2743200"/>
              <a:gd name="connsiteY7" fmla="*/ 68799 h 3829050"/>
              <a:gd name="connsiteX8" fmla="*/ 68799 w 2743200"/>
              <a:gd name="connsiteY8" fmla="*/ 0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3829050">
                <a:moveTo>
                  <a:pt x="68799" y="0"/>
                </a:moveTo>
                <a:lnTo>
                  <a:pt x="2674401" y="0"/>
                </a:lnTo>
                <a:cubicBezTo>
                  <a:pt x="2712398" y="0"/>
                  <a:pt x="2743200" y="30802"/>
                  <a:pt x="2743200" y="68799"/>
                </a:cubicBezTo>
                <a:lnTo>
                  <a:pt x="2743200" y="3760251"/>
                </a:lnTo>
                <a:cubicBezTo>
                  <a:pt x="2743200" y="3798248"/>
                  <a:pt x="2712398" y="3829050"/>
                  <a:pt x="2674401" y="3829050"/>
                </a:cubicBezTo>
                <a:lnTo>
                  <a:pt x="68799" y="3829050"/>
                </a:lnTo>
                <a:cubicBezTo>
                  <a:pt x="30802" y="3829050"/>
                  <a:pt x="0" y="3798248"/>
                  <a:pt x="0" y="3760251"/>
                </a:cubicBezTo>
                <a:lnTo>
                  <a:pt x="0" y="68799"/>
                </a:lnTo>
                <a:cubicBezTo>
                  <a:pt x="0" y="30802"/>
                  <a:pt x="30802" y="0"/>
                  <a:pt x="68799" y="0"/>
                </a:cubicBezTo>
                <a:close/>
              </a:path>
            </a:pathLst>
          </a:custGeom>
          <a:solidFill>
            <a:schemeClr val="bg1">
              <a:lumMod val="95000"/>
            </a:schemeClr>
          </a:solidFill>
          <a:effectLst>
            <a:outerShdw blurRad="635000" dist="38100" dir="8100000" algn="tr" rotWithShape="0">
              <a:prstClr val="black">
                <a:alpha val="10000"/>
              </a:prstClr>
            </a:outerShdw>
          </a:effectLst>
        </p:spPr>
        <p:txBody>
          <a:bodyPr wrap="square">
            <a:noAutofit/>
          </a:bodyPr>
          <a:lstStyle>
            <a:lvl1pPr marL="0" indent="0">
              <a:buNone/>
              <a:defRPr>
                <a:solidFill>
                  <a:schemeClr val="tx1">
                    <a:lumMod val="65000"/>
                    <a:lumOff val="35000"/>
                  </a:schemeClr>
                </a:solidFill>
              </a:defRPr>
            </a:lvl1pPr>
          </a:lstStyle>
          <a:p>
            <a:r>
              <a:rPr lang="en-US"/>
              <a:t>Add Picture</a:t>
            </a:r>
          </a:p>
        </p:txBody>
      </p:sp>
      <p:sp>
        <p:nvSpPr>
          <p:cNvPr id="4" name="Picture Placeholder 12">
            <a:extLst>
              <a:ext uri="{FF2B5EF4-FFF2-40B4-BE49-F238E27FC236}">
                <a16:creationId xmlns:a16="http://schemas.microsoft.com/office/drawing/2014/main" id="{08340A62-4214-4A8E-8845-3216BD683747}"/>
              </a:ext>
            </a:extLst>
          </p:cNvPr>
          <p:cNvSpPr>
            <a:spLocks noGrp="1"/>
          </p:cNvSpPr>
          <p:nvPr>
            <p:ph type="pic" sz="quarter" idx="12" hasCustomPrompt="1"/>
          </p:nvPr>
        </p:nvSpPr>
        <p:spPr>
          <a:xfrm>
            <a:off x="3009900" y="2057400"/>
            <a:ext cx="2743200" cy="3829050"/>
          </a:xfrm>
          <a:custGeom>
            <a:avLst/>
            <a:gdLst>
              <a:gd name="connsiteX0" fmla="*/ 68799 w 2743200"/>
              <a:gd name="connsiteY0" fmla="*/ 0 h 3829050"/>
              <a:gd name="connsiteX1" fmla="*/ 2674401 w 2743200"/>
              <a:gd name="connsiteY1" fmla="*/ 0 h 3829050"/>
              <a:gd name="connsiteX2" fmla="*/ 2743200 w 2743200"/>
              <a:gd name="connsiteY2" fmla="*/ 68799 h 3829050"/>
              <a:gd name="connsiteX3" fmla="*/ 2743200 w 2743200"/>
              <a:gd name="connsiteY3" fmla="*/ 3760251 h 3829050"/>
              <a:gd name="connsiteX4" fmla="*/ 2674401 w 2743200"/>
              <a:gd name="connsiteY4" fmla="*/ 3829050 h 3829050"/>
              <a:gd name="connsiteX5" fmla="*/ 68799 w 2743200"/>
              <a:gd name="connsiteY5" fmla="*/ 3829050 h 3829050"/>
              <a:gd name="connsiteX6" fmla="*/ 0 w 2743200"/>
              <a:gd name="connsiteY6" fmla="*/ 3760251 h 3829050"/>
              <a:gd name="connsiteX7" fmla="*/ 0 w 2743200"/>
              <a:gd name="connsiteY7" fmla="*/ 68799 h 3829050"/>
              <a:gd name="connsiteX8" fmla="*/ 68799 w 2743200"/>
              <a:gd name="connsiteY8" fmla="*/ 0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3829050">
                <a:moveTo>
                  <a:pt x="68799" y="0"/>
                </a:moveTo>
                <a:lnTo>
                  <a:pt x="2674401" y="0"/>
                </a:lnTo>
                <a:cubicBezTo>
                  <a:pt x="2712398" y="0"/>
                  <a:pt x="2743200" y="30802"/>
                  <a:pt x="2743200" y="68799"/>
                </a:cubicBezTo>
                <a:lnTo>
                  <a:pt x="2743200" y="3760251"/>
                </a:lnTo>
                <a:cubicBezTo>
                  <a:pt x="2743200" y="3798248"/>
                  <a:pt x="2712398" y="3829050"/>
                  <a:pt x="2674401" y="3829050"/>
                </a:cubicBezTo>
                <a:lnTo>
                  <a:pt x="68799" y="3829050"/>
                </a:lnTo>
                <a:cubicBezTo>
                  <a:pt x="30802" y="3829050"/>
                  <a:pt x="0" y="3798248"/>
                  <a:pt x="0" y="3760251"/>
                </a:cubicBezTo>
                <a:lnTo>
                  <a:pt x="0" y="68799"/>
                </a:lnTo>
                <a:cubicBezTo>
                  <a:pt x="0" y="30802"/>
                  <a:pt x="30802" y="0"/>
                  <a:pt x="68799" y="0"/>
                </a:cubicBezTo>
                <a:close/>
              </a:path>
            </a:pathLst>
          </a:custGeom>
          <a:solidFill>
            <a:schemeClr val="bg1">
              <a:lumMod val="95000"/>
            </a:schemeClr>
          </a:solidFill>
          <a:effectLst>
            <a:outerShdw blurRad="635000" dist="38100" dir="8100000" algn="tr" rotWithShape="0">
              <a:prstClr val="black">
                <a:alpha val="10000"/>
              </a:prstClr>
            </a:outerShdw>
          </a:effectLst>
        </p:spPr>
        <p:txBody>
          <a:bodyPr wrap="square">
            <a:noAutofit/>
          </a:bodyPr>
          <a:lstStyle>
            <a:lvl1pPr marL="0" indent="0">
              <a:buNone/>
              <a:defRPr>
                <a:solidFill>
                  <a:schemeClr val="tx1">
                    <a:lumMod val="65000"/>
                    <a:lumOff val="35000"/>
                  </a:schemeClr>
                </a:solidFill>
              </a:defRPr>
            </a:lvl1pPr>
          </a:lstStyle>
          <a:p>
            <a:r>
              <a:rPr lang="en-US"/>
              <a:t>Add Picture</a:t>
            </a:r>
          </a:p>
        </p:txBody>
      </p:sp>
      <p:sp>
        <p:nvSpPr>
          <p:cNvPr id="7" name="Title 6"/>
          <p:cNvSpPr>
            <a:spLocks noGrp="1"/>
          </p:cNvSpPr>
          <p:nvPr>
            <p:ph type="title"/>
          </p:nvPr>
        </p:nvSpPr>
        <p:spPr>
          <a:xfrm>
            <a:off x="838200" y="365125"/>
            <a:ext cx="10515600" cy="1325563"/>
          </a:xfrm>
          <a:prstGeom prst="rect">
            <a:avLst/>
          </a:prstGeom>
        </p:spPr>
        <p:txBody>
          <a:bodyPr/>
          <a:lstStyle>
            <a:lvl1pPr>
              <a:defRPr sz="4000">
                <a:solidFill>
                  <a:schemeClr val="tx2"/>
                </a:solidFill>
              </a:defRPr>
            </a:lvl1pPr>
          </a:lstStyle>
          <a:p>
            <a:r>
              <a:rPr lang="en-US"/>
              <a:t>Click to edit Master title style</a:t>
            </a:r>
          </a:p>
        </p:txBody>
      </p:sp>
    </p:spTree>
    <p:extLst>
      <p:ext uri="{BB962C8B-B14F-4D97-AF65-F5344CB8AC3E}">
        <p14:creationId xmlns:p14="http://schemas.microsoft.com/office/powerpoint/2010/main" val="1489024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9_Custom Layou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828CA471-2C49-4C56-B95A-2DB1B5AE7357}"/>
              </a:ext>
            </a:extLst>
          </p:cNvPr>
          <p:cNvSpPr>
            <a:spLocks noGrp="1"/>
          </p:cNvSpPr>
          <p:nvPr>
            <p:ph type="pic" sz="quarter" idx="10" hasCustomPrompt="1"/>
          </p:nvPr>
        </p:nvSpPr>
        <p:spPr>
          <a:xfrm>
            <a:off x="8745855" y="2785113"/>
            <a:ext cx="2076450" cy="2167887"/>
          </a:xfrm>
          <a:custGeom>
            <a:avLst/>
            <a:gdLst>
              <a:gd name="connsiteX0" fmla="*/ 0 w 2076450"/>
              <a:gd name="connsiteY0" fmla="*/ 0 h 2167887"/>
              <a:gd name="connsiteX1" fmla="*/ 2076450 w 2076450"/>
              <a:gd name="connsiteY1" fmla="*/ 0 h 2167887"/>
              <a:gd name="connsiteX2" fmla="*/ 2076450 w 2076450"/>
              <a:gd name="connsiteY2" fmla="*/ 2167887 h 2167887"/>
              <a:gd name="connsiteX3" fmla="*/ 0 w 2076450"/>
              <a:gd name="connsiteY3" fmla="*/ 2167887 h 2167887"/>
            </a:gdLst>
            <a:ahLst/>
            <a:cxnLst>
              <a:cxn ang="0">
                <a:pos x="connsiteX0" y="connsiteY0"/>
              </a:cxn>
              <a:cxn ang="0">
                <a:pos x="connsiteX1" y="connsiteY1"/>
              </a:cxn>
              <a:cxn ang="0">
                <a:pos x="connsiteX2" y="connsiteY2"/>
              </a:cxn>
              <a:cxn ang="0">
                <a:pos x="connsiteX3" y="connsiteY3"/>
              </a:cxn>
            </a:cxnLst>
            <a:rect l="l" t="t" r="r" b="b"/>
            <a:pathLst>
              <a:path w="2076450" h="2167887">
                <a:moveTo>
                  <a:pt x="0" y="0"/>
                </a:moveTo>
                <a:lnTo>
                  <a:pt x="2076450" y="0"/>
                </a:lnTo>
                <a:lnTo>
                  <a:pt x="2076450" y="2167887"/>
                </a:lnTo>
                <a:lnTo>
                  <a:pt x="0" y="2167887"/>
                </a:lnTo>
                <a:close/>
              </a:path>
            </a:pathLst>
          </a:custGeom>
          <a:solidFill>
            <a:schemeClr val="bg1">
              <a:lumMod val="95000"/>
            </a:schemeClr>
          </a:solidFill>
        </p:spPr>
        <p:txBody>
          <a:bodyPr wrap="square" anchor="ctr">
            <a:noAutofit/>
          </a:bodyPr>
          <a:lstStyle>
            <a:lvl1pPr marL="0" indent="0" algn="ctr">
              <a:buNone/>
              <a:defRPr sz="2400">
                <a:solidFill>
                  <a:schemeClr val="tx1">
                    <a:lumMod val="65000"/>
                    <a:lumOff val="35000"/>
                  </a:schemeClr>
                </a:solidFill>
                <a:latin typeface="Lato" panose="020F0502020204030203" pitchFamily="34" charset="0"/>
              </a:defRPr>
            </a:lvl1pPr>
          </a:lstStyle>
          <a:p>
            <a:r>
              <a:rPr lang="en-US"/>
              <a:t>Picture</a:t>
            </a:r>
          </a:p>
        </p:txBody>
      </p:sp>
      <p:sp>
        <p:nvSpPr>
          <p:cNvPr id="3" name="Picture Placeholder 13">
            <a:extLst>
              <a:ext uri="{FF2B5EF4-FFF2-40B4-BE49-F238E27FC236}">
                <a16:creationId xmlns:a16="http://schemas.microsoft.com/office/drawing/2014/main" id="{7798F40D-1D1A-4CEF-B926-F73997050E47}"/>
              </a:ext>
            </a:extLst>
          </p:cNvPr>
          <p:cNvSpPr>
            <a:spLocks noGrp="1"/>
          </p:cNvSpPr>
          <p:nvPr>
            <p:ph type="pic" sz="quarter" idx="11" hasCustomPrompt="1"/>
          </p:nvPr>
        </p:nvSpPr>
        <p:spPr>
          <a:xfrm>
            <a:off x="6287135" y="2785113"/>
            <a:ext cx="2076450" cy="2167887"/>
          </a:xfrm>
          <a:custGeom>
            <a:avLst/>
            <a:gdLst>
              <a:gd name="connsiteX0" fmla="*/ 0 w 2076450"/>
              <a:gd name="connsiteY0" fmla="*/ 0 h 2167887"/>
              <a:gd name="connsiteX1" fmla="*/ 2076450 w 2076450"/>
              <a:gd name="connsiteY1" fmla="*/ 0 h 2167887"/>
              <a:gd name="connsiteX2" fmla="*/ 2076450 w 2076450"/>
              <a:gd name="connsiteY2" fmla="*/ 2167887 h 2167887"/>
              <a:gd name="connsiteX3" fmla="*/ 0 w 2076450"/>
              <a:gd name="connsiteY3" fmla="*/ 2167887 h 2167887"/>
            </a:gdLst>
            <a:ahLst/>
            <a:cxnLst>
              <a:cxn ang="0">
                <a:pos x="connsiteX0" y="connsiteY0"/>
              </a:cxn>
              <a:cxn ang="0">
                <a:pos x="connsiteX1" y="connsiteY1"/>
              </a:cxn>
              <a:cxn ang="0">
                <a:pos x="connsiteX2" y="connsiteY2"/>
              </a:cxn>
              <a:cxn ang="0">
                <a:pos x="connsiteX3" y="connsiteY3"/>
              </a:cxn>
            </a:cxnLst>
            <a:rect l="l" t="t" r="r" b="b"/>
            <a:pathLst>
              <a:path w="2076450" h="2167887">
                <a:moveTo>
                  <a:pt x="0" y="0"/>
                </a:moveTo>
                <a:lnTo>
                  <a:pt x="2076450" y="0"/>
                </a:lnTo>
                <a:lnTo>
                  <a:pt x="2076450" y="2167887"/>
                </a:lnTo>
                <a:lnTo>
                  <a:pt x="0" y="2167887"/>
                </a:lnTo>
                <a:close/>
              </a:path>
            </a:pathLst>
          </a:custGeom>
          <a:solidFill>
            <a:schemeClr val="bg1">
              <a:lumMod val="95000"/>
            </a:schemeClr>
          </a:solidFill>
        </p:spPr>
        <p:txBody>
          <a:bodyPr wrap="square" anchor="ctr">
            <a:noAutofit/>
          </a:bodyPr>
          <a:lstStyle>
            <a:lvl1pPr marL="0" indent="0" algn="ctr">
              <a:buNone/>
              <a:defRPr sz="2400">
                <a:solidFill>
                  <a:schemeClr val="tx1">
                    <a:lumMod val="65000"/>
                    <a:lumOff val="35000"/>
                  </a:schemeClr>
                </a:solidFill>
                <a:latin typeface="Lato" panose="020F0502020204030203" pitchFamily="34" charset="0"/>
              </a:defRPr>
            </a:lvl1pPr>
          </a:lstStyle>
          <a:p>
            <a:r>
              <a:rPr lang="en-US"/>
              <a:t>Picture</a:t>
            </a:r>
          </a:p>
        </p:txBody>
      </p:sp>
      <p:sp>
        <p:nvSpPr>
          <p:cNvPr id="4" name="Picture Placeholder 14">
            <a:extLst>
              <a:ext uri="{FF2B5EF4-FFF2-40B4-BE49-F238E27FC236}">
                <a16:creationId xmlns:a16="http://schemas.microsoft.com/office/drawing/2014/main" id="{1119D26F-14B3-4453-B760-F5F2373E2468}"/>
              </a:ext>
            </a:extLst>
          </p:cNvPr>
          <p:cNvSpPr>
            <a:spLocks noGrp="1"/>
          </p:cNvSpPr>
          <p:nvPr>
            <p:ph type="pic" sz="quarter" idx="12" hasCustomPrompt="1"/>
          </p:nvPr>
        </p:nvSpPr>
        <p:spPr>
          <a:xfrm>
            <a:off x="3828415" y="2785113"/>
            <a:ext cx="2076450" cy="2167887"/>
          </a:xfrm>
          <a:custGeom>
            <a:avLst/>
            <a:gdLst>
              <a:gd name="connsiteX0" fmla="*/ 0 w 2076450"/>
              <a:gd name="connsiteY0" fmla="*/ 0 h 2167887"/>
              <a:gd name="connsiteX1" fmla="*/ 2076450 w 2076450"/>
              <a:gd name="connsiteY1" fmla="*/ 0 h 2167887"/>
              <a:gd name="connsiteX2" fmla="*/ 2076450 w 2076450"/>
              <a:gd name="connsiteY2" fmla="*/ 2167887 h 2167887"/>
              <a:gd name="connsiteX3" fmla="*/ 0 w 2076450"/>
              <a:gd name="connsiteY3" fmla="*/ 2167887 h 2167887"/>
            </a:gdLst>
            <a:ahLst/>
            <a:cxnLst>
              <a:cxn ang="0">
                <a:pos x="connsiteX0" y="connsiteY0"/>
              </a:cxn>
              <a:cxn ang="0">
                <a:pos x="connsiteX1" y="connsiteY1"/>
              </a:cxn>
              <a:cxn ang="0">
                <a:pos x="connsiteX2" y="connsiteY2"/>
              </a:cxn>
              <a:cxn ang="0">
                <a:pos x="connsiteX3" y="connsiteY3"/>
              </a:cxn>
            </a:cxnLst>
            <a:rect l="l" t="t" r="r" b="b"/>
            <a:pathLst>
              <a:path w="2076450" h="2167887">
                <a:moveTo>
                  <a:pt x="0" y="0"/>
                </a:moveTo>
                <a:lnTo>
                  <a:pt x="2076450" y="0"/>
                </a:lnTo>
                <a:lnTo>
                  <a:pt x="2076450" y="2167887"/>
                </a:lnTo>
                <a:lnTo>
                  <a:pt x="0" y="2167887"/>
                </a:lnTo>
                <a:close/>
              </a:path>
            </a:pathLst>
          </a:custGeom>
          <a:solidFill>
            <a:schemeClr val="bg1">
              <a:lumMod val="95000"/>
            </a:schemeClr>
          </a:solidFill>
        </p:spPr>
        <p:txBody>
          <a:bodyPr wrap="square" anchor="ctr">
            <a:noAutofit/>
          </a:bodyPr>
          <a:lstStyle>
            <a:lvl1pPr marL="0" indent="0" algn="ctr">
              <a:buNone/>
              <a:defRPr sz="2400">
                <a:solidFill>
                  <a:schemeClr val="tx1">
                    <a:lumMod val="65000"/>
                    <a:lumOff val="35000"/>
                  </a:schemeClr>
                </a:solidFill>
                <a:latin typeface="Lato" panose="020F0502020204030203" pitchFamily="34" charset="0"/>
              </a:defRPr>
            </a:lvl1pPr>
          </a:lstStyle>
          <a:p>
            <a:r>
              <a:rPr lang="en-US"/>
              <a:t>Picture</a:t>
            </a:r>
          </a:p>
        </p:txBody>
      </p:sp>
      <p:sp>
        <p:nvSpPr>
          <p:cNvPr id="5" name="Picture Placeholder 15">
            <a:extLst>
              <a:ext uri="{FF2B5EF4-FFF2-40B4-BE49-F238E27FC236}">
                <a16:creationId xmlns:a16="http://schemas.microsoft.com/office/drawing/2014/main" id="{27FB6A6D-77D3-48A8-A82E-B09821D00AB9}"/>
              </a:ext>
            </a:extLst>
          </p:cNvPr>
          <p:cNvSpPr>
            <a:spLocks noGrp="1"/>
          </p:cNvSpPr>
          <p:nvPr>
            <p:ph type="pic" sz="quarter" idx="13" hasCustomPrompt="1"/>
          </p:nvPr>
        </p:nvSpPr>
        <p:spPr>
          <a:xfrm>
            <a:off x="1369695" y="2785113"/>
            <a:ext cx="2076450" cy="2167887"/>
          </a:xfrm>
          <a:custGeom>
            <a:avLst/>
            <a:gdLst>
              <a:gd name="connsiteX0" fmla="*/ 0 w 2076450"/>
              <a:gd name="connsiteY0" fmla="*/ 0 h 2167887"/>
              <a:gd name="connsiteX1" fmla="*/ 2076450 w 2076450"/>
              <a:gd name="connsiteY1" fmla="*/ 0 h 2167887"/>
              <a:gd name="connsiteX2" fmla="*/ 2076450 w 2076450"/>
              <a:gd name="connsiteY2" fmla="*/ 2167887 h 2167887"/>
              <a:gd name="connsiteX3" fmla="*/ 0 w 2076450"/>
              <a:gd name="connsiteY3" fmla="*/ 2167887 h 2167887"/>
            </a:gdLst>
            <a:ahLst/>
            <a:cxnLst>
              <a:cxn ang="0">
                <a:pos x="connsiteX0" y="connsiteY0"/>
              </a:cxn>
              <a:cxn ang="0">
                <a:pos x="connsiteX1" y="connsiteY1"/>
              </a:cxn>
              <a:cxn ang="0">
                <a:pos x="connsiteX2" y="connsiteY2"/>
              </a:cxn>
              <a:cxn ang="0">
                <a:pos x="connsiteX3" y="connsiteY3"/>
              </a:cxn>
            </a:cxnLst>
            <a:rect l="l" t="t" r="r" b="b"/>
            <a:pathLst>
              <a:path w="2076450" h="2167887">
                <a:moveTo>
                  <a:pt x="0" y="0"/>
                </a:moveTo>
                <a:lnTo>
                  <a:pt x="2076450" y="0"/>
                </a:lnTo>
                <a:lnTo>
                  <a:pt x="2076450" y="2167887"/>
                </a:lnTo>
                <a:lnTo>
                  <a:pt x="0" y="2167887"/>
                </a:lnTo>
                <a:close/>
              </a:path>
            </a:pathLst>
          </a:custGeom>
          <a:solidFill>
            <a:schemeClr val="bg1">
              <a:lumMod val="95000"/>
            </a:schemeClr>
          </a:solidFill>
        </p:spPr>
        <p:txBody>
          <a:bodyPr wrap="square" anchor="ctr">
            <a:noAutofit/>
          </a:bodyPr>
          <a:lstStyle>
            <a:lvl1pPr marL="0" indent="0" algn="ctr">
              <a:buNone/>
              <a:defRPr sz="2400">
                <a:solidFill>
                  <a:schemeClr val="tx1">
                    <a:lumMod val="65000"/>
                    <a:lumOff val="35000"/>
                  </a:schemeClr>
                </a:solidFill>
                <a:latin typeface="Lato" panose="020F0502020204030203" pitchFamily="34" charset="0"/>
              </a:defRPr>
            </a:lvl1pPr>
          </a:lstStyle>
          <a:p>
            <a:r>
              <a:rPr lang="en-US"/>
              <a:t>Picture</a:t>
            </a:r>
          </a:p>
        </p:txBody>
      </p:sp>
      <p:sp>
        <p:nvSpPr>
          <p:cNvPr id="8" name="Title 7"/>
          <p:cNvSpPr>
            <a:spLocks noGrp="1"/>
          </p:cNvSpPr>
          <p:nvPr>
            <p:ph type="title"/>
          </p:nvPr>
        </p:nvSpPr>
        <p:spPr>
          <a:xfrm>
            <a:off x="1029335" y="887639"/>
            <a:ext cx="10515600" cy="1325563"/>
          </a:xfrm>
          <a:prstGeom prst="rect">
            <a:avLst/>
          </a:prstGeom>
        </p:spPr>
        <p:txBody>
          <a:bodyPr/>
          <a:lstStyle>
            <a:lvl1pPr>
              <a:defRPr sz="4000">
                <a:solidFill>
                  <a:schemeClr val="tx2"/>
                </a:solidFill>
              </a:defRPr>
            </a:lvl1pPr>
          </a:lstStyle>
          <a:p>
            <a:r>
              <a:rPr lang="en-US"/>
              <a:t>Click to edit Master title style</a:t>
            </a:r>
          </a:p>
        </p:txBody>
      </p:sp>
    </p:spTree>
    <p:extLst>
      <p:ext uri="{BB962C8B-B14F-4D97-AF65-F5344CB8AC3E}">
        <p14:creationId xmlns:p14="http://schemas.microsoft.com/office/powerpoint/2010/main" val="2414023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4CD62D2-4611-4F2D-A763-759D4C5EBFA2}"/>
              </a:ext>
            </a:extLst>
          </p:cNvPr>
          <p:cNvSpPr>
            <a:spLocks noGrp="1"/>
          </p:cNvSpPr>
          <p:nvPr>
            <p:ph type="pic" sz="quarter" idx="10" hasCustomPrompt="1"/>
          </p:nvPr>
        </p:nvSpPr>
        <p:spPr>
          <a:xfrm>
            <a:off x="8549613" y="2761770"/>
            <a:ext cx="4552950" cy="2857500"/>
          </a:xfrm>
          <a:custGeom>
            <a:avLst/>
            <a:gdLst>
              <a:gd name="connsiteX0" fmla="*/ 0 w 4552950"/>
              <a:gd name="connsiteY0" fmla="*/ 0 h 2857500"/>
              <a:gd name="connsiteX1" fmla="*/ 4552950 w 4552950"/>
              <a:gd name="connsiteY1" fmla="*/ 0 h 2857500"/>
              <a:gd name="connsiteX2" fmla="*/ 4552950 w 4552950"/>
              <a:gd name="connsiteY2" fmla="*/ 2857500 h 2857500"/>
              <a:gd name="connsiteX3" fmla="*/ 0 w 4552950"/>
              <a:gd name="connsiteY3" fmla="*/ 2857500 h 2857500"/>
            </a:gdLst>
            <a:ahLst/>
            <a:cxnLst>
              <a:cxn ang="0">
                <a:pos x="connsiteX0" y="connsiteY0"/>
              </a:cxn>
              <a:cxn ang="0">
                <a:pos x="connsiteX1" y="connsiteY1"/>
              </a:cxn>
              <a:cxn ang="0">
                <a:pos x="connsiteX2" y="connsiteY2"/>
              </a:cxn>
              <a:cxn ang="0">
                <a:pos x="connsiteX3" y="connsiteY3"/>
              </a:cxn>
            </a:cxnLst>
            <a:rect l="l" t="t" r="r" b="b"/>
            <a:pathLst>
              <a:path w="4552950" h="2857500">
                <a:moveTo>
                  <a:pt x="0" y="0"/>
                </a:moveTo>
                <a:lnTo>
                  <a:pt x="4552950" y="0"/>
                </a:lnTo>
                <a:lnTo>
                  <a:pt x="4552950" y="2857500"/>
                </a:lnTo>
                <a:lnTo>
                  <a:pt x="0" y="2857500"/>
                </a:lnTo>
                <a:close/>
              </a:path>
            </a:pathLst>
          </a:custGeom>
          <a:solidFill>
            <a:schemeClr val="bg1">
              <a:lumMod val="95000"/>
            </a:schemeClr>
          </a:solidFill>
          <a:effectLst>
            <a:innerShdw blurRad="114300">
              <a:prstClr val="black">
                <a:alpha val="20000"/>
              </a:prstClr>
            </a:innerShdw>
          </a:effectLst>
        </p:spPr>
        <p:txBody>
          <a:bodyPr wrap="square" anchor="ctr">
            <a:noAutofit/>
          </a:bodyPr>
          <a:lstStyle>
            <a:lvl1pPr marL="0" indent="0" algn="ctr">
              <a:buNone/>
              <a:defRPr sz="1800">
                <a:latin typeface="Lato" panose="020F0502020204030203" pitchFamily="34" charset="0"/>
              </a:defRPr>
            </a:lvl1pPr>
          </a:lstStyle>
          <a:p>
            <a:r>
              <a:rPr lang="en-US"/>
              <a:t>Add Picture</a:t>
            </a:r>
          </a:p>
        </p:txBody>
      </p:sp>
      <p:sp>
        <p:nvSpPr>
          <p:cNvPr id="7" name="Picture Placeholder 6">
            <a:extLst>
              <a:ext uri="{FF2B5EF4-FFF2-40B4-BE49-F238E27FC236}">
                <a16:creationId xmlns:a16="http://schemas.microsoft.com/office/drawing/2014/main" id="{E1E309ED-CFD7-40CC-9574-8B3C633D051D}"/>
              </a:ext>
            </a:extLst>
          </p:cNvPr>
          <p:cNvSpPr>
            <a:spLocks noGrp="1"/>
          </p:cNvSpPr>
          <p:nvPr>
            <p:ph type="pic" sz="quarter" idx="11" hasCustomPrompt="1"/>
          </p:nvPr>
        </p:nvSpPr>
        <p:spPr>
          <a:xfrm>
            <a:off x="6273138" y="1047270"/>
            <a:ext cx="4552950" cy="2857500"/>
          </a:xfrm>
          <a:custGeom>
            <a:avLst/>
            <a:gdLst>
              <a:gd name="connsiteX0" fmla="*/ 0 w 4552950"/>
              <a:gd name="connsiteY0" fmla="*/ 0 h 2857500"/>
              <a:gd name="connsiteX1" fmla="*/ 4552950 w 4552950"/>
              <a:gd name="connsiteY1" fmla="*/ 0 h 2857500"/>
              <a:gd name="connsiteX2" fmla="*/ 4552950 w 4552950"/>
              <a:gd name="connsiteY2" fmla="*/ 2857500 h 2857500"/>
              <a:gd name="connsiteX3" fmla="*/ 0 w 4552950"/>
              <a:gd name="connsiteY3" fmla="*/ 2857500 h 2857500"/>
            </a:gdLst>
            <a:ahLst/>
            <a:cxnLst>
              <a:cxn ang="0">
                <a:pos x="connsiteX0" y="connsiteY0"/>
              </a:cxn>
              <a:cxn ang="0">
                <a:pos x="connsiteX1" y="connsiteY1"/>
              </a:cxn>
              <a:cxn ang="0">
                <a:pos x="connsiteX2" y="connsiteY2"/>
              </a:cxn>
              <a:cxn ang="0">
                <a:pos x="connsiteX3" y="connsiteY3"/>
              </a:cxn>
            </a:cxnLst>
            <a:rect l="l" t="t" r="r" b="b"/>
            <a:pathLst>
              <a:path w="4552950" h="2857500">
                <a:moveTo>
                  <a:pt x="0" y="0"/>
                </a:moveTo>
                <a:lnTo>
                  <a:pt x="4552950" y="0"/>
                </a:lnTo>
                <a:lnTo>
                  <a:pt x="4552950" y="2857500"/>
                </a:lnTo>
                <a:lnTo>
                  <a:pt x="0" y="2857500"/>
                </a:lnTo>
                <a:close/>
              </a:path>
            </a:pathLst>
          </a:custGeom>
          <a:solidFill>
            <a:schemeClr val="bg1">
              <a:lumMod val="95000"/>
            </a:schemeClr>
          </a:solidFill>
          <a:effectLst>
            <a:outerShdw blurRad="635000" dist="190500" dir="2700000" algn="tl" rotWithShape="0">
              <a:prstClr val="black">
                <a:alpha val="40000"/>
              </a:prstClr>
            </a:outerShdw>
          </a:effectLst>
        </p:spPr>
        <p:txBody>
          <a:bodyPr wrap="square" anchor="ctr">
            <a:noAutofit/>
          </a:bodyPr>
          <a:lstStyle>
            <a:lvl1pPr marL="0" indent="0" algn="ctr">
              <a:buNone/>
              <a:defRPr sz="1800">
                <a:latin typeface="Lato" panose="020F0502020204030203" pitchFamily="34" charset="0"/>
              </a:defRPr>
            </a:lvl1pPr>
          </a:lstStyle>
          <a:p>
            <a:r>
              <a:rPr lang="en-US"/>
              <a:t>Add Picture</a:t>
            </a:r>
          </a:p>
        </p:txBody>
      </p:sp>
      <p:sp>
        <p:nvSpPr>
          <p:cNvPr id="2" name="Title 1"/>
          <p:cNvSpPr>
            <a:spLocks noGrp="1"/>
          </p:cNvSpPr>
          <p:nvPr>
            <p:ph type="title"/>
          </p:nvPr>
        </p:nvSpPr>
        <p:spPr>
          <a:xfrm>
            <a:off x="838200" y="365125"/>
            <a:ext cx="10515600" cy="1325563"/>
          </a:xfrm>
          <a:prstGeom prst="rect">
            <a:avLst/>
          </a:prstGeom>
        </p:spPr>
        <p:txBody>
          <a:bodyPr/>
          <a:lstStyle>
            <a:lvl1pPr>
              <a:defRPr sz="4000">
                <a:solidFill>
                  <a:schemeClr val="tx2"/>
                </a:solidFill>
              </a:defRPr>
            </a:lvl1pPr>
          </a:lstStyle>
          <a:p>
            <a:r>
              <a:rPr lang="en-US"/>
              <a:t>Click to edit Master title style</a:t>
            </a:r>
          </a:p>
        </p:txBody>
      </p:sp>
      <p:sp>
        <p:nvSpPr>
          <p:cNvPr id="8" name="Content Placeholder 7"/>
          <p:cNvSpPr>
            <a:spLocks noGrp="1"/>
          </p:cNvSpPr>
          <p:nvPr>
            <p:ph sz="quarter" idx="12"/>
          </p:nvPr>
        </p:nvSpPr>
        <p:spPr>
          <a:xfrm>
            <a:off x="884238" y="1898650"/>
            <a:ext cx="5140325" cy="37211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8426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A312C010-0EA6-4691-BE79-C3DF30035DDE}"/>
              </a:ext>
            </a:extLst>
          </p:cNvPr>
          <p:cNvSpPr>
            <a:spLocks noGrp="1"/>
          </p:cNvSpPr>
          <p:nvPr>
            <p:ph type="pic" sz="quarter" idx="27" hasCustomPrompt="1"/>
          </p:nvPr>
        </p:nvSpPr>
        <p:spPr>
          <a:xfrm>
            <a:off x="1417328" y="1480311"/>
            <a:ext cx="2155208" cy="3822192"/>
          </a:xfrm>
          <a:prstGeom prst="rect">
            <a:avLst/>
          </a:prstGeom>
          <a:solidFill>
            <a:schemeClr val="bg1">
              <a:lumMod val="95000"/>
            </a:schemeClr>
          </a:solidFill>
          <a:effectLst>
            <a:innerShdw blurRad="190500">
              <a:prstClr val="black">
                <a:alpha val="30000"/>
              </a:prstClr>
            </a:innerShdw>
          </a:effectLst>
        </p:spPr>
        <p:txBody>
          <a:bodyPr anchor="ctr"/>
          <a:lstStyle>
            <a:lvl1pPr marL="0" indent="0" algn="ctr">
              <a:buNone/>
              <a:defRPr sz="1800">
                <a:solidFill>
                  <a:schemeClr val="tx1"/>
                </a:solidFill>
                <a:latin typeface="Lato" panose="020F0502020204030203" pitchFamily="34" charset="0"/>
                <a:cs typeface="Segoe UI Light" panose="020B0502040204020203" pitchFamily="34" charset="0"/>
              </a:defRPr>
            </a:lvl1pPr>
          </a:lstStyle>
          <a:p>
            <a:r>
              <a:rPr lang="en-US"/>
              <a:t>Add Picture</a:t>
            </a:r>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2"/>
                </a:solidFill>
              </a:defRPr>
            </a:lvl1pPr>
          </a:lstStyle>
          <a:p>
            <a:r>
              <a:rPr lang="en-US"/>
              <a:t>Click to edit Master title style</a:t>
            </a:r>
          </a:p>
        </p:txBody>
      </p:sp>
      <p:sp>
        <p:nvSpPr>
          <p:cNvPr id="7" name="Content Placeholder 6"/>
          <p:cNvSpPr>
            <a:spLocks noGrp="1"/>
          </p:cNvSpPr>
          <p:nvPr>
            <p:ph sz="quarter" idx="28"/>
          </p:nvPr>
        </p:nvSpPr>
        <p:spPr>
          <a:xfrm>
            <a:off x="3865563" y="1479550"/>
            <a:ext cx="7488237" cy="37449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9715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1B771AB-2047-4B64-A4D2-FA26ED51F635}"/>
              </a:ext>
            </a:extLst>
          </p:cNvPr>
          <p:cNvSpPr>
            <a:spLocks noGrp="1"/>
          </p:cNvSpPr>
          <p:nvPr>
            <p:ph type="pic" sz="quarter" idx="11" hasCustomPrompt="1"/>
          </p:nvPr>
        </p:nvSpPr>
        <p:spPr>
          <a:xfrm>
            <a:off x="3940792" y="1480310"/>
            <a:ext cx="2155208" cy="3822191"/>
          </a:xfrm>
          <a:custGeom>
            <a:avLst/>
            <a:gdLst>
              <a:gd name="connsiteX0" fmla="*/ 0 w 4552950"/>
              <a:gd name="connsiteY0" fmla="*/ 0 h 2857500"/>
              <a:gd name="connsiteX1" fmla="*/ 4552950 w 4552950"/>
              <a:gd name="connsiteY1" fmla="*/ 0 h 2857500"/>
              <a:gd name="connsiteX2" fmla="*/ 4552950 w 4552950"/>
              <a:gd name="connsiteY2" fmla="*/ 2857500 h 2857500"/>
              <a:gd name="connsiteX3" fmla="*/ 0 w 4552950"/>
              <a:gd name="connsiteY3" fmla="*/ 2857500 h 2857500"/>
            </a:gdLst>
            <a:ahLst/>
            <a:cxnLst>
              <a:cxn ang="0">
                <a:pos x="connsiteX0" y="connsiteY0"/>
              </a:cxn>
              <a:cxn ang="0">
                <a:pos x="connsiteX1" y="connsiteY1"/>
              </a:cxn>
              <a:cxn ang="0">
                <a:pos x="connsiteX2" y="connsiteY2"/>
              </a:cxn>
              <a:cxn ang="0">
                <a:pos x="connsiteX3" y="connsiteY3"/>
              </a:cxn>
            </a:cxnLst>
            <a:rect l="l" t="t" r="r" b="b"/>
            <a:pathLst>
              <a:path w="4552950" h="2857500">
                <a:moveTo>
                  <a:pt x="0" y="0"/>
                </a:moveTo>
                <a:lnTo>
                  <a:pt x="4552950" y="0"/>
                </a:lnTo>
                <a:lnTo>
                  <a:pt x="4552950" y="2857500"/>
                </a:lnTo>
                <a:lnTo>
                  <a:pt x="0" y="2857500"/>
                </a:lnTo>
                <a:close/>
              </a:path>
            </a:pathLst>
          </a:custGeom>
          <a:solidFill>
            <a:schemeClr val="bg1">
              <a:lumMod val="95000"/>
            </a:schemeClr>
          </a:solidFill>
          <a:effectLst>
            <a:outerShdw blurRad="635000" dist="190500" dir="2700000" algn="tl" rotWithShape="0">
              <a:prstClr val="black">
                <a:alpha val="40000"/>
              </a:prstClr>
            </a:outerShdw>
          </a:effectLst>
        </p:spPr>
        <p:txBody>
          <a:bodyPr wrap="square" anchor="ctr">
            <a:noAutofit/>
          </a:bodyPr>
          <a:lstStyle>
            <a:lvl1pPr marL="0" indent="0" algn="ctr">
              <a:buNone/>
              <a:defRPr sz="1800">
                <a:latin typeface="Lato" panose="020F0502020204030203" pitchFamily="34" charset="0"/>
              </a:defRPr>
            </a:lvl1pPr>
          </a:lstStyle>
          <a:p>
            <a:r>
              <a:rPr lang="en-US"/>
              <a:t>Add Picture</a:t>
            </a:r>
          </a:p>
        </p:txBody>
      </p:sp>
      <p:sp>
        <p:nvSpPr>
          <p:cNvPr id="4" name="Picture Placeholder 17">
            <a:extLst>
              <a:ext uri="{FF2B5EF4-FFF2-40B4-BE49-F238E27FC236}">
                <a16:creationId xmlns:a16="http://schemas.microsoft.com/office/drawing/2014/main" id="{63FD12DE-BCAF-4EA8-BDAB-B3923E6073DC}"/>
              </a:ext>
            </a:extLst>
          </p:cNvPr>
          <p:cNvSpPr>
            <a:spLocks noGrp="1"/>
          </p:cNvSpPr>
          <p:nvPr>
            <p:ph type="pic" sz="quarter" idx="28" hasCustomPrompt="1"/>
          </p:nvPr>
        </p:nvSpPr>
        <p:spPr>
          <a:xfrm>
            <a:off x="1417328" y="1480311"/>
            <a:ext cx="2155208" cy="3822192"/>
          </a:xfrm>
          <a:prstGeom prst="rect">
            <a:avLst/>
          </a:prstGeom>
          <a:solidFill>
            <a:schemeClr val="bg1">
              <a:lumMod val="95000"/>
            </a:schemeClr>
          </a:solidFill>
          <a:effectLst>
            <a:innerShdw blurRad="190500">
              <a:prstClr val="black">
                <a:alpha val="30000"/>
              </a:prstClr>
            </a:innerShdw>
          </a:effectLst>
        </p:spPr>
        <p:txBody>
          <a:bodyPr anchor="ctr"/>
          <a:lstStyle>
            <a:lvl1pPr marL="0" indent="0" algn="ctr">
              <a:buNone/>
              <a:defRPr sz="1800">
                <a:solidFill>
                  <a:schemeClr val="tx1"/>
                </a:solidFill>
                <a:latin typeface="Lato" panose="020F0502020204030203" pitchFamily="34" charset="0"/>
                <a:cs typeface="Segoe UI Light" panose="020B0502040204020203" pitchFamily="34" charset="0"/>
              </a:defRPr>
            </a:lvl1pPr>
          </a:lstStyle>
          <a:p>
            <a:r>
              <a:rPr lang="en-US"/>
              <a:t>Add Picture</a:t>
            </a:r>
          </a:p>
        </p:txBody>
      </p:sp>
      <p:sp>
        <p:nvSpPr>
          <p:cNvPr id="2" name="Title 1"/>
          <p:cNvSpPr>
            <a:spLocks noGrp="1"/>
          </p:cNvSpPr>
          <p:nvPr>
            <p:ph type="title"/>
          </p:nvPr>
        </p:nvSpPr>
        <p:spPr>
          <a:xfrm>
            <a:off x="838200" y="365125"/>
            <a:ext cx="10515600" cy="1325563"/>
          </a:xfrm>
          <a:prstGeom prst="rect">
            <a:avLst/>
          </a:prstGeom>
        </p:spPr>
        <p:txBody>
          <a:bodyPr/>
          <a:lstStyle>
            <a:lvl1pPr>
              <a:defRPr sz="4000">
                <a:solidFill>
                  <a:schemeClr val="tx2"/>
                </a:solidFill>
              </a:defRPr>
            </a:lvl1pPr>
          </a:lstStyle>
          <a:p>
            <a:r>
              <a:rPr lang="en-US"/>
              <a:t>Click to edit Master title style</a:t>
            </a:r>
          </a:p>
        </p:txBody>
      </p:sp>
      <p:sp>
        <p:nvSpPr>
          <p:cNvPr id="8" name="Content Placeholder 7"/>
          <p:cNvSpPr>
            <a:spLocks noGrp="1"/>
          </p:cNvSpPr>
          <p:nvPr>
            <p:ph sz="quarter" idx="29"/>
          </p:nvPr>
        </p:nvSpPr>
        <p:spPr>
          <a:xfrm>
            <a:off x="6554788" y="1480311"/>
            <a:ext cx="4799012" cy="37217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666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43303" y="2324554"/>
            <a:ext cx="8129067" cy="1794088"/>
          </a:xfrm>
          <a:prstGeom prst="rect">
            <a:avLst/>
          </a:prstGeom>
        </p:spPr>
        <p:txBody>
          <a:bodyPr/>
          <a:lstStyle>
            <a:lvl1pPr>
              <a:defRPr>
                <a:solidFill>
                  <a:schemeClr val="tx2"/>
                </a:solidFill>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3" y="75886"/>
            <a:ext cx="2613337" cy="6055974"/>
          </a:xfrm>
          <a:prstGeom prst="rect">
            <a:avLst/>
          </a:prstGeom>
        </p:spPr>
      </p:pic>
      <p:cxnSp>
        <p:nvCxnSpPr>
          <p:cNvPr id="8" name="Straight Connector 7"/>
          <p:cNvCxnSpPr/>
          <p:nvPr userDrawn="1"/>
        </p:nvCxnSpPr>
        <p:spPr>
          <a:xfrm flipV="1">
            <a:off x="3542338" y="4410635"/>
            <a:ext cx="7645615" cy="3842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542338" y="4449055"/>
            <a:ext cx="7645615" cy="5378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574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18F4C4-7FB4-42B6-A73D-F9880680F01E}"/>
              </a:ext>
            </a:extLst>
          </p:cNvPr>
          <p:cNvSpPr>
            <a:spLocks noGrp="1"/>
          </p:cNvSpPr>
          <p:nvPr>
            <p:ph type="pic" sz="quarter" idx="10" hasCustomPrompt="1"/>
          </p:nvPr>
        </p:nvSpPr>
        <p:spPr>
          <a:xfrm>
            <a:off x="5823057" y="-220756"/>
            <a:ext cx="6534150" cy="6667500"/>
          </a:xfrm>
          <a:custGeom>
            <a:avLst/>
            <a:gdLst>
              <a:gd name="connsiteX0" fmla="*/ 272278 w 6534150"/>
              <a:gd name="connsiteY0" fmla="*/ 0 h 6667500"/>
              <a:gd name="connsiteX1" fmla="*/ 6261872 w 6534150"/>
              <a:gd name="connsiteY1" fmla="*/ 0 h 6667500"/>
              <a:gd name="connsiteX2" fmla="*/ 6534150 w 6534150"/>
              <a:gd name="connsiteY2" fmla="*/ 272278 h 6667500"/>
              <a:gd name="connsiteX3" fmla="*/ 6534150 w 6534150"/>
              <a:gd name="connsiteY3" fmla="*/ 6395222 h 6667500"/>
              <a:gd name="connsiteX4" fmla="*/ 6261872 w 6534150"/>
              <a:gd name="connsiteY4" fmla="*/ 6667500 h 6667500"/>
              <a:gd name="connsiteX5" fmla="*/ 272278 w 6534150"/>
              <a:gd name="connsiteY5" fmla="*/ 6667500 h 6667500"/>
              <a:gd name="connsiteX6" fmla="*/ 0 w 6534150"/>
              <a:gd name="connsiteY6" fmla="*/ 6395222 h 6667500"/>
              <a:gd name="connsiteX7" fmla="*/ 0 w 6534150"/>
              <a:gd name="connsiteY7" fmla="*/ 272278 h 6667500"/>
              <a:gd name="connsiteX8" fmla="*/ 272278 w 6534150"/>
              <a:gd name="connsiteY8" fmla="*/ 0 h 66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4150" h="6667500">
                <a:moveTo>
                  <a:pt x="272278" y="0"/>
                </a:moveTo>
                <a:lnTo>
                  <a:pt x="6261872" y="0"/>
                </a:lnTo>
                <a:cubicBezTo>
                  <a:pt x="6412247" y="0"/>
                  <a:pt x="6534150" y="121903"/>
                  <a:pt x="6534150" y="272278"/>
                </a:cubicBezTo>
                <a:lnTo>
                  <a:pt x="6534150" y="6395222"/>
                </a:lnTo>
                <a:cubicBezTo>
                  <a:pt x="6534150" y="6545597"/>
                  <a:pt x="6412247" y="6667500"/>
                  <a:pt x="6261872" y="6667500"/>
                </a:cubicBezTo>
                <a:lnTo>
                  <a:pt x="272278" y="6667500"/>
                </a:lnTo>
                <a:cubicBezTo>
                  <a:pt x="121903" y="6667500"/>
                  <a:pt x="0" y="6545597"/>
                  <a:pt x="0" y="6395222"/>
                </a:cubicBezTo>
                <a:lnTo>
                  <a:pt x="0" y="272278"/>
                </a:lnTo>
                <a:cubicBezTo>
                  <a:pt x="0" y="121903"/>
                  <a:pt x="121903" y="0"/>
                  <a:pt x="272278" y="0"/>
                </a:cubicBezTo>
                <a:close/>
              </a:path>
            </a:pathLst>
          </a:custGeom>
          <a:solidFill>
            <a:schemeClr val="bg1">
              <a:lumMod val="95000"/>
            </a:schemeClr>
          </a:solidFill>
        </p:spPr>
        <p:txBody>
          <a:bodyPr wrap="square" anchor="ctr">
            <a:noAutofit/>
          </a:bodyPr>
          <a:lstStyle>
            <a:lvl1pPr marL="0" indent="0" algn="ctr">
              <a:buNone/>
              <a:defRPr>
                <a:solidFill>
                  <a:schemeClr val="tx1">
                    <a:lumMod val="65000"/>
                    <a:lumOff val="35000"/>
                  </a:schemeClr>
                </a:solidFill>
                <a:latin typeface="Lato" panose="020F0502020204030203" pitchFamily="34" charset="0"/>
              </a:defRPr>
            </a:lvl1pPr>
          </a:lstStyle>
          <a:p>
            <a:r>
              <a:rPr lang="en-US"/>
              <a:t>Add Picture</a:t>
            </a:r>
          </a:p>
        </p:txBody>
      </p:sp>
      <p:sp>
        <p:nvSpPr>
          <p:cNvPr id="2" name="Title 1"/>
          <p:cNvSpPr>
            <a:spLocks noGrp="1"/>
          </p:cNvSpPr>
          <p:nvPr>
            <p:ph type="title"/>
          </p:nvPr>
        </p:nvSpPr>
        <p:spPr>
          <a:xfrm>
            <a:off x="838200" y="365125"/>
            <a:ext cx="4663568" cy="1325563"/>
          </a:xfrm>
          <a:prstGeom prst="rect">
            <a:avLst/>
          </a:prstGeom>
        </p:spPr>
        <p:txBody>
          <a:bodyPr/>
          <a:lstStyle>
            <a:lvl1pPr>
              <a:defRPr sz="4000">
                <a:solidFill>
                  <a:schemeClr val="tx2"/>
                </a:solidFill>
              </a:defRPr>
            </a:lvl1pPr>
          </a:lstStyle>
          <a:p>
            <a:r>
              <a:rPr lang="en-US"/>
              <a:t>Click to edit Master title style</a:t>
            </a:r>
          </a:p>
        </p:txBody>
      </p:sp>
      <p:sp>
        <p:nvSpPr>
          <p:cNvPr id="7" name="Content Placeholder 6"/>
          <p:cNvSpPr>
            <a:spLocks noGrp="1"/>
          </p:cNvSpPr>
          <p:nvPr>
            <p:ph sz="quarter" idx="11"/>
          </p:nvPr>
        </p:nvSpPr>
        <p:spPr>
          <a:xfrm>
            <a:off x="814388" y="2036763"/>
            <a:ext cx="4595812" cy="38719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595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273117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29EF-EDBE-216E-6116-55744AD90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6441A-7781-3ADA-64C8-C1DD8AB59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781AE-CE7E-CCB1-7555-2986DE9D12D1}"/>
              </a:ext>
            </a:extLst>
          </p:cNvPr>
          <p:cNvSpPr>
            <a:spLocks noGrp="1"/>
          </p:cNvSpPr>
          <p:nvPr>
            <p:ph type="dt" sz="half" idx="10"/>
          </p:nvPr>
        </p:nvSpPr>
        <p:spPr/>
        <p:txBody>
          <a:bodyPr/>
          <a:lstStyle/>
          <a:p>
            <a:fld id="{0EE9321F-EEA9-4013-9136-7EA724A4B5FD}" type="datetimeFigureOut">
              <a:rPr lang="en-US" smtClean="0"/>
              <a:t>7/30/2024</a:t>
            </a:fld>
            <a:endParaRPr lang="en-US"/>
          </a:p>
        </p:txBody>
      </p:sp>
      <p:sp>
        <p:nvSpPr>
          <p:cNvPr id="5" name="Footer Placeholder 4">
            <a:extLst>
              <a:ext uri="{FF2B5EF4-FFF2-40B4-BE49-F238E27FC236}">
                <a16:creationId xmlns:a16="http://schemas.microsoft.com/office/drawing/2014/main" id="{B0547210-CBA2-C4EB-A7BE-F8F71B3E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D1353-E8DB-EED1-8170-97D14C13F374}"/>
              </a:ext>
            </a:extLst>
          </p:cNvPr>
          <p:cNvSpPr>
            <a:spLocks noGrp="1"/>
          </p:cNvSpPr>
          <p:nvPr>
            <p:ph type="sldNum" sz="quarter" idx="12"/>
          </p:nvPr>
        </p:nvSpPr>
        <p:spPr/>
        <p:txBody>
          <a:bodyPr/>
          <a:lstStyle/>
          <a:p>
            <a:fld id="{8A134BB1-AC07-44E5-9240-F332D31CD7E2}" type="slidenum">
              <a:rPr lang="en-US" smtClean="0"/>
              <a:t>‹#›</a:t>
            </a:fld>
            <a:endParaRPr lang="en-US"/>
          </a:p>
        </p:txBody>
      </p:sp>
    </p:spTree>
    <p:extLst>
      <p:ext uri="{BB962C8B-B14F-4D97-AF65-F5344CB8AC3E}">
        <p14:creationId xmlns:p14="http://schemas.microsoft.com/office/powerpoint/2010/main" val="310849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ED7F-3418-59E2-5C8E-7DD86E795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21459-DC9B-A1E1-86EA-7866C078EA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CD297-5235-2B4D-3F9B-176D8B631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2E287-8315-AC2F-FF12-7ABF42B81523}"/>
              </a:ext>
            </a:extLst>
          </p:cNvPr>
          <p:cNvSpPr>
            <a:spLocks noGrp="1"/>
          </p:cNvSpPr>
          <p:nvPr>
            <p:ph type="dt" sz="half" idx="10"/>
          </p:nvPr>
        </p:nvSpPr>
        <p:spPr/>
        <p:txBody>
          <a:bodyPr/>
          <a:lstStyle/>
          <a:p>
            <a:fld id="{0EE9321F-EEA9-4013-9136-7EA724A4B5FD}" type="datetimeFigureOut">
              <a:rPr lang="en-US" smtClean="0"/>
              <a:t>7/30/2024</a:t>
            </a:fld>
            <a:endParaRPr lang="en-US"/>
          </a:p>
        </p:txBody>
      </p:sp>
      <p:sp>
        <p:nvSpPr>
          <p:cNvPr id="6" name="Footer Placeholder 5">
            <a:extLst>
              <a:ext uri="{FF2B5EF4-FFF2-40B4-BE49-F238E27FC236}">
                <a16:creationId xmlns:a16="http://schemas.microsoft.com/office/drawing/2014/main" id="{C9EABB16-6F81-29CA-377B-39C60206E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B6F7B-3F7C-B9F3-6A7A-A4B5845C45DB}"/>
              </a:ext>
            </a:extLst>
          </p:cNvPr>
          <p:cNvSpPr>
            <a:spLocks noGrp="1"/>
          </p:cNvSpPr>
          <p:nvPr>
            <p:ph type="sldNum" sz="quarter" idx="12"/>
          </p:nvPr>
        </p:nvSpPr>
        <p:spPr/>
        <p:txBody>
          <a:bodyPr/>
          <a:lstStyle/>
          <a:p>
            <a:fld id="{8A134BB1-AC07-44E5-9240-F332D31CD7E2}" type="slidenum">
              <a:rPr lang="en-US" smtClean="0"/>
              <a:t>‹#›</a:t>
            </a:fld>
            <a:endParaRPr lang="en-US"/>
          </a:p>
        </p:txBody>
      </p:sp>
    </p:spTree>
    <p:extLst>
      <p:ext uri="{BB962C8B-B14F-4D97-AF65-F5344CB8AC3E}">
        <p14:creationId xmlns:p14="http://schemas.microsoft.com/office/powerpoint/2010/main" val="352850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000" b="1" i="0">
                <a:solidFill>
                  <a:srgbClr val="002C77"/>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7/30/2024</a:t>
            </a:fld>
            <a:endParaRPr lang="en-US"/>
          </a:p>
        </p:txBody>
      </p:sp>
      <p:sp>
        <p:nvSpPr>
          <p:cNvPr id="6" name="Holder 6"/>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93980">
              <a:lnSpc>
                <a:spcPct val="100000"/>
              </a:lnSpc>
              <a:spcBef>
                <a:spcPts val="25"/>
              </a:spcBef>
            </a:pPr>
            <a:fld id="{81D60167-4931-47E6-BA6A-407CBD079E47}" type="slidenum">
              <a:rPr spc="-50" dirty="0">
                <a:solidFill>
                  <a:srgbClr val="002C77"/>
                </a:solidFill>
              </a:rPr>
              <a:t>‹#›</a:t>
            </a:fld>
            <a:endParaRPr spc="-50" dirty="0">
              <a:solidFill>
                <a:srgbClr val="002C77"/>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2C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7/30/2024</a:t>
            </a:fld>
            <a:endParaRPr lang="en-US"/>
          </a:p>
        </p:txBody>
      </p:sp>
      <p:sp>
        <p:nvSpPr>
          <p:cNvPr id="6" name="Holder 6"/>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93980">
              <a:lnSpc>
                <a:spcPct val="100000"/>
              </a:lnSpc>
              <a:spcBef>
                <a:spcPts val="25"/>
              </a:spcBef>
            </a:pPr>
            <a:fld id="{81D60167-4931-47E6-BA6A-407CBD079E47}" type="slidenum">
              <a:rPr spc="-50" dirty="0">
                <a:solidFill>
                  <a:srgbClr val="002C77"/>
                </a:solidFill>
              </a:rPr>
              <a:t>‹#›</a:t>
            </a:fld>
            <a:endParaRPr spc="-50" dirty="0">
              <a:solidFill>
                <a:srgbClr val="002C77"/>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2C77"/>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7/30/2024</a:t>
            </a:fld>
            <a:endParaRPr lang="en-US"/>
          </a:p>
        </p:txBody>
      </p:sp>
      <p:sp>
        <p:nvSpPr>
          <p:cNvPr id="7" name="Holder 7"/>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93980">
              <a:lnSpc>
                <a:spcPct val="100000"/>
              </a:lnSpc>
              <a:spcBef>
                <a:spcPts val="25"/>
              </a:spcBef>
            </a:pPr>
            <a:fld id="{81D60167-4931-47E6-BA6A-407CBD079E47}" type="slidenum">
              <a:rPr spc="-50" dirty="0">
                <a:solidFill>
                  <a:srgbClr val="002C77"/>
                </a:solidFill>
              </a:rPr>
              <a:t>‹#›</a:t>
            </a:fld>
            <a:endParaRPr spc="-50" dirty="0">
              <a:solidFill>
                <a:srgbClr val="002C77"/>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2C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7/30/2024</a:t>
            </a:fld>
            <a:endParaRPr lang="en-US"/>
          </a:p>
        </p:txBody>
      </p:sp>
      <p:sp>
        <p:nvSpPr>
          <p:cNvPr id="5" name="Holder 5"/>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93980">
              <a:lnSpc>
                <a:spcPct val="100000"/>
              </a:lnSpc>
              <a:spcBef>
                <a:spcPts val="25"/>
              </a:spcBef>
            </a:pPr>
            <a:fld id="{81D60167-4931-47E6-BA6A-407CBD079E47}" type="slidenum">
              <a:rPr spc="-50" dirty="0">
                <a:solidFill>
                  <a:srgbClr val="002C77"/>
                </a:solidFill>
              </a:rPr>
              <a:t>‹#›</a:t>
            </a:fld>
            <a:endParaRPr spc="-50" dirty="0">
              <a:solidFill>
                <a:srgbClr val="002C77"/>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7/30/2024</a:t>
            </a:fld>
            <a:endParaRPr lang="en-US"/>
          </a:p>
        </p:txBody>
      </p:sp>
      <p:sp>
        <p:nvSpPr>
          <p:cNvPr id="4" name="Holder 4"/>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93980">
              <a:lnSpc>
                <a:spcPct val="100000"/>
              </a:lnSpc>
              <a:spcBef>
                <a:spcPts val="25"/>
              </a:spcBef>
            </a:pPr>
            <a:fld id="{81D60167-4931-47E6-BA6A-407CBD079E47}" type="slidenum">
              <a:rPr spc="-50" dirty="0">
                <a:solidFill>
                  <a:srgbClr val="002C77"/>
                </a:solidFill>
              </a:rPr>
              <a:t>‹#›</a:t>
            </a:fld>
            <a:endParaRPr spc="-50" dirty="0">
              <a:solidFill>
                <a:srgbClr val="002C77"/>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6">
            <a:extLst>
              <a:ext uri="{FF2B5EF4-FFF2-40B4-BE49-F238E27FC236}">
                <a16:creationId xmlns:a16="http://schemas.microsoft.com/office/drawing/2014/main" id="{CC55003E-7A3D-53D7-8E88-80DD15BE4D20}"/>
              </a:ext>
            </a:extLst>
          </p:cNvPr>
          <p:cNvSpPr>
            <a:spLocks noGrp="1"/>
          </p:cNvSpPr>
          <p:nvPr>
            <p:ph type="sldNum" sz="quarter" idx="12"/>
          </p:nvPr>
        </p:nvSpPr>
        <p:spPr>
          <a:xfrm>
            <a:off x="8610600" y="6480843"/>
            <a:ext cx="2743200" cy="365125"/>
          </a:xfrm>
          <a:prstGeom prst="rect">
            <a:avLst/>
          </a:prstGeom>
        </p:spPr>
        <p:txBody>
          <a:bodyPr/>
          <a:lstStyle>
            <a:lvl1pPr algn="r">
              <a:defRPr>
                <a:solidFill>
                  <a:srgbClr val="316234"/>
                </a:solidFill>
              </a:defRPr>
            </a:lvl1pPr>
          </a:lstStyle>
          <a:p>
            <a:fld id="{AB33FC6F-E019-47DB-9315-B0C090D28F92}" type="slidenum">
              <a:rPr lang="en-US" smtClean="0"/>
              <a:t>‹#›</a:t>
            </a:fld>
            <a:endParaRPr lang="en-US"/>
          </a:p>
        </p:txBody>
      </p:sp>
    </p:spTree>
    <p:extLst>
      <p:ext uri="{BB962C8B-B14F-4D97-AF65-F5344CB8AC3E}">
        <p14:creationId xmlns:p14="http://schemas.microsoft.com/office/powerpoint/2010/main" val="243484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029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6">
            <a:extLst>
              <a:ext uri="{FF2B5EF4-FFF2-40B4-BE49-F238E27FC236}">
                <a16:creationId xmlns:a16="http://schemas.microsoft.com/office/drawing/2014/main" id="{CC55003E-7A3D-53D7-8E88-80DD15BE4D20}"/>
              </a:ext>
            </a:extLst>
          </p:cNvPr>
          <p:cNvSpPr>
            <a:spLocks noGrp="1"/>
          </p:cNvSpPr>
          <p:nvPr>
            <p:ph type="sldNum" sz="quarter" idx="12"/>
          </p:nvPr>
        </p:nvSpPr>
        <p:spPr>
          <a:xfrm>
            <a:off x="8610600" y="6480843"/>
            <a:ext cx="2743200" cy="365125"/>
          </a:xfrm>
          <a:prstGeom prst="rect">
            <a:avLst/>
          </a:prstGeom>
        </p:spPr>
        <p:txBody>
          <a:bodyPr/>
          <a:lstStyle>
            <a:lvl1pPr algn="r">
              <a:defRPr/>
            </a:lvl1pPr>
          </a:lstStyle>
          <a:p>
            <a:fld id="{AB33FC6F-E019-47DB-9315-B0C090D28F92}" type="slidenum">
              <a:rPr lang="en-US" smtClean="0"/>
              <a:t>‹#›</a:t>
            </a:fld>
            <a:endParaRPr lang="en-US"/>
          </a:p>
        </p:txBody>
      </p:sp>
    </p:spTree>
    <p:extLst>
      <p:ext uri="{BB962C8B-B14F-4D97-AF65-F5344CB8AC3E}">
        <p14:creationId xmlns:p14="http://schemas.microsoft.com/office/powerpoint/2010/main" val="2807377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EAA40A3-81D5-4999-40BD-05DC5B94BAC2}"/>
              </a:ext>
            </a:extLst>
          </p:cNvPr>
          <p:cNvSpPr>
            <a:spLocks noGrp="1"/>
          </p:cNvSpPr>
          <p:nvPr>
            <p:ph type="sldNum" sz="quarter" idx="12"/>
          </p:nvPr>
        </p:nvSpPr>
        <p:spPr>
          <a:xfrm>
            <a:off x="8610600" y="6480843"/>
            <a:ext cx="2743200" cy="365125"/>
          </a:xfrm>
          <a:prstGeom prst="rect">
            <a:avLst/>
          </a:prstGeom>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1592448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6">
            <a:extLst>
              <a:ext uri="{FF2B5EF4-FFF2-40B4-BE49-F238E27FC236}">
                <a16:creationId xmlns:a16="http://schemas.microsoft.com/office/drawing/2014/main" id="{43F3104E-91C5-BC15-B9EC-EBF48264B349}"/>
              </a:ext>
            </a:extLst>
          </p:cNvPr>
          <p:cNvSpPr>
            <a:spLocks noGrp="1"/>
          </p:cNvSpPr>
          <p:nvPr>
            <p:ph type="sldNum" sz="quarter" idx="12"/>
          </p:nvPr>
        </p:nvSpPr>
        <p:spPr>
          <a:xfrm>
            <a:off x="8610600" y="6480843"/>
            <a:ext cx="2743200" cy="365125"/>
          </a:xfrm>
          <a:prstGeom prst="rect">
            <a:avLst/>
          </a:prstGeom>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1317099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480843"/>
            <a:ext cx="2743200" cy="365125"/>
          </a:xfrm>
          <a:prstGeom prst="rect">
            <a:avLst/>
          </a:prstGeom>
        </p:spPr>
        <p:txBody>
          <a:bodyPr/>
          <a:lstStyle>
            <a:lvl1pPr algn="r">
              <a:defRPr/>
            </a:lvl1pPr>
          </a:lstStyle>
          <a:p>
            <a:fld id="{AB33FC6F-E019-47DB-9315-B0C090D28F92}" type="slidenum">
              <a:rPr lang="en-US" smtClean="0"/>
              <a:t>‹#›</a:t>
            </a:fld>
            <a:endParaRPr lang="en-US"/>
          </a:p>
        </p:txBody>
      </p:sp>
    </p:spTree>
    <p:extLst>
      <p:ext uri="{BB962C8B-B14F-4D97-AF65-F5344CB8AC3E}">
        <p14:creationId xmlns:p14="http://schemas.microsoft.com/office/powerpoint/2010/main" val="369001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6">
            <a:extLst>
              <a:ext uri="{FF2B5EF4-FFF2-40B4-BE49-F238E27FC236}">
                <a16:creationId xmlns:a16="http://schemas.microsoft.com/office/drawing/2014/main" id="{66BB53E5-9D6F-8EC6-C1E5-9BBF5946C09D}"/>
              </a:ext>
            </a:extLst>
          </p:cNvPr>
          <p:cNvSpPr>
            <a:spLocks noGrp="1"/>
          </p:cNvSpPr>
          <p:nvPr>
            <p:ph type="sldNum" sz="quarter" idx="12"/>
          </p:nvPr>
        </p:nvSpPr>
        <p:spPr>
          <a:xfrm>
            <a:off x="8610600" y="6480843"/>
            <a:ext cx="2743200" cy="365125"/>
          </a:xfrm>
          <a:prstGeom prst="rect">
            <a:avLst/>
          </a:prstGeom>
        </p:spPr>
        <p:txBody>
          <a:bodyPr/>
          <a:lstStyle>
            <a:lvl1pPr algn="r">
              <a:defRPr/>
            </a:lvl1pPr>
          </a:lstStyle>
          <a:p>
            <a:fld id="{AB33FC6F-E019-47DB-9315-B0C090D28F92}" type="slidenum">
              <a:rPr lang="en-US" smtClean="0"/>
              <a:t>‹#›</a:t>
            </a:fld>
            <a:endParaRPr lang="en-US"/>
          </a:p>
        </p:txBody>
      </p:sp>
    </p:spTree>
    <p:extLst>
      <p:ext uri="{BB962C8B-B14F-4D97-AF65-F5344CB8AC3E}">
        <p14:creationId xmlns:p14="http://schemas.microsoft.com/office/powerpoint/2010/main" val="805139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E72C66B2-9847-0FA0-75C5-E2FAD4F5DBC2}"/>
              </a:ext>
            </a:extLst>
          </p:cNvPr>
          <p:cNvSpPr>
            <a:spLocks noGrp="1"/>
          </p:cNvSpPr>
          <p:nvPr>
            <p:ph type="sldNum" sz="quarter" idx="12"/>
          </p:nvPr>
        </p:nvSpPr>
        <p:spPr>
          <a:xfrm>
            <a:off x="8610600" y="6480843"/>
            <a:ext cx="2743200" cy="365125"/>
          </a:xfrm>
          <a:prstGeom prst="rect">
            <a:avLst/>
          </a:prstGeom>
        </p:spPr>
        <p:txBody>
          <a:bodyPr/>
          <a:lstStyle>
            <a:lvl1pPr algn="r">
              <a:defRPr/>
            </a:lvl1pPr>
          </a:lstStyle>
          <a:p>
            <a:fld id="{AB33FC6F-E019-47DB-9315-B0C090D28F92}" type="slidenum">
              <a:rPr lang="en-US" smtClean="0"/>
              <a:t>‹#›</a:t>
            </a:fld>
            <a:endParaRPr lang="en-US"/>
          </a:p>
        </p:txBody>
      </p:sp>
    </p:spTree>
    <p:extLst>
      <p:ext uri="{BB962C8B-B14F-4D97-AF65-F5344CB8AC3E}">
        <p14:creationId xmlns:p14="http://schemas.microsoft.com/office/powerpoint/2010/main" val="678509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E1CAB9-5A5F-4DC3-8BD3-68CB331CB63C}"/>
              </a:ext>
            </a:extLst>
          </p:cNvPr>
          <p:cNvSpPr/>
          <p:nvPr/>
        </p:nvSpPr>
        <p:spPr>
          <a:xfrm>
            <a:off x="838200" y="365125"/>
            <a:ext cx="10515600" cy="5811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2"/>
                <a:stretch>
                  <a:fillRect/>
                </a:stretch>
              </a:blipFill>
            </a:endParaRPr>
          </a:p>
        </p:txBody>
      </p:sp>
      <p:sp>
        <p:nvSpPr>
          <p:cNvPr id="7" name="Slide Number Placeholder 6">
            <a:extLst>
              <a:ext uri="{FF2B5EF4-FFF2-40B4-BE49-F238E27FC236}">
                <a16:creationId xmlns:a16="http://schemas.microsoft.com/office/drawing/2014/main" id="{1407F5C0-08CE-5BC2-21E1-C25A4356C392}"/>
              </a:ext>
            </a:extLst>
          </p:cNvPr>
          <p:cNvSpPr>
            <a:spLocks noGrp="1"/>
          </p:cNvSpPr>
          <p:nvPr>
            <p:ph type="sldNum" sz="quarter" idx="12"/>
          </p:nvPr>
        </p:nvSpPr>
        <p:spPr>
          <a:xfrm>
            <a:off x="8610600" y="6480843"/>
            <a:ext cx="2743200" cy="365125"/>
          </a:xfrm>
          <a:prstGeom prst="rect">
            <a:avLst/>
          </a:prstGeom>
        </p:spPr>
        <p:txBody>
          <a:bodyPr/>
          <a:lstStyle>
            <a:lvl1pPr algn="r">
              <a:defRPr/>
            </a:lvl1pPr>
          </a:lstStyle>
          <a:p>
            <a:fld id="{AB33FC6F-E019-47DB-9315-B0C090D28F92}" type="slidenum">
              <a:rPr lang="en-US" smtClean="0"/>
              <a:t>‹#›</a:t>
            </a:fld>
            <a:endParaRPr lang="en-US"/>
          </a:p>
        </p:txBody>
      </p:sp>
    </p:spTree>
    <p:extLst>
      <p:ext uri="{BB962C8B-B14F-4D97-AF65-F5344CB8AC3E}">
        <p14:creationId xmlns:p14="http://schemas.microsoft.com/office/powerpoint/2010/main" val="1991968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B0EF9575-0E08-6836-3F68-91E11C515B44}"/>
              </a:ext>
            </a:extLst>
          </p:cNvPr>
          <p:cNvSpPr>
            <a:spLocks noGrp="1"/>
          </p:cNvSpPr>
          <p:nvPr>
            <p:ph type="sldNum" sz="quarter" idx="12"/>
          </p:nvPr>
        </p:nvSpPr>
        <p:spPr>
          <a:xfrm>
            <a:off x="8610600" y="6480843"/>
            <a:ext cx="2743200" cy="365125"/>
          </a:xfrm>
          <a:prstGeom prst="rect">
            <a:avLst/>
          </a:prstGeom>
        </p:spPr>
        <p:txBody>
          <a:bodyPr/>
          <a:lstStyle>
            <a:lvl1pPr algn="r">
              <a:defRPr/>
            </a:lvl1pPr>
          </a:lstStyle>
          <a:p>
            <a:fld id="{AB33FC6F-E019-47DB-9315-B0C090D28F92}" type="slidenum">
              <a:rPr lang="en-US" smtClean="0"/>
              <a:t>‹#›</a:t>
            </a:fld>
            <a:endParaRPr lang="en-US"/>
          </a:p>
        </p:txBody>
      </p:sp>
    </p:spTree>
    <p:extLst>
      <p:ext uri="{BB962C8B-B14F-4D97-AF65-F5344CB8AC3E}">
        <p14:creationId xmlns:p14="http://schemas.microsoft.com/office/powerpoint/2010/main" val="994794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791F4FF4-572A-ECC4-F8BB-74E073FBC8B9}"/>
              </a:ext>
            </a:extLst>
          </p:cNvPr>
          <p:cNvSpPr/>
          <p:nvPr/>
        </p:nvSpPr>
        <p:spPr>
          <a:xfrm>
            <a:off x="685800" y="6356350"/>
            <a:ext cx="115062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F52F41A0-90C2-91DB-3F76-0E6EE1C605F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498" t="12285" r="4775" b="8254"/>
          <a:stretch/>
        </p:blipFill>
        <p:spPr>
          <a:xfrm>
            <a:off x="0" y="6356350"/>
            <a:ext cx="577516" cy="501650"/>
          </a:xfrm>
          <a:prstGeom prst="rect">
            <a:avLst/>
          </a:prstGeom>
        </p:spPr>
      </p:pic>
      <p:sp>
        <p:nvSpPr>
          <p:cNvPr id="14" name="Slide Number Placeholder 6">
            <a:extLst>
              <a:ext uri="{FF2B5EF4-FFF2-40B4-BE49-F238E27FC236}">
                <a16:creationId xmlns:a16="http://schemas.microsoft.com/office/drawing/2014/main" id="{D8FFD40D-AD8D-1FBD-1EC9-EA6010F4F5C0}"/>
              </a:ext>
            </a:extLst>
          </p:cNvPr>
          <p:cNvSpPr>
            <a:spLocks noGrp="1"/>
          </p:cNvSpPr>
          <p:nvPr>
            <p:ph type="sldNum" sz="quarter" idx="12"/>
          </p:nvPr>
        </p:nvSpPr>
        <p:spPr>
          <a:xfrm>
            <a:off x="8610600" y="6480843"/>
            <a:ext cx="2743200" cy="365125"/>
          </a:xfrm>
          <a:prstGeom prst="rect">
            <a:avLst/>
          </a:prstGeom>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1240903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79891B9C-D478-80FA-E07E-A10CCF6DA151}"/>
              </a:ext>
            </a:extLst>
          </p:cNvPr>
          <p:cNvSpPr>
            <a:spLocks noGrp="1"/>
          </p:cNvSpPr>
          <p:nvPr>
            <p:ph type="sldNum" sz="quarter" idx="12"/>
          </p:nvPr>
        </p:nvSpPr>
        <p:spPr>
          <a:xfrm>
            <a:off x="8610600" y="6480843"/>
            <a:ext cx="2743200" cy="365125"/>
          </a:xfrm>
          <a:prstGeom prst="rect">
            <a:avLst/>
          </a:prstGeom>
        </p:spPr>
        <p:txBody>
          <a:bodyPr/>
          <a:lstStyle>
            <a:lvl1pPr algn="r">
              <a:defRPr/>
            </a:lvl1pPr>
          </a:lstStyle>
          <a:p>
            <a:fld id="{AB33FC6F-E019-47DB-9315-B0C090D28F92}" type="slidenum">
              <a:rPr lang="en-US" smtClean="0"/>
              <a:t>‹#›</a:t>
            </a:fld>
            <a:endParaRPr lang="en-US"/>
          </a:p>
        </p:txBody>
      </p:sp>
    </p:spTree>
    <p:extLst>
      <p:ext uri="{BB962C8B-B14F-4D97-AF65-F5344CB8AC3E}">
        <p14:creationId xmlns:p14="http://schemas.microsoft.com/office/powerpoint/2010/main" val="336809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5B6C27B-57DB-4964-96DD-21719C59F32F}"/>
              </a:ext>
            </a:extLst>
          </p:cNvPr>
          <p:cNvSpPr>
            <a:spLocks noGrp="1"/>
          </p:cNvSpPr>
          <p:nvPr>
            <p:ph type="pic" sz="quarter" idx="10" hasCustomPrompt="1"/>
          </p:nvPr>
        </p:nvSpPr>
        <p:spPr>
          <a:xfrm>
            <a:off x="0" y="0"/>
            <a:ext cx="12192000" cy="4365856"/>
          </a:xfrm>
          <a:custGeom>
            <a:avLst/>
            <a:gdLst>
              <a:gd name="connsiteX0" fmla="*/ 0 w 12192000"/>
              <a:gd name="connsiteY0" fmla="*/ 0 h 4365856"/>
              <a:gd name="connsiteX1" fmla="*/ 12192000 w 12192000"/>
              <a:gd name="connsiteY1" fmla="*/ 0 h 4365856"/>
              <a:gd name="connsiteX2" fmla="*/ 12192000 w 12192000"/>
              <a:gd name="connsiteY2" fmla="*/ 4103153 h 4365856"/>
              <a:gd name="connsiteX3" fmla="*/ 0 w 12192000"/>
              <a:gd name="connsiteY3" fmla="*/ 3649896 h 4365856"/>
            </a:gdLst>
            <a:ahLst/>
            <a:cxnLst>
              <a:cxn ang="0">
                <a:pos x="connsiteX0" y="connsiteY0"/>
              </a:cxn>
              <a:cxn ang="0">
                <a:pos x="connsiteX1" y="connsiteY1"/>
              </a:cxn>
              <a:cxn ang="0">
                <a:pos x="connsiteX2" y="connsiteY2"/>
              </a:cxn>
              <a:cxn ang="0">
                <a:pos x="connsiteX3" y="connsiteY3"/>
              </a:cxn>
            </a:cxnLst>
            <a:rect l="l" t="t" r="r" b="b"/>
            <a:pathLst>
              <a:path w="12192000" h="4365856">
                <a:moveTo>
                  <a:pt x="0" y="0"/>
                </a:moveTo>
                <a:lnTo>
                  <a:pt x="12192000" y="0"/>
                </a:lnTo>
                <a:lnTo>
                  <a:pt x="12192000" y="4103153"/>
                </a:lnTo>
                <a:cubicBezTo>
                  <a:pt x="5753382" y="5269216"/>
                  <a:pt x="6019801" y="2082105"/>
                  <a:pt x="0" y="3649896"/>
                </a:cubicBezTo>
                <a:close/>
              </a:path>
            </a:pathLst>
          </a:custGeom>
          <a:solidFill>
            <a:schemeClr val="bg1">
              <a:lumMod val="95000"/>
            </a:schemeClr>
          </a:solidFill>
        </p:spPr>
        <p:txBody>
          <a:bodyPr wrap="square" anchor="ctr">
            <a:noAutofit/>
          </a:bodyPr>
          <a:lstStyle>
            <a:lvl1pPr marL="0" indent="0" algn="ctr">
              <a:buNone/>
              <a:defRPr>
                <a:solidFill>
                  <a:schemeClr val="tx1">
                    <a:lumMod val="75000"/>
                    <a:lumOff val="25000"/>
                  </a:schemeClr>
                </a:solidFill>
              </a:defRPr>
            </a:lvl1pPr>
          </a:lstStyle>
          <a:p>
            <a:r>
              <a:rPr lang="en-US"/>
              <a:t>Add Picture</a:t>
            </a:r>
          </a:p>
        </p:txBody>
      </p:sp>
      <p:sp>
        <p:nvSpPr>
          <p:cNvPr id="5" name="Text Placeholder 4"/>
          <p:cNvSpPr>
            <a:spLocks noGrp="1"/>
          </p:cNvSpPr>
          <p:nvPr>
            <p:ph type="body" sz="quarter" idx="11"/>
          </p:nvPr>
        </p:nvSpPr>
        <p:spPr>
          <a:xfrm>
            <a:off x="1590994" y="5155906"/>
            <a:ext cx="5554663" cy="722313"/>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469367" y="4107250"/>
            <a:ext cx="10515600" cy="1325563"/>
          </a:xfrm>
          <a:prstGeom prst="rect">
            <a:avLst/>
          </a:prstGeom>
        </p:spPr>
        <p:txBody>
          <a:bodyPr/>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336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p:nvPicPr>
        <p:blipFill rotWithShape="1">
          <a:blip r:embed="rId2"/>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hasCustomPrompt="1"/>
          </p:nvPr>
        </p:nvSpPr>
        <p:spPr>
          <a:xfrm>
            <a:off x="1644425" y="-1101"/>
            <a:ext cx="10547576" cy="974426"/>
          </a:xfrm>
          <a:ln>
            <a:noFill/>
          </a:ln>
        </p:spPr>
        <p:txBody>
          <a:bodyPr>
            <a:normAutofit/>
          </a:bodyPr>
          <a:lstStyle>
            <a:lvl1pPr>
              <a:defRPr/>
            </a:lvl1pPr>
          </a:lstStyle>
          <a:p>
            <a:r>
              <a:rPr lang="en-US" sz="3600" b="1">
                <a:solidFill>
                  <a:schemeClr val="accent1"/>
                </a:solidFill>
              </a:rPr>
              <a:t>Heading goes here.</a:t>
            </a:r>
          </a:p>
        </p:txBody>
      </p:sp>
      <p:sp>
        <p:nvSpPr>
          <p:cNvPr id="3" name="Text Placeholder 2">
            <a:extLst>
              <a:ext uri="{FF2B5EF4-FFF2-40B4-BE49-F238E27FC236}">
                <a16:creationId xmlns:a16="http://schemas.microsoft.com/office/drawing/2014/main" id="{158573C5-4447-49ED-97DE-A669F34C0BC0}"/>
              </a:ext>
            </a:extLst>
          </p:cNvPr>
          <p:cNvSpPr>
            <a:spLocks noGrp="1"/>
          </p:cNvSpPr>
          <p:nvPr>
            <p:ph type="body" sz="quarter" idx="10"/>
          </p:nvPr>
        </p:nvSpPr>
        <p:spPr>
          <a:xfrm>
            <a:off x="1789932" y="1672253"/>
            <a:ext cx="8926512" cy="4384675"/>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C903A93-4BFE-4D2D-B852-2C3BD0587676}"/>
              </a:ext>
            </a:extLst>
          </p:cNvPr>
          <p:cNvSpPr>
            <a:spLocks noGrp="1"/>
          </p:cNvSpPr>
          <p:nvPr>
            <p:ph type="sldNum" sz="quarter" idx="13"/>
          </p:nvPr>
        </p:nvSpPr>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1685450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ection Header_dark gree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p:nvCxnSpPr>
        <p:spPr>
          <a:xfrm flipV="1">
            <a:off x="413484" y="113769"/>
            <a:ext cx="0" cy="8229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1FE996-5621-46F4-82DF-A58F3C817A3E}"/>
              </a:ext>
            </a:extLst>
          </p:cNvPr>
          <p:cNvPicPr>
            <a:picLocks noChangeAspect="1"/>
          </p:cNvPicPr>
          <p:nvPr/>
        </p:nvPicPr>
        <p:blipFill rotWithShape="1">
          <a:blip r:embed="rId2"/>
          <a:srcRect t="22963"/>
          <a:stretch/>
        </p:blipFill>
        <p:spPr>
          <a:xfrm>
            <a:off x="0" y="1574800"/>
            <a:ext cx="8685175" cy="5283200"/>
          </a:xfrm>
          <a:prstGeom prst="rect">
            <a:avLst/>
          </a:prstGeom>
        </p:spPr>
      </p:pic>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a:t>Section Title Here.</a:t>
            </a:r>
          </a:p>
        </p:txBody>
      </p:sp>
    </p:spTree>
    <p:extLst>
      <p:ext uri="{BB962C8B-B14F-4D97-AF65-F5344CB8AC3E}">
        <p14:creationId xmlns:p14="http://schemas.microsoft.com/office/powerpoint/2010/main" val="1979971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067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_Section Header_bright blu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p:nvCxnSpPr>
        <p:spPr>
          <a:xfrm flipV="1">
            <a:off x="413484" y="113769"/>
            <a:ext cx="0" cy="82296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a:t>Section Title Here.</a:t>
            </a:r>
          </a:p>
        </p:txBody>
      </p:sp>
      <p:pic>
        <p:nvPicPr>
          <p:cNvPr id="6" name="Picture 5">
            <a:extLst>
              <a:ext uri="{FF2B5EF4-FFF2-40B4-BE49-F238E27FC236}">
                <a16:creationId xmlns:a16="http://schemas.microsoft.com/office/drawing/2014/main" id="{988BC642-5358-4BE5-81A0-21CC2B7463D5}"/>
              </a:ext>
            </a:extLst>
          </p:cNvPr>
          <p:cNvPicPr>
            <a:picLocks noChangeAspect="1"/>
          </p:cNvPicPr>
          <p:nvPr/>
        </p:nvPicPr>
        <p:blipFill rotWithShape="1">
          <a:blip r:embed="rId2"/>
          <a:srcRect t="22963"/>
          <a:stretch/>
        </p:blipFill>
        <p:spPr>
          <a:xfrm>
            <a:off x="0" y="1574800"/>
            <a:ext cx="8685175" cy="5283200"/>
          </a:xfrm>
          <a:prstGeom prst="rect">
            <a:avLst/>
          </a:prstGeom>
        </p:spPr>
      </p:pic>
    </p:spTree>
    <p:extLst>
      <p:ext uri="{BB962C8B-B14F-4D97-AF65-F5344CB8AC3E}">
        <p14:creationId xmlns:p14="http://schemas.microsoft.com/office/powerpoint/2010/main" val="1817721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Graph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p:nvPicPr>
        <p:blipFill rotWithShape="1">
          <a:blip r:embed="rId2"/>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p:nvPr>
        </p:nvSpPr>
        <p:spPr>
          <a:xfrm>
            <a:off x="1644425" y="-1101"/>
            <a:ext cx="10547576" cy="974426"/>
          </a:xfrm>
          <a:ln>
            <a:noFill/>
          </a:ln>
        </p:spPr>
        <p:txBody>
          <a:bodyPr>
            <a:normAutofit/>
          </a:bodyPr>
          <a:lstStyle/>
          <a:p>
            <a:r>
              <a:rPr lang="en-US" sz="3600" b="1">
                <a:solidFill>
                  <a:schemeClr val="accent1"/>
                </a:solidFill>
              </a:rPr>
              <a:t>Click to edit Master title style</a:t>
            </a:r>
          </a:p>
        </p:txBody>
      </p:sp>
      <p:sp>
        <p:nvSpPr>
          <p:cNvPr id="10" name="Chart Placeholder 9">
            <a:extLst>
              <a:ext uri="{FF2B5EF4-FFF2-40B4-BE49-F238E27FC236}">
                <a16:creationId xmlns:a16="http://schemas.microsoft.com/office/drawing/2014/main" id="{3F71C57B-F985-436F-B266-EF73E067FA41}"/>
              </a:ext>
            </a:extLst>
          </p:cNvPr>
          <p:cNvSpPr>
            <a:spLocks noGrp="1"/>
          </p:cNvSpPr>
          <p:nvPr>
            <p:ph type="chart" sz="quarter" idx="10"/>
          </p:nvPr>
        </p:nvSpPr>
        <p:spPr>
          <a:xfrm>
            <a:off x="1652160" y="1202267"/>
            <a:ext cx="10294308" cy="5059988"/>
          </a:xfrm>
        </p:spPr>
        <p:txBody>
          <a:bodyPr/>
          <a:lstStyle/>
          <a:p>
            <a:r>
              <a:rPr lang="en-US"/>
              <a:t>Click icon to add chart</a:t>
            </a:r>
          </a:p>
        </p:txBody>
      </p:sp>
      <p:sp>
        <p:nvSpPr>
          <p:cNvPr id="4" name="Slide Number Placeholder 3">
            <a:extLst>
              <a:ext uri="{FF2B5EF4-FFF2-40B4-BE49-F238E27FC236}">
                <a16:creationId xmlns:a16="http://schemas.microsoft.com/office/drawing/2014/main" id="{CCCA9EC6-923D-4772-B984-308F18DC9236}"/>
              </a:ext>
            </a:extLst>
          </p:cNvPr>
          <p:cNvSpPr>
            <a:spLocks noGrp="1"/>
          </p:cNvSpPr>
          <p:nvPr>
            <p:ph type="sldNum" sz="quarter" idx="13"/>
          </p:nvPr>
        </p:nvSpPr>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201143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10" descr="Team Meeting Brainstorming Planning Analysing Concept">
            <a:extLst>
              <a:ext uri="{FF2B5EF4-FFF2-40B4-BE49-F238E27FC236}">
                <a16:creationId xmlns:a16="http://schemas.microsoft.com/office/drawing/2014/main" id="{228F9629-8B65-45D6-A232-84C18AF20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48" r="5435" b="17474"/>
          <a:stretch/>
        </p:blipFill>
        <p:spPr bwMode="auto">
          <a:xfrm>
            <a:off x="3217124" y="0"/>
            <a:ext cx="8974876" cy="68573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7F1C77D-4E52-4188-A80A-4A4D0B8CF5DF}"/>
              </a:ext>
            </a:extLst>
          </p:cNvPr>
          <p:cNvSpPr/>
          <p:nvPr/>
        </p:nvSpPr>
        <p:spPr>
          <a:xfrm>
            <a:off x="3048839" y="629"/>
            <a:ext cx="9143160" cy="6857371"/>
          </a:xfrm>
          <a:prstGeom prst="rect">
            <a:avLst/>
          </a:prstGeom>
          <a:solidFill>
            <a:schemeClr val="tx2">
              <a:lumMod val="40000"/>
              <a:lumOff val="60000"/>
              <a:alpha val="5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85B41A1A-02B7-495E-A9E6-6C7E5F7F8502}"/>
              </a:ext>
            </a:extLst>
          </p:cNvPr>
          <p:cNvPicPr>
            <a:picLocks noChangeAspect="1"/>
          </p:cNvPicPr>
          <p:nvPr/>
        </p:nvPicPr>
        <p:blipFill rotWithShape="1">
          <a:blip r:embed="rId3"/>
          <a:srcRect t="7715" b="42693"/>
          <a:stretch/>
        </p:blipFill>
        <p:spPr>
          <a:xfrm>
            <a:off x="455607" y="-21171"/>
            <a:ext cx="9007982" cy="6879171"/>
          </a:xfrm>
          <a:prstGeom prst="rect">
            <a:avLst/>
          </a:prstGeom>
        </p:spPr>
      </p:pic>
      <p:sp>
        <p:nvSpPr>
          <p:cNvPr id="10" name="Parallelogram 6">
            <a:extLst>
              <a:ext uri="{FF2B5EF4-FFF2-40B4-BE49-F238E27FC236}">
                <a16:creationId xmlns:a16="http://schemas.microsoft.com/office/drawing/2014/main" id="{9B1049A9-6AB6-40D1-B8D9-339A10F9219C}"/>
              </a:ext>
            </a:extLst>
          </p:cNvPr>
          <p:cNvSpPr/>
          <p:nvPr/>
        </p:nvSpPr>
        <p:spPr>
          <a:xfrm>
            <a:off x="1202893" y="-21170"/>
            <a:ext cx="7496548" cy="6879170"/>
          </a:xfrm>
          <a:custGeom>
            <a:avLst/>
            <a:gdLst>
              <a:gd name="connsiteX0" fmla="*/ 0 w 4490976"/>
              <a:gd name="connsiteY0" fmla="*/ 10067227 h 10067227"/>
              <a:gd name="connsiteX1" fmla="*/ 0 w 4490976"/>
              <a:gd name="connsiteY1" fmla="*/ 0 h 10067227"/>
              <a:gd name="connsiteX2" fmla="*/ 4490976 w 4490976"/>
              <a:gd name="connsiteY2" fmla="*/ 0 h 10067227"/>
              <a:gd name="connsiteX3" fmla="*/ 4490976 w 4490976"/>
              <a:gd name="connsiteY3" fmla="*/ 10067227 h 10067227"/>
              <a:gd name="connsiteX4" fmla="*/ 0 w 4490976"/>
              <a:gd name="connsiteY4" fmla="*/ 10067227 h 10067227"/>
              <a:gd name="connsiteX0" fmla="*/ 0 w 10926500"/>
              <a:gd name="connsiteY0" fmla="*/ 10067227 h 10067227"/>
              <a:gd name="connsiteX1" fmla="*/ 0 w 10926500"/>
              <a:gd name="connsiteY1" fmla="*/ 0 h 10067227"/>
              <a:gd name="connsiteX2" fmla="*/ 10926500 w 10926500"/>
              <a:gd name="connsiteY2" fmla="*/ 92597 h 10067227"/>
              <a:gd name="connsiteX3" fmla="*/ 4490976 w 10926500"/>
              <a:gd name="connsiteY3" fmla="*/ 10067227 h 10067227"/>
              <a:gd name="connsiteX4" fmla="*/ 0 w 10926500"/>
              <a:gd name="connsiteY4" fmla="*/ 10067227 h 10067227"/>
              <a:gd name="connsiteX0" fmla="*/ 0 w 10995949"/>
              <a:gd name="connsiteY0" fmla="*/ 10090376 h 10090376"/>
              <a:gd name="connsiteX1" fmla="*/ 0 w 10995949"/>
              <a:gd name="connsiteY1" fmla="*/ 23149 h 10090376"/>
              <a:gd name="connsiteX2" fmla="*/ 10995949 w 10995949"/>
              <a:gd name="connsiteY2" fmla="*/ 0 h 10090376"/>
              <a:gd name="connsiteX3" fmla="*/ 4490976 w 10995949"/>
              <a:gd name="connsiteY3" fmla="*/ 10090376 h 10090376"/>
              <a:gd name="connsiteX4" fmla="*/ 0 w 10995949"/>
              <a:gd name="connsiteY4" fmla="*/ 10090376 h 1009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5949" h="10090376">
                <a:moveTo>
                  <a:pt x="0" y="10090376"/>
                </a:moveTo>
                <a:lnTo>
                  <a:pt x="0" y="23149"/>
                </a:lnTo>
                <a:lnTo>
                  <a:pt x="10995949" y="0"/>
                </a:lnTo>
                <a:lnTo>
                  <a:pt x="4490976" y="10090376"/>
                </a:lnTo>
                <a:lnTo>
                  <a:pt x="0" y="100903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9C2E53C7-BE90-4639-B702-C2E6C1068BA6}"/>
              </a:ext>
            </a:extLst>
          </p:cNvPr>
          <p:cNvPicPr/>
          <p:nvPr/>
        </p:nvPicPr>
        <p:blipFill>
          <a:blip r:embed="rId4"/>
          <a:stretch>
            <a:fillRect/>
          </a:stretch>
        </p:blipFill>
        <p:spPr bwMode="auto">
          <a:xfrm>
            <a:off x="628069" y="4893480"/>
            <a:ext cx="1348157" cy="1255274"/>
          </a:xfrm>
          <a:prstGeom prst="rect">
            <a:avLst/>
          </a:prstGeom>
          <a:noFill/>
          <a:ln>
            <a:noFill/>
          </a:ln>
        </p:spPr>
      </p:pic>
      <p:sp>
        <p:nvSpPr>
          <p:cNvPr id="15" name="Title Placeholder 1">
            <a:extLst>
              <a:ext uri="{FF2B5EF4-FFF2-40B4-BE49-F238E27FC236}">
                <a16:creationId xmlns:a16="http://schemas.microsoft.com/office/drawing/2014/main" id="{B9D16903-0EDF-4B85-974C-10BD660AE90D}"/>
              </a:ext>
            </a:extLst>
          </p:cNvPr>
          <p:cNvSpPr>
            <a:spLocks noGrp="1"/>
          </p:cNvSpPr>
          <p:nvPr>
            <p:ph type="title" hasCustomPrompt="1"/>
          </p:nvPr>
        </p:nvSpPr>
        <p:spPr>
          <a:xfrm>
            <a:off x="628069" y="744830"/>
            <a:ext cx="6099048" cy="1490472"/>
          </a:xfrm>
          <a:prstGeom prst="rect">
            <a:avLst/>
          </a:prstGeom>
          <a:noFill/>
        </p:spPr>
        <p:txBody>
          <a:bodyPr vert="horz" lIns="91440" tIns="45720" rIns="91440" bIns="45720" rtlCol="0" anchor="ctr">
            <a:normAutofit/>
          </a:bodyPr>
          <a:lstStyle>
            <a:lvl1pPr marL="0" algn="l" defTabSz="342853" rtl="0" eaLnBrk="1" latinLnBrk="0" hangingPunct="1">
              <a:spcBef>
                <a:spcPct val="0"/>
              </a:spcBef>
              <a:buNone/>
              <a:defRPr lang="en-US" sz="4800" b="1" kern="1200" cap="none" spc="0" baseline="0" dirty="0">
                <a:solidFill>
                  <a:schemeClr val="tx1"/>
                </a:solidFill>
                <a:latin typeface="+mj-lt"/>
                <a:ea typeface="+mj-ea"/>
                <a:cs typeface="Arial"/>
              </a:defRPr>
            </a:lvl1pPr>
          </a:lstStyle>
          <a:p>
            <a:r>
              <a:rPr lang="en-US"/>
              <a:t>The main title goes here.</a:t>
            </a:r>
          </a:p>
        </p:txBody>
      </p:sp>
      <p:cxnSp>
        <p:nvCxnSpPr>
          <p:cNvPr id="11" name="Straight Connector 10">
            <a:extLst>
              <a:ext uri="{FF2B5EF4-FFF2-40B4-BE49-F238E27FC236}">
                <a16:creationId xmlns:a16="http://schemas.microsoft.com/office/drawing/2014/main" id="{7EABE35A-8328-40CD-AC31-1D00DE3B42FC}"/>
              </a:ext>
            </a:extLst>
          </p:cNvPr>
          <p:cNvCxnSpPr>
            <a:cxnSpLocks/>
          </p:cNvCxnSpPr>
          <p:nvPr/>
        </p:nvCxnSpPr>
        <p:spPr>
          <a:xfrm flipV="1">
            <a:off x="413484" y="744830"/>
            <a:ext cx="0" cy="219456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5791D07-CF37-4723-B999-6C73E5945BBE}"/>
              </a:ext>
            </a:extLst>
          </p:cNvPr>
          <p:cNvSpPr>
            <a:spLocks noGrp="1"/>
          </p:cNvSpPr>
          <p:nvPr>
            <p:ph type="body" sz="quarter" idx="10" hasCustomPrompt="1"/>
          </p:nvPr>
        </p:nvSpPr>
        <p:spPr>
          <a:xfrm>
            <a:off x="628069" y="2259135"/>
            <a:ext cx="6099048" cy="758952"/>
          </a:xfrm>
          <a:noFill/>
        </p:spPr>
        <p:txBody>
          <a:bodyPr>
            <a:normAutofit/>
          </a:bodyPr>
          <a:lstStyle>
            <a:lvl1pPr marL="0" indent="0" algn="l" defTabSz="914400" rtl="0" eaLnBrk="1" latinLnBrk="0" hangingPunct="1">
              <a:lnSpc>
                <a:spcPct val="90000"/>
              </a:lnSpc>
              <a:spcBef>
                <a:spcPct val="0"/>
              </a:spcBef>
              <a:buNone/>
              <a:defRPr lang="en-US" sz="2400" b="0" kern="1200" cap="none" spc="0" baseline="0" dirty="0">
                <a:solidFill>
                  <a:schemeClr val="tx1">
                    <a:lumMod val="50000"/>
                    <a:lumOff val="50000"/>
                  </a:schemeClr>
                </a:solidFill>
                <a:latin typeface="+mn-lt"/>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here.</a:t>
            </a:r>
          </a:p>
        </p:txBody>
      </p:sp>
    </p:spTree>
    <p:extLst>
      <p:ext uri="{BB962C8B-B14F-4D97-AF65-F5344CB8AC3E}">
        <p14:creationId xmlns:p14="http://schemas.microsoft.com/office/powerpoint/2010/main" val="3836337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CB21F16-43AA-4250-8570-F362CAF2B61E}"/>
              </a:ext>
            </a:extLst>
          </p:cNvPr>
          <p:cNvGrpSpPr/>
          <p:nvPr/>
        </p:nvGrpSpPr>
        <p:grpSpPr>
          <a:xfrm>
            <a:off x="746760" y="1237303"/>
            <a:ext cx="10698480" cy="5233474"/>
            <a:chOff x="746760" y="1237303"/>
            <a:chExt cx="10698480" cy="5233474"/>
          </a:xfrm>
        </p:grpSpPr>
        <p:grpSp>
          <p:nvGrpSpPr>
            <p:cNvPr id="13" name="Group 12">
              <a:extLst>
                <a:ext uri="{FF2B5EF4-FFF2-40B4-BE49-F238E27FC236}">
                  <a16:creationId xmlns:a16="http://schemas.microsoft.com/office/drawing/2014/main" id="{F862E965-0D5F-46E8-BFD0-F1E31A3FCE05}"/>
                </a:ext>
              </a:extLst>
            </p:cNvPr>
            <p:cNvGrpSpPr/>
            <p:nvPr/>
          </p:nvGrpSpPr>
          <p:grpSpPr>
            <a:xfrm>
              <a:off x="746760" y="3991514"/>
              <a:ext cx="10698480" cy="2479263"/>
              <a:chOff x="746760" y="1247226"/>
              <a:chExt cx="10698480" cy="2479263"/>
            </a:xfrm>
          </p:grpSpPr>
          <p:sp>
            <p:nvSpPr>
              <p:cNvPr id="21" name="Rectangle 20">
                <a:extLst>
                  <a:ext uri="{FF2B5EF4-FFF2-40B4-BE49-F238E27FC236}">
                    <a16:creationId xmlns:a16="http://schemas.microsoft.com/office/drawing/2014/main" id="{09D68FD2-DA5A-4694-AE1A-70EC5624BDC0}"/>
                  </a:ext>
                </a:extLst>
              </p:cNvPr>
              <p:cNvSpPr/>
              <p:nvPr/>
            </p:nvSpPr>
            <p:spPr>
              <a:xfrm>
                <a:off x="3486498" y="1247226"/>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7367B1-0EA7-46DA-8119-D75B2C9AA0AC}"/>
                  </a:ext>
                </a:extLst>
              </p:cNvPr>
              <p:cNvSpPr/>
              <p:nvPr/>
            </p:nvSpPr>
            <p:spPr>
              <a:xfrm>
                <a:off x="8965976" y="1247226"/>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924A96-BA53-46D5-B249-CD0EF9C37FF7}"/>
                  </a:ext>
                </a:extLst>
              </p:cNvPr>
              <p:cNvSpPr/>
              <p:nvPr/>
            </p:nvSpPr>
            <p:spPr>
              <a:xfrm>
                <a:off x="746760" y="1247226"/>
                <a:ext cx="2479264" cy="2479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30AE9BD-0C73-42B8-A7D7-0A21170AC9BD}"/>
                  </a:ext>
                </a:extLst>
              </p:cNvPr>
              <p:cNvSpPr/>
              <p:nvPr/>
            </p:nvSpPr>
            <p:spPr>
              <a:xfrm>
                <a:off x="6226237" y="1247226"/>
                <a:ext cx="2479264" cy="2479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B64CD52F-BE1D-4BCD-85A0-87AD1FE9C027}"/>
                  </a:ext>
                </a:extLst>
              </p:cNvPr>
              <p:cNvSpPr txBox="1">
                <a:spLocks/>
              </p:cNvSpPr>
              <p:nvPr/>
            </p:nvSpPr>
            <p:spPr>
              <a:xfrm>
                <a:off x="3486498" y="1247226"/>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a:solidFill>
                      <a:schemeClr val="accent2"/>
                    </a:solidFill>
                    <a:latin typeface="+mj-lt"/>
                    <a:cs typeface="+mj-cs"/>
                  </a:rPr>
                  <a:t>02</a:t>
                </a:r>
                <a:endParaRPr lang="en-US" sz="6600" b="1" cap="none">
                  <a:solidFill>
                    <a:schemeClr val="accent2"/>
                  </a:solidFill>
                  <a:latin typeface="+mj-lt"/>
                </a:endParaRPr>
              </a:p>
            </p:txBody>
          </p:sp>
          <p:sp>
            <p:nvSpPr>
              <p:cNvPr id="26" name="Title 1">
                <a:extLst>
                  <a:ext uri="{FF2B5EF4-FFF2-40B4-BE49-F238E27FC236}">
                    <a16:creationId xmlns:a16="http://schemas.microsoft.com/office/drawing/2014/main" id="{AE98E869-DB05-448C-8E12-4E451C73B236}"/>
                  </a:ext>
                </a:extLst>
              </p:cNvPr>
              <p:cNvSpPr txBox="1">
                <a:spLocks/>
              </p:cNvSpPr>
              <p:nvPr/>
            </p:nvSpPr>
            <p:spPr>
              <a:xfrm>
                <a:off x="8965976" y="1247226"/>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a:solidFill>
                      <a:schemeClr val="accent4"/>
                    </a:solidFill>
                    <a:latin typeface="+mj-lt"/>
                    <a:cs typeface="+mj-cs"/>
                  </a:rPr>
                  <a:t>04</a:t>
                </a:r>
                <a:endParaRPr lang="en-US" sz="6600" b="1" cap="none">
                  <a:solidFill>
                    <a:schemeClr val="accent4"/>
                  </a:solidFill>
                  <a:latin typeface="+mj-lt"/>
                </a:endParaRPr>
              </a:p>
            </p:txBody>
          </p:sp>
        </p:grpSp>
        <p:grpSp>
          <p:nvGrpSpPr>
            <p:cNvPr id="14" name="Group 13">
              <a:extLst>
                <a:ext uri="{FF2B5EF4-FFF2-40B4-BE49-F238E27FC236}">
                  <a16:creationId xmlns:a16="http://schemas.microsoft.com/office/drawing/2014/main" id="{E9FCEB29-F720-4115-B57A-9E63DA3D750F}"/>
                </a:ext>
              </a:extLst>
            </p:cNvPr>
            <p:cNvGrpSpPr/>
            <p:nvPr/>
          </p:nvGrpSpPr>
          <p:grpSpPr>
            <a:xfrm>
              <a:off x="746760" y="1237303"/>
              <a:ext cx="10698480" cy="2489186"/>
              <a:chOff x="746760" y="3981591"/>
              <a:chExt cx="10698480" cy="2489186"/>
            </a:xfrm>
          </p:grpSpPr>
          <p:sp>
            <p:nvSpPr>
              <p:cNvPr id="15" name="Rectangle 14">
                <a:extLst>
                  <a:ext uri="{FF2B5EF4-FFF2-40B4-BE49-F238E27FC236}">
                    <a16:creationId xmlns:a16="http://schemas.microsoft.com/office/drawing/2014/main" id="{8D93AEE3-A26A-4AA6-9A13-A881F72E5C9C}"/>
                  </a:ext>
                </a:extLst>
              </p:cNvPr>
              <p:cNvSpPr/>
              <p:nvPr/>
            </p:nvSpPr>
            <p:spPr>
              <a:xfrm>
                <a:off x="6226237" y="3991514"/>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A5A5A2-7B80-4742-B615-18FC15636DE4}"/>
                  </a:ext>
                </a:extLst>
              </p:cNvPr>
              <p:cNvSpPr/>
              <p:nvPr/>
            </p:nvSpPr>
            <p:spPr>
              <a:xfrm>
                <a:off x="746760" y="3991514"/>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0DB976-FB61-4655-A14B-2C2200B7DFE6}"/>
                  </a:ext>
                </a:extLst>
              </p:cNvPr>
              <p:cNvSpPr/>
              <p:nvPr/>
            </p:nvSpPr>
            <p:spPr>
              <a:xfrm>
                <a:off x="3486498" y="3991514"/>
                <a:ext cx="2479264" cy="2479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1CA8F6-7B17-4988-BDC8-0F65C98CBD8C}"/>
                  </a:ext>
                </a:extLst>
              </p:cNvPr>
              <p:cNvSpPr/>
              <p:nvPr/>
            </p:nvSpPr>
            <p:spPr>
              <a:xfrm>
                <a:off x="8965976" y="3991514"/>
                <a:ext cx="2479264" cy="24792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C60B7AFC-C2EF-44FE-8799-91F57F56721B}"/>
                  </a:ext>
                </a:extLst>
              </p:cNvPr>
              <p:cNvSpPr txBox="1">
                <a:spLocks/>
              </p:cNvSpPr>
              <p:nvPr/>
            </p:nvSpPr>
            <p:spPr>
              <a:xfrm>
                <a:off x="768744" y="3981591"/>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a:solidFill>
                      <a:schemeClr val="accent1"/>
                    </a:solidFill>
                    <a:latin typeface="+mj-lt"/>
                    <a:cs typeface="+mj-cs"/>
                  </a:rPr>
                  <a:t>01</a:t>
                </a:r>
                <a:endParaRPr lang="en-US" sz="6600" b="1" cap="none">
                  <a:solidFill>
                    <a:schemeClr val="accent1"/>
                  </a:solidFill>
                  <a:latin typeface="+mj-lt"/>
                </a:endParaRPr>
              </a:p>
            </p:txBody>
          </p:sp>
          <p:sp>
            <p:nvSpPr>
              <p:cNvPr id="20" name="Title 1">
                <a:extLst>
                  <a:ext uri="{FF2B5EF4-FFF2-40B4-BE49-F238E27FC236}">
                    <a16:creationId xmlns:a16="http://schemas.microsoft.com/office/drawing/2014/main" id="{F0748816-AABF-4136-8028-FE9F4D084A2D}"/>
                  </a:ext>
                </a:extLst>
              </p:cNvPr>
              <p:cNvSpPr txBox="1">
                <a:spLocks/>
              </p:cNvSpPr>
              <p:nvPr/>
            </p:nvSpPr>
            <p:spPr>
              <a:xfrm>
                <a:off x="6226236" y="3981591"/>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a:solidFill>
                      <a:schemeClr val="accent3"/>
                    </a:solidFill>
                    <a:latin typeface="+mj-lt"/>
                    <a:cs typeface="+mj-cs"/>
                  </a:rPr>
                  <a:t>03</a:t>
                </a:r>
                <a:endParaRPr lang="en-US" sz="6600" b="1" cap="none">
                  <a:solidFill>
                    <a:schemeClr val="accent3"/>
                  </a:solidFill>
                  <a:latin typeface="+mj-lt"/>
                </a:endParaRPr>
              </a:p>
            </p:txBody>
          </p:sp>
        </p:grpSp>
      </p:grpSp>
      <p:cxnSp>
        <p:nvCxnSpPr>
          <p:cNvPr id="27" name="Straight Connector 26">
            <a:extLst>
              <a:ext uri="{FF2B5EF4-FFF2-40B4-BE49-F238E27FC236}">
                <a16:creationId xmlns:a16="http://schemas.microsoft.com/office/drawing/2014/main" id="{D8E2A5E7-692C-45FF-8030-7E36CCAF67C1}"/>
              </a:ext>
            </a:extLst>
          </p:cNvPr>
          <p:cNvCxnSpPr>
            <a:cxnSpLocks/>
          </p:cNvCxnSpPr>
          <p:nvPr/>
        </p:nvCxnSpPr>
        <p:spPr>
          <a:xfrm flipV="1">
            <a:off x="413484" y="113769"/>
            <a:ext cx="0" cy="82296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365629C-1DA3-49F1-8F16-24DB99D23125}"/>
              </a:ext>
            </a:extLst>
          </p:cNvPr>
          <p:cNvSpPr txBox="1">
            <a:spLocks/>
          </p:cNvSpPr>
          <p:nvPr/>
        </p:nvSpPr>
        <p:spPr>
          <a:xfrm>
            <a:off x="628069" y="-1101"/>
            <a:ext cx="6087436" cy="1031411"/>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000" b="1">
                <a:solidFill>
                  <a:schemeClr val="accent1"/>
                </a:solidFill>
                <a:latin typeface="+mj-lt"/>
                <a:cs typeface="+mj-cs"/>
              </a:rPr>
              <a:t>Agenda</a:t>
            </a:r>
            <a:endParaRPr lang="en-US" sz="5400" b="1" cap="none">
              <a:solidFill>
                <a:schemeClr val="tx1"/>
              </a:solidFill>
              <a:latin typeface="+mj-lt"/>
            </a:endParaRPr>
          </a:p>
        </p:txBody>
      </p:sp>
      <p:sp>
        <p:nvSpPr>
          <p:cNvPr id="37" name="Text Placeholder 36">
            <a:extLst>
              <a:ext uri="{FF2B5EF4-FFF2-40B4-BE49-F238E27FC236}">
                <a16:creationId xmlns:a16="http://schemas.microsoft.com/office/drawing/2014/main" id="{A4CCA664-024C-48FB-8137-3C7F638C14B1}"/>
              </a:ext>
            </a:extLst>
          </p:cNvPr>
          <p:cNvSpPr>
            <a:spLocks noGrp="1"/>
          </p:cNvSpPr>
          <p:nvPr>
            <p:ph type="body" sz="quarter" idx="10" hasCustomPrompt="1"/>
          </p:nvPr>
        </p:nvSpPr>
        <p:spPr>
          <a:xfrm>
            <a:off x="746758" y="4594341"/>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text here.</a:t>
            </a:r>
          </a:p>
        </p:txBody>
      </p:sp>
      <p:sp>
        <p:nvSpPr>
          <p:cNvPr id="39" name="Text Placeholder 36">
            <a:extLst>
              <a:ext uri="{FF2B5EF4-FFF2-40B4-BE49-F238E27FC236}">
                <a16:creationId xmlns:a16="http://schemas.microsoft.com/office/drawing/2014/main" id="{C4034A35-E3C0-47C4-BD81-7C9127D67FF6}"/>
              </a:ext>
            </a:extLst>
          </p:cNvPr>
          <p:cNvSpPr>
            <a:spLocks noGrp="1"/>
          </p:cNvSpPr>
          <p:nvPr>
            <p:ph type="body" sz="quarter" idx="11" hasCustomPrompt="1"/>
          </p:nvPr>
        </p:nvSpPr>
        <p:spPr>
          <a:xfrm>
            <a:off x="746758" y="3994866"/>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a:t>
            </a:r>
          </a:p>
        </p:txBody>
      </p:sp>
      <p:sp>
        <p:nvSpPr>
          <p:cNvPr id="40" name="Text Placeholder 36">
            <a:extLst>
              <a:ext uri="{FF2B5EF4-FFF2-40B4-BE49-F238E27FC236}">
                <a16:creationId xmlns:a16="http://schemas.microsoft.com/office/drawing/2014/main" id="{61C6416E-6F44-45AF-B347-C9570C26112D}"/>
              </a:ext>
            </a:extLst>
          </p:cNvPr>
          <p:cNvSpPr>
            <a:spLocks noGrp="1"/>
          </p:cNvSpPr>
          <p:nvPr>
            <p:ph type="body" sz="quarter" idx="12" hasCustomPrompt="1"/>
          </p:nvPr>
        </p:nvSpPr>
        <p:spPr>
          <a:xfrm>
            <a:off x="3486497" y="1846400"/>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text here.</a:t>
            </a:r>
          </a:p>
        </p:txBody>
      </p:sp>
      <p:sp>
        <p:nvSpPr>
          <p:cNvPr id="41" name="Text Placeholder 36">
            <a:extLst>
              <a:ext uri="{FF2B5EF4-FFF2-40B4-BE49-F238E27FC236}">
                <a16:creationId xmlns:a16="http://schemas.microsoft.com/office/drawing/2014/main" id="{2D0AA13C-1BB8-40C3-B429-3FE1842D6F0A}"/>
              </a:ext>
            </a:extLst>
          </p:cNvPr>
          <p:cNvSpPr>
            <a:spLocks noGrp="1"/>
          </p:cNvSpPr>
          <p:nvPr>
            <p:ph type="body" sz="quarter" idx="13" hasCustomPrompt="1"/>
          </p:nvPr>
        </p:nvSpPr>
        <p:spPr>
          <a:xfrm>
            <a:off x="3486497" y="1246925"/>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a:t>
            </a:r>
          </a:p>
        </p:txBody>
      </p:sp>
      <p:sp>
        <p:nvSpPr>
          <p:cNvPr id="42" name="Text Placeholder 36">
            <a:extLst>
              <a:ext uri="{FF2B5EF4-FFF2-40B4-BE49-F238E27FC236}">
                <a16:creationId xmlns:a16="http://schemas.microsoft.com/office/drawing/2014/main" id="{F0A49B7B-0B1A-4F61-945D-3B69F8E314E0}"/>
              </a:ext>
            </a:extLst>
          </p:cNvPr>
          <p:cNvSpPr>
            <a:spLocks noGrp="1"/>
          </p:cNvSpPr>
          <p:nvPr>
            <p:ph type="body" sz="quarter" idx="14" hasCustomPrompt="1"/>
          </p:nvPr>
        </p:nvSpPr>
        <p:spPr>
          <a:xfrm>
            <a:off x="6226236" y="4605051"/>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text here.</a:t>
            </a:r>
          </a:p>
        </p:txBody>
      </p:sp>
      <p:sp>
        <p:nvSpPr>
          <p:cNvPr id="43" name="Text Placeholder 36">
            <a:extLst>
              <a:ext uri="{FF2B5EF4-FFF2-40B4-BE49-F238E27FC236}">
                <a16:creationId xmlns:a16="http://schemas.microsoft.com/office/drawing/2014/main" id="{C0F1E9E9-FE5F-4D70-9D85-C0061448A869}"/>
              </a:ext>
            </a:extLst>
          </p:cNvPr>
          <p:cNvSpPr>
            <a:spLocks noGrp="1"/>
          </p:cNvSpPr>
          <p:nvPr>
            <p:ph type="body" sz="quarter" idx="15" hasCustomPrompt="1"/>
          </p:nvPr>
        </p:nvSpPr>
        <p:spPr>
          <a:xfrm>
            <a:off x="6226236" y="4005576"/>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a:t>
            </a:r>
          </a:p>
        </p:txBody>
      </p:sp>
      <p:sp>
        <p:nvSpPr>
          <p:cNvPr id="44" name="Text Placeholder 36">
            <a:extLst>
              <a:ext uri="{FF2B5EF4-FFF2-40B4-BE49-F238E27FC236}">
                <a16:creationId xmlns:a16="http://schemas.microsoft.com/office/drawing/2014/main" id="{20E98F3F-B046-4747-8C5C-DB48B1A3043B}"/>
              </a:ext>
            </a:extLst>
          </p:cNvPr>
          <p:cNvSpPr>
            <a:spLocks noGrp="1"/>
          </p:cNvSpPr>
          <p:nvPr>
            <p:ph type="body" sz="quarter" idx="16" hasCustomPrompt="1"/>
          </p:nvPr>
        </p:nvSpPr>
        <p:spPr>
          <a:xfrm>
            <a:off x="8970633" y="1846400"/>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text here.</a:t>
            </a:r>
          </a:p>
        </p:txBody>
      </p:sp>
      <p:sp>
        <p:nvSpPr>
          <p:cNvPr id="45" name="Text Placeholder 36">
            <a:extLst>
              <a:ext uri="{FF2B5EF4-FFF2-40B4-BE49-F238E27FC236}">
                <a16:creationId xmlns:a16="http://schemas.microsoft.com/office/drawing/2014/main" id="{39C5E78F-F5D5-4302-8A03-DBA8EAB6515C}"/>
              </a:ext>
            </a:extLst>
          </p:cNvPr>
          <p:cNvSpPr>
            <a:spLocks noGrp="1"/>
          </p:cNvSpPr>
          <p:nvPr>
            <p:ph type="body" sz="quarter" idx="17" hasCustomPrompt="1"/>
          </p:nvPr>
        </p:nvSpPr>
        <p:spPr>
          <a:xfrm>
            <a:off x="8970633" y="1246925"/>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a:t>
            </a:r>
          </a:p>
        </p:txBody>
      </p:sp>
    </p:spTree>
    <p:extLst>
      <p:ext uri="{BB962C8B-B14F-4D97-AF65-F5344CB8AC3E}">
        <p14:creationId xmlns:p14="http://schemas.microsoft.com/office/powerpoint/2010/main" val="3947058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Section Header_bright gree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p:nvCxnSpPr>
        <p:spPr>
          <a:xfrm flipV="1">
            <a:off x="413484" y="113769"/>
            <a:ext cx="0" cy="82296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a:t>Section Title Here.</a:t>
            </a:r>
          </a:p>
        </p:txBody>
      </p:sp>
      <p:pic>
        <p:nvPicPr>
          <p:cNvPr id="6" name="Picture 5">
            <a:extLst>
              <a:ext uri="{FF2B5EF4-FFF2-40B4-BE49-F238E27FC236}">
                <a16:creationId xmlns:a16="http://schemas.microsoft.com/office/drawing/2014/main" id="{4A90501F-B115-429A-8AC9-87D3AE32E5A2}"/>
              </a:ext>
            </a:extLst>
          </p:cNvPr>
          <p:cNvPicPr>
            <a:picLocks noChangeAspect="1"/>
          </p:cNvPicPr>
          <p:nvPr/>
        </p:nvPicPr>
        <p:blipFill rotWithShape="1">
          <a:blip r:embed="rId2"/>
          <a:srcRect t="22963"/>
          <a:stretch/>
        </p:blipFill>
        <p:spPr>
          <a:xfrm>
            <a:off x="0" y="1574800"/>
            <a:ext cx="8679085" cy="5283200"/>
          </a:xfrm>
          <a:prstGeom prst="rect">
            <a:avLst/>
          </a:prstGeom>
        </p:spPr>
      </p:pic>
    </p:spTree>
    <p:extLst>
      <p:ext uri="{BB962C8B-B14F-4D97-AF65-F5344CB8AC3E}">
        <p14:creationId xmlns:p14="http://schemas.microsoft.com/office/powerpoint/2010/main" val="1724879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Section Header_dark blu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p:nvCxnSpPr>
        <p:spPr>
          <a:xfrm flipV="1">
            <a:off x="413484" y="113769"/>
            <a:ext cx="0" cy="82296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a:t>Section Title Here.</a:t>
            </a:r>
          </a:p>
        </p:txBody>
      </p:sp>
      <p:pic>
        <p:nvPicPr>
          <p:cNvPr id="6" name="Picture 5">
            <a:extLst>
              <a:ext uri="{FF2B5EF4-FFF2-40B4-BE49-F238E27FC236}">
                <a16:creationId xmlns:a16="http://schemas.microsoft.com/office/drawing/2014/main" id="{20F43760-2341-4D05-BFAB-D54F0DADCE33}"/>
              </a:ext>
            </a:extLst>
          </p:cNvPr>
          <p:cNvPicPr>
            <a:picLocks noChangeAspect="1"/>
          </p:cNvPicPr>
          <p:nvPr/>
        </p:nvPicPr>
        <p:blipFill rotWithShape="1">
          <a:blip r:embed="rId2"/>
          <a:srcRect t="22963"/>
          <a:stretch/>
        </p:blipFill>
        <p:spPr>
          <a:xfrm>
            <a:off x="0" y="1574800"/>
            <a:ext cx="8685175" cy="5283200"/>
          </a:xfrm>
          <a:prstGeom prst="rect">
            <a:avLst/>
          </a:prstGeom>
        </p:spPr>
      </p:pic>
    </p:spTree>
    <p:extLst>
      <p:ext uri="{BB962C8B-B14F-4D97-AF65-F5344CB8AC3E}">
        <p14:creationId xmlns:p14="http://schemas.microsoft.com/office/powerpoint/2010/main" val="2730819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taff">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B99814-769F-460D-B5E4-555199E317D2}"/>
              </a:ext>
            </a:extLst>
          </p:cNvPr>
          <p:cNvCxnSpPr>
            <a:cxnSpLocks/>
          </p:cNvCxnSpPr>
          <p:nvPr/>
        </p:nvCxnSpPr>
        <p:spPr>
          <a:xfrm flipV="1">
            <a:off x="413484" y="113769"/>
            <a:ext cx="0" cy="82296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78DD063-C29D-4876-8BBD-B1EDB5AF1BFB}"/>
              </a:ext>
            </a:extLst>
          </p:cNvPr>
          <p:cNvSpPr txBox="1">
            <a:spLocks/>
          </p:cNvSpPr>
          <p:nvPr/>
        </p:nvSpPr>
        <p:spPr>
          <a:xfrm>
            <a:off x="628069" y="-1101"/>
            <a:ext cx="6087436" cy="1031411"/>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000" b="1">
                <a:solidFill>
                  <a:schemeClr val="accent1"/>
                </a:solidFill>
                <a:latin typeface="+mj-lt"/>
                <a:cs typeface="+mj-cs"/>
              </a:rPr>
              <a:t>Meet our Staff</a:t>
            </a:r>
            <a:endParaRPr lang="en-US" sz="5400" b="1" cap="none">
              <a:solidFill>
                <a:schemeClr val="tx1"/>
              </a:solidFill>
              <a:latin typeface="+mj-lt"/>
            </a:endParaRPr>
          </a:p>
        </p:txBody>
      </p:sp>
      <p:sp>
        <p:nvSpPr>
          <p:cNvPr id="13" name="Rectangle 12">
            <a:extLst>
              <a:ext uri="{FF2B5EF4-FFF2-40B4-BE49-F238E27FC236}">
                <a16:creationId xmlns:a16="http://schemas.microsoft.com/office/drawing/2014/main" id="{074AE70F-6009-4FA7-91C5-BE8CAD2BB435}"/>
              </a:ext>
            </a:extLst>
          </p:cNvPr>
          <p:cNvSpPr/>
          <p:nvPr/>
        </p:nvSpPr>
        <p:spPr>
          <a:xfrm>
            <a:off x="746757"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F642C67-4D0E-4293-AD1E-BBE73B86E347}"/>
              </a:ext>
            </a:extLst>
          </p:cNvPr>
          <p:cNvSpPr/>
          <p:nvPr/>
        </p:nvSpPr>
        <p:spPr>
          <a:xfrm>
            <a:off x="3484498"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E5F9AD-7D82-4108-A093-AFDC0E588B05}"/>
              </a:ext>
            </a:extLst>
          </p:cNvPr>
          <p:cNvSpPr/>
          <p:nvPr/>
        </p:nvSpPr>
        <p:spPr>
          <a:xfrm>
            <a:off x="6222234"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58CAE6-E735-4D24-9513-AE19673BC969}"/>
              </a:ext>
            </a:extLst>
          </p:cNvPr>
          <p:cNvSpPr/>
          <p:nvPr/>
        </p:nvSpPr>
        <p:spPr>
          <a:xfrm>
            <a:off x="8965975"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6">
            <a:extLst>
              <a:ext uri="{FF2B5EF4-FFF2-40B4-BE49-F238E27FC236}">
                <a16:creationId xmlns:a16="http://schemas.microsoft.com/office/drawing/2014/main" id="{DDA3D0C8-A6B2-4AB5-BB44-C961A0EFB08E}"/>
              </a:ext>
            </a:extLst>
          </p:cNvPr>
          <p:cNvSpPr>
            <a:spLocks noGrp="1"/>
          </p:cNvSpPr>
          <p:nvPr>
            <p:ph type="pic" sz="quarter" idx="10"/>
          </p:nvPr>
        </p:nvSpPr>
        <p:spPr>
          <a:xfrm>
            <a:off x="746760" y="1685110"/>
            <a:ext cx="2478024" cy="2478024"/>
          </a:xfrm>
        </p:spPr>
        <p:txBody>
          <a:bodyPr/>
          <a:lstStyle/>
          <a:p>
            <a:r>
              <a:rPr lang="en-US"/>
              <a:t>Click icon to add picture</a:t>
            </a:r>
          </a:p>
        </p:txBody>
      </p:sp>
      <p:sp>
        <p:nvSpPr>
          <p:cNvPr id="32" name="Picture Placeholder 26">
            <a:extLst>
              <a:ext uri="{FF2B5EF4-FFF2-40B4-BE49-F238E27FC236}">
                <a16:creationId xmlns:a16="http://schemas.microsoft.com/office/drawing/2014/main" id="{30FD3949-4603-46CC-9192-2FB1DA24A972}"/>
              </a:ext>
            </a:extLst>
          </p:cNvPr>
          <p:cNvSpPr>
            <a:spLocks noGrp="1"/>
          </p:cNvSpPr>
          <p:nvPr>
            <p:ph type="pic" sz="quarter" idx="11"/>
          </p:nvPr>
        </p:nvSpPr>
        <p:spPr>
          <a:xfrm>
            <a:off x="3484498" y="1685110"/>
            <a:ext cx="2478024" cy="2478024"/>
          </a:xfrm>
        </p:spPr>
        <p:txBody>
          <a:bodyPr/>
          <a:lstStyle/>
          <a:p>
            <a:r>
              <a:rPr lang="en-US"/>
              <a:t>Click icon to add picture</a:t>
            </a:r>
          </a:p>
        </p:txBody>
      </p:sp>
      <p:sp>
        <p:nvSpPr>
          <p:cNvPr id="33" name="Picture Placeholder 26">
            <a:extLst>
              <a:ext uri="{FF2B5EF4-FFF2-40B4-BE49-F238E27FC236}">
                <a16:creationId xmlns:a16="http://schemas.microsoft.com/office/drawing/2014/main" id="{CB22C24B-BA15-4AB6-A003-14AC2A3DBC0E}"/>
              </a:ext>
            </a:extLst>
          </p:cNvPr>
          <p:cNvSpPr>
            <a:spLocks noGrp="1"/>
          </p:cNvSpPr>
          <p:nvPr>
            <p:ph type="pic" sz="quarter" idx="12"/>
          </p:nvPr>
        </p:nvSpPr>
        <p:spPr>
          <a:xfrm>
            <a:off x="6222234" y="1685110"/>
            <a:ext cx="2478024" cy="2478024"/>
          </a:xfrm>
        </p:spPr>
        <p:txBody>
          <a:bodyPr/>
          <a:lstStyle/>
          <a:p>
            <a:r>
              <a:rPr lang="en-US"/>
              <a:t>Click icon to add picture</a:t>
            </a:r>
          </a:p>
        </p:txBody>
      </p:sp>
      <p:sp>
        <p:nvSpPr>
          <p:cNvPr id="34" name="Picture Placeholder 26">
            <a:extLst>
              <a:ext uri="{FF2B5EF4-FFF2-40B4-BE49-F238E27FC236}">
                <a16:creationId xmlns:a16="http://schemas.microsoft.com/office/drawing/2014/main" id="{47ECF9A1-188B-4410-BEDC-508BB8C42774}"/>
              </a:ext>
            </a:extLst>
          </p:cNvPr>
          <p:cNvSpPr>
            <a:spLocks noGrp="1"/>
          </p:cNvSpPr>
          <p:nvPr>
            <p:ph type="pic" sz="quarter" idx="13"/>
          </p:nvPr>
        </p:nvSpPr>
        <p:spPr>
          <a:xfrm>
            <a:off x="8965975" y="1685110"/>
            <a:ext cx="2478024" cy="2478024"/>
          </a:xfrm>
        </p:spPr>
        <p:txBody>
          <a:bodyPr/>
          <a:lstStyle/>
          <a:p>
            <a:r>
              <a:rPr lang="en-US"/>
              <a:t>Click icon to add picture</a:t>
            </a:r>
          </a:p>
        </p:txBody>
      </p:sp>
      <p:sp>
        <p:nvSpPr>
          <p:cNvPr id="35" name="Text Placeholder 36">
            <a:extLst>
              <a:ext uri="{FF2B5EF4-FFF2-40B4-BE49-F238E27FC236}">
                <a16:creationId xmlns:a16="http://schemas.microsoft.com/office/drawing/2014/main" id="{87EE4508-92C3-4E85-A92E-55468D280C97}"/>
              </a:ext>
            </a:extLst>
          </p:cNvPr>
          <p:cNvSpPr>
            <a:spLocks noGrp="1"/>
          </p:cNvSpPr>
          <p:nvPr>
            <p:ph type="body" sz="quarter" idx="14" hasCustomPrompt="1"/>
          </p:nvPr>
        </p:nvSpPr>
        <p:spPr>
          <a:xfrm>
            <a:off x="746757" y="5475553"/>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6" name="Text Placeholder 36">
            <a:extLst>
              <a:ext uri="{FF2B5EF4-FFF2-40B4-BE49-F238E27FC236}">
                <a16:creationId xmlns:a16="http://schemas.microsoft.com/office/drawing/2014/main" id="{5A30F801-2CE0-4440-B18A-5FA19CB7F459}"/>
              </a:ext>
            </a:extLst>
          </p:cNvPr>
          <p:cNvSpPr>
            <a:spLocks noGrp="1"/>
          </p:cNvSpPr>
          <p:nvPr>
            <p:ph type="body" sz="quarter" idx="15" hasCustomPrompt="1"/>
          </p:nvPr>
        </p:nvSpPr>
        <p:spPr>
          <a:xfrm>
            <a:off x="746757" y="4273285"/>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7" name="Text Placeholder 36">
            <a:extLst>
              <a:ext uri="{FF2B5EF4-FFF2-40B4-BE49-F238E27FC236}">
                <a16:creationId xmlns:a16="http://schemas.microsoft.com/office/drawing/2014/main" id="{64F61410-FBD4-41A8-B069-69E46A0CE234}"/>
              </a:ext>
            </a:extLst>
          </p:cNvPr>
          <p:cNvSpPr>
            <a:spLocks noGrp="1"/>
          </p:cNvSpPr>
          <p:nvPr>
            <p:ph type="body" sz="quarter" idx="16" hasCustomPrompt="1"/>
          </p:nvPr>
        </p:nvSpPr>
        <p:spPr>
          <a:xfrm>
            <a:off x="746757" y="4917819"/>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Email</a:t>
            </a:r>
          </a:p>
        </p:txBody>
      </p:sp>
      <p:sp>
        <p:nvSpPr>
          <p:cNvPr id="38" name="Text Placeholder 36">
            <a:extLst>
              <a:ext uri="{FF2B5EF4-FFF2-40B4-BE49-F238E27FC236}">
                <a16:creationId xmlns:a16="http://schemas.microsoft.com/office/drawing/2014/main" id="{C3AACB91-083E-4376-96FA-B99D3745CD9E}"/>
              </a:ext>
            </a:extLst>
          </p:cNvPr>
          <p:cNvSpPr>
            <a:spLocks noGrp="1"/>
          </p:cNvSpPr>
          <p:nvPr>
            <p:ph type="body" sz="quarter" idx="17" hasCustomPrompt="1"/>
          </p:nvPr>
        </p:nvSpPr>
        <p:spPr>
          <a:xfrm>
            <a:off x="3479733"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9" name="Text Placeholder 36">
            <a:extLst>
              <a:ext uri="{FF2B5EF4-FFF2-40B4-BE49-F238E27FC236}">
                <a16:creationId xmlns:a16="http://schemas.microsoft.com/office/drawing/2014/main" id="{DD10A895-B03D-47B0-9C8E-F26F4E935BAF}"/>
              </a:ext>
            </a:extLst>
          </p:cNvPr>
          <p:cNvSpPr>
            <a:spLocks noGrp="1"/>
          </p:cNvSpPr>
          <p:nvPr>
            <p:ph type="body" sz="quarter" idx="18" hasCustomPrompt="1"/>
          </p:nvPr>
        </p:nvSpPr>
        <p:spPr>
          <a:xfrm>
            <a:off x="3479733"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40" name="Text Placeholder 36">
            <a:extLst>
              <a:ext uri="{FF2B5EF4-FFF2-40B4-BE49-F238E27FC236}">
                <a16:creationId xmlns:a16="http://schemas.microsoft.com/office/drawing/2014/main" id="{737C3637-0568-45F5-A3EB-7F94CBCF055D}"/>
              </a:ext>
            </a:extLst>
          </p:cNvPr>
          <p:cNvSpPr>
            <a:spLocks noGrp="1"/>
          </p:cNvSpPr>
          <p:nvPr>
            <p:ph type="body" sz="quarter" idx="19" hasCustomPrompt="1"/>
          </p:nvPr>
        </p:nvSpPr>
        <p:spPr>
          <a:xfrm>
            <a:off x="3479733"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Email</a:t>
            </a:r>
          </a:p>
        </p:txBody>
      </p:sp>
      <p:sp>
        <p:nvSpPr>
          <p:cNvPr id="41" name="Text Placeholder 36">
            <a:extLst>
              <a:ext uri="{FF2B5EF4-FFF2-40B4-BE49-F238E27FC236}">
                <a16:creationId xmlns:a16="http://schemas.microsoft.com/office/drawing/2014/main" id="{14DA8B59-F09A-4758-A69F-1E8EBB4AF5BF}"/>
              </a:ext>
            </a:extLst>
          </p:cNvPr>
          <p:cNvSpPr>
            <a:spLocks noGrp="1"/>
          </p:cNvSpPr>
          <p:nvPr>
            <p:ph type="body" sz="quarter" idx="20" hasCustomPrompt="1"/>
          </p:nvPr>
        </p:nvSpPr>
        <p:spPr>
          <a:xfrm>
            <a:off x="6222234"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42" name="Text Placeholder 36">
            <a:extLst>
              <a:ext uri="{FF2B5EF4-FFF2-40B4-BE49-F238E27FC236}">
                <a16:creationId xmlns:a16="http://schemas.microsoft.com/office/drawing/2014/main" id="{F183630B-F9CA-4E06-8404-5912472AD31C}"/>
              </a:ext>
            </a:extLst>
          </p:cNvPr>
          <p:cNvSpPr>
            <a:spLocks noGrp="1"/>
          </p:cNvSpPr>
          <p:nvPr>
            <p:ph type="body" sz="quarter" idx="21" hasCustomPrompt="1"/>
          </p:nvPr>
        </p:nvSpPr>
        <p:spPr>
          <a:xfrm>
            <a:off x="6222234"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43" name="Text Placeholder 36">
            <a:extLst>
              <a:ext uri="{FF2B5EF4-FFF2-40B4-BE49-F238E27FC236}">
                <a16:creationId xmlns:a16="http://schemas.microsoft.com/office/drawing/2014/main" id="{365A160D-B7C9-4DA0-9FA3-93F7DDEE6FE5}"/>
              </a:ext>
            </a:extLst>
          </p:cNvPr>
          <p:cNvSpPr>
            <a:spLocks noGrp="1"/>
          </p:cNvSpPr>
          <p:nvPr>
            <p:ph type="body" sz="quarter" idx="22" hasCustomPrompt="1"/>
          </p:nvPr>
        </p:nvSpPr>
        <p:spPr>
          <a:xfrm>
            <a:off x="6222234"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Email</a:t>
            </a:r>
          </a:p>
        </p:txBody>
      </p:sp>
      <p:sp>
        <p:nvSpPr>
          <p:cNvPr id="44" name="Text Placeholder 36">
            <a:extLst>
              <a:ext uri="{FF2B5EF4-FFF2-40B4-BE49-F238E27FC236}">
                <a16:creationId xmlns:a16="http://schemas.microsoft.com/office/drawing/2014/main" id="{E620E705-FEED-4B0F-B809-AAAD36FB8FE4}"/>
              </a:ext>
            </a:extLst>
          </p:cNvPr>
          <p:cNvSpPr>
            <a:spLocks noGrp="1"/>
          </p:cNvSpPr>
          <p:nvPr>
            <p:ph type="body" sz="quarter" idx="23" hasCustomPrompt="1"/>
          </p:nvPr>
        </p:nvSpPr>
        <p:spPr>
          <a:xfrm>
            <a:off x="8965975"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45" name="Text Placeholder 36">
            <a:extLst>
              <a:ext uri="{FF2B5EF4-FFF2-40B4-BE49-F238E27FC236}">
                <a16:creationId xmlns:a16="http://schemas.microsoft.com/office/drawing/2014/main" id="{EC75BFB1-62E7-430F-93E7-60D30B87A6FF}"/>
              </a:ext>
            </a:extLst>
          </p:cNvPr>
          <p:cNvSpPr>
            <a:spLocks noGrp="1"/>
          </p:cNvSpPr>
          <p:nvPr>
            <p:ph type="body" sz="quarter" idx="24" hasCustomPrompt="1"/>
          </p:nvPr>
        </p:nvSpPr>
        <p:spPr>
          <a:xfrm>
            <a:off x="8965975"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46" name="Text Placeholder 36">
            <a:extLst>
              <a:ext uri="{FF2B5EF4-FFF2-40B4-BE49-F238E27FC236}">
                <a16:creationId xmlns:a16="http://schemas.microsoft.com/office/drawing/2014/main" id="{09AE5E3A-046D-4C62-B82C-A367920FA24E}"/>
              </a:ext>
            </a:extLst>
          </p:cNvPr>
          <p:cNvSpPr>
            <a:spLocks noGrp="1"/>
          </p:cNvSpPr>
          <p:nvPr>
            <p:ph type="body" sz="quarter" idx="25" hasCustomPrompt="1"/>
          </p:nvPr>
        </p:nvSpPr>
        <p:spPr>
          <a:xfrm>
            <a:off x="8965975"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Email</a:t>
            </a:r>
          </a:p>
        </p:txBody>
      </p:sp>
      <p:sp>
        <p:nvSpPr>
          <p:cNvPr id="4" name="Slide Number Placeholder 3">
            <a:extLst>
              <a:ext uri="{FF2B5EF4-FFF2-40B4-BE49-F238E27FC236}">
                <a16:creationId xmlns:a16="http://schemas.microsoft.com/office/drawing/2014/main" id="{3FA2D9C9-01E3-4EC1-A66C-22BA1966B408}"/>
              </a:ext>
            </a:extLst>
          </p:cNvPr>
          <p:cNvSpPr>
            <a:spLocks noGrp="1"/>
          </p:cNvSpPr>
          <p:nvPr>
            <p:ph type="sldNum" sz="quarter" idx="28"/>
          </p:nvPr>
        </p:nvSpPr>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174587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10" name="Flowchart: Alternate Process 9"/>
          <p:cNvSpPr/>
          <p:nvPr userDrawn="1"/>
        </p:nvSpPr>
        <p:spPr>
          <a:xfrm>
            <a:off x="338097" y="0"/>
            <a:ext cx="5947442" cy="6293223"/>
          </a:xfrm>
          <a:prstGeom prst="flowChartAlternateProcess">
            <a:avLst/>
          </a:prstGeom>
          <a:solidFill>
            <a:schemeClr val="accent5"/>
          </a:solidFill>
          <a:effectLst/>
        </p:spPr>
        <p:txBody>
          <a:bodyPr wrap="square" rtlCol="0" anchor="ctr">
            <a:noAutofit/>
          </a:bodyPr>
          <a:lstStyle/>
          <a:p>
            <a:pPr algn="just">
              <a:lnSpc>
                <a:spcPct val="109000"/>
              </a:lnSpc>
            </a:pPr>
            <a:endParaRPr lang="en-US" sz="1200" err="1">
              <a:solidFill>
                <a:schemeClr val="accent5"/>
              </a:solidFill>
              <a:latin typeface="+mj-lt"/>
            </a:endParaRPr>
          </a:p>
        </p:txBody>
      </p:sp>
      <p:sp>
        <p:nvSpPr>
          <p:cNvPr id="6" name="Flowchart: Alternate Process 5"/>
          <p:cNvSpPr/>
          <p:nvPr userDrawn="1"/>
        </p:nvSpPr>
        <p:spPr>
          <a:xfrm>
            <a:off x="442938" y="169049"/>
            <a:ext cx="5739973" cy="6024282"/>
          </a:xfrm>
          <a:prstGeom prst="flowChartAlternateProcess">
            <a:avLst/>
          </a:prstGeom>
          <a:solidFill>
            <a:schemeClr val="accent1"/>
          </a:solidFill>
          <a:effectLst/>
        </p:spPr>
        <p:txBody>
          <a:bodyPr wrap="square" rtlCol="0" anchor="ctr">
            <a:noAutofit/>
          </a:bodyPr>
          <a:lstStyle/>
          <a:p>
            <a:pPr algn="just">
              <a:lnSpc>
                <a:spcPct val="109000"/>
              </a:lnSpc>
            </a:pPr>
            <a:endParaRPr lang="en-US" sz="1200" err="1">
              <a:solidFill>
                <a:schemeClr val="tx1">
                  <a:lumMod val="65000"/>
                  <a:lumOff val="35000"/>
                </a:schemeClr>
              </a:solidFill>
              <a:latin typeface="+mj-lt"/>
            </a:endParaRPr>
          </a:p>
        </p:txBody>
      </p:sp>
      <p:sp>
        <p:nvSpPr>
          <p:cNvPr id="2" name="Picture Placeholder 5">
            <a:extLst>
              <a:ext uri="{FF2B5EF4-FFF2-40B4-BE49-F238E27FC236}">
                <a16:creationId xmlns:a16="http://schemas.microsoft.com/office/drawing/2014/main" id="{B24436E9-FAF1-454D-989A-EA2E1D325E0E}"/>
              </a:ext>
            </a:extLst>
          </p:cNvPr>
          <p:cNvSpPr>
            <a:spLocks noGrp="1"/>
          </p:cNvSpPr>
          <p:nvPr>
            <p:ph type="pic" sz="quarter" idx="10" hasCustomPrompt="1"/>
          </p:nvPr>
        </p:nvSpPr>
        <p:spPr>
          <a:xfrm>
            <a:off x="684024" y="552290"/>
            <a:ext cx="5257800" cy="5257800"/>
          </a:xfrm>
          <a:custGeom>
            <a:avLst/>
            <a:gdLst>
              <a:gd name="connsiteX0" fmla="*/ 231816 w 5257800"/>
              <a:gd name="connsiteY0" fmla="*/ 0 h 5257800"/>
              <a:gd name="connsiteX1" fmla="*/ 5025984 w 5257800"/>
              <a:gd name="connsiteY1" fmla="*/ 0 h 5257800"/>
              <a:gd name="connsiteX2" fmla="*/ 5257800 w 5257800"/>
              <a:gd name="connsiteY2" fmla="*/ 231816 h 5257800"/>
              <a:gd name="connsiteX3" fmla="*/ 5257800 w 5257800"/>
              <a:gd name="connsiteY3" fmla="*/ 5025984 h 5257800"/>
              <a:gd name="connsiteX4" fmla="*/ 5025984 w 5257800"/>
              <a:gd name="connsiteY4" fmla="*/ 5257800 h 5257800"/>
              <a:gd name="connsiteX5" fmla="*/ 231816 w 5257800"/>
              <a:gd name="connsiteY5" fmla="*/ 5257800 h 5257800"/>
              <a:gd name="connsiteX6" fmla="*/ 0 w 5257800"/>
              <a:gd name="connsiteY6" fmla="*/ 5025984 h 5257800"/>
              <a:gd name="connsiteX7" fmla="*/ 0 w 5257800"/>
              <a:gd name="connsiteY7" fmla="*/ 231816 h 5257800"/>
              <a:gd name="connsiteX8" fmla="*/ 231816 w 5257800"/>
              <a:gd name="connsiteY8"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7800" h="5257800">
                <a:moveTo>
                  <a:pt x="231816" y="0"/>
                </a:moveTo>
                <a:lnTo>
                  <a:pt x="5025984" y="0"/>
                </a:lnTo>
                <a:cubicBezTo>
                  <a:pt x="5154012" y="0"/>
                  <a:pt x="5257800" y="103788"/>
                  <a:pt x="5257800" y="231816"/>
                </a:cubicBezTo>
                <a:lnTo>
                  <a:pt x="5257800" y="5025984"/>
                </a:lnTo>
                <a:cubicBezTo>
                  <a:pt x="5257800" y="5154012"/>
                  <a:pt x="5154012" y="5257800"/>
                  <a:pt x="5025984" y="5257800"/>
                </a:cubicBezTo>
                <a:lnTo>
                  <a:pt x="231816" y="5257800"/>
                </a:lnTo>
                <a:cubicBezTo>
                  <a:pt x="103788" y="5257800"/>
                  <a:pt x="0" y="5154012"/>
                  <a:pt x="0" y="5025984"/>
                </a:cubicBezTo>
                <a:lnTo>
                  <a:pt x="0" y="231816"/>
                </a:lnTo>
                <a:cubicBezTo>
                  <a:pt x="0" y="103788"/>
                  <a:pt x="103788" y="0"/>
                  <a:pt x="231816" y="0"/>
                </a:cubicBezTo>
                <a:close/>
              </a:path>
            </a:pathLst>
          </a:custGeom>
          <a:solidFill>
            <a:schemeClr val="bg1">
              <a:lumMod val="95000"/>
            </a:schemeClr>
          </a:solidFill>
        </p:spPr>
        <p:txBody>
          <a:bodyPr wrap="square" anchor="ctr">
            <a:noAutofit/>
          </a:bodyPr>
          <a:lstStyle>
            <a:lvl1pPr marL="0" indent="0" algn="ctr">
              <a:buNone/>
              <a:defRPr>
                <a:solidFill>
                  <a:schemeClr val="tx1">
                    <a:lumMod val="75000"/>
                    <a:lumOff val="25000"/>
                  </a:schemeClr>
                </a:solidFill>
              </a:defRPr>
            </a:lvl1pPr>
          </a:lstStyle>
          <a:p>
            <a:r>
              <a:rPr lang="en-US"/>
              <a:t>Add Picture</a:t>
            </a:r>
          </a:p>
        </p:txBody>
      </p:sp>
      <p:sp>
        <p:nvSpPr>
          <p:cNvPr id="8" name="Text Placeholder 7"/>
          <p:cNvSpPr>
            <a:spLocks noGrp="1"/>
          </p:cNvSpPr>
          <p:nvPr>
            <p:ph type="body" sz="quarter" idx="11"/>
          </p:nvPr>
        </p:nvSpPr>
        <p:spPr>
          <a:xfrm>
            <a:off x="6984292" y="1844116"/>
            <a:ext cx="4518025" cy="337334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6423997" y="295968"/>
            <a:ext cx="5394047" cy="1325563"/>
          </a:xfrm>
          <a:prstGeom prst="rect">
            <a:avLst/>
          </a:prstGeom>
        </p:spPr>
        <p:txBody>
          <a:bodyPr/>
          <a:lstStyle>
            <a:lvl1pPr>
              <a:defRPr sz="4000">
                <a:solidFill>
                  <a:schemeClr val="accent1"/>
                </a:solidFill>
              </a:defRPr>
            </a:lvl1pPr>
          </a:lstStyle>
          <a:p>
            <a:r>
              <a:rPr lang="en-US"/>
              <a:t>Click to edit Master title style</a:t>
            </a:r>
          </a:p>
        </p:txBody>
      </p:sp>
      <p:pic>
        <p:nvPicPr>
          <p:cNvPr id="11" name="Picture 10"/>
          <p:cNvPicPr>
            <a:picLocks noChangeAspect="1"/>
          </p:cNvPicPr>
          <p:nvPr userDrawn="1"/>
        </p:nvPicPr>
        <p:blipFill>
          <a:blip r:embed="rId2"/>
          <a:stretch>
            <a:fillRect/>
          </a:stretch>
        </p:blipFill>
        <p:spPr>
          <a:xfrm>
            <a:off x="6508521" y="1463729"/>
            <a:ext cx="506012" cy="73158"/>
          </a:xfrm>
          <a:prstGeom prst="rect">
            <a:avLst/>
          </a:prstGeom>
        </p:spPr>
      </p:pic>
    </p:spTree>
    <p:extLst>
      <p:ext uri="{BB962C8B-B14F-4D97-AF65-F5344CB8AC3E}">
        <p14:creationId xmlns:p14="http://schemas.microsoft.com/office/powerpoint/2010/main" val="3602443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ulle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16FC45-D387-41BF-AB48-D67BFBB77810}"/>
              </a:ext>
            </a:extLst>
          </p:cNvPr>
          <p:cNvPicPr>
            <a:picLocks noChangeAspect="1"/>
          </p:cNvPicPr>
          <p:nvPr/>
        </p:nvPicPr>
        <p:blipFill rotWithShape="1">
          <a:blip r:embed="rId2"/>
          <a:srcRect t="9986" b="18660"/>
          <a:stretch/>
        </p:blipFill>
        <p:spPr>
          <a:xfrm>
            <a:off x="0" y="-1101"/>
            <a:ext cx="1652159" cy="974426"/>
          </a:xfrm>
          <a:prstGeom prst="rect">
            <a:avLst/>
          </a:prstGeom>
        </p:spPr>
      </p:pic>
      <p:sp>
        <p:nvSpPr>
          <p:cNvPr id="6" name="Title 1">
            <a:extLst>
              <a:ext uri="{FF2B5EF4-FFF2-40B4-BE49-F238E27FC236}">
                <a16:creationId xmlns:a16="http://schemas.microsoft.com/office/drawing/2014/main" id="{0516C371-0EAF-4F8C-8BEF-6BB763526073}"/>
              </a:ext>
            </a:extLst>
          </p:cNvPr>
          <p:cNvSpPr>
            <a:spLocks noGrp="1"/>
          </p:cNvSpPr>
          <p:nvPr>
            <p:ph type="title"/>
          </p:nvPr>
        </p:nvSpPr>
        <p:spPr>
          <a:xfrm>
            <a:off x="1644425" y="-1101"/>
            <a:ext cx="10547576" cy="974426"/>
          </a:xfrm>
          <a:ln>
            <a:noFill/>
          </a:ln>
        </p:spPr>
        <p:txBody>
          <a:bodyPr>
            <a:normAutofit/>
          </a:bodyPr>
          <a:lstStyle/>
          <a:p>
            <a:r>
              <a:rPr lang="en-US" sz="3600" b="1">
                <a:solidFill>
                  <a:schemeClr val="accent1"/>
                </a:solidFill>
              </a:rPr>
              <a:t>Click to edit Master title style</a:t>
            </a:r>
          </a:p>
        </p:txBody>
      </p:sp>
      <p:grpSp>
        <p:nvGrpSpPr>
          <p:cNvPr id="7" name="Group 6">
            <a:extLst>
              <a:ext uri="{FF2B5EF4-FFF2-40B4-BE49-F238E27FC236}">
                <a16:creationId xmlns:a16="http://schemas.microsoft.com/office/drawing/2014/main" id="{5B3EAEBF-CB8B-4ABE-909B-A9D3090DD964}"/>
              </a:ext>
            </a:extLst>
          </p:cNvPr>
          <p:cNvGrpSpPr/>
          <p:nvPr/>
        </p:nvGrpSpPr>
        <p:grpSpPr>
          <a:xfrm>
            <a:off x="746757" y="1560130"/>
            <a:ext cx="2479264" cy="4792133"/>
            <a:chOff x="746757" y="1574799"/>
            <a:chExt cx="2479264" cy="4792133"/>
          </a:xfrm>
        </p:grpSpPr>
        <p:sp>
          <p:nvSpPr>
            <p:cNvPr id="8" name="Rectangle 7">
              <a:extLst>
                <a:ext uri="{FF2B5EF4-FFF2-40B4-BE49-F238E27FC236}">
                  <a16:creationId xmlns:a16="http://schemas.microsoft.com/office/drawing/2014/main" id="{5EAA2EB4-CEC4-4348-915E-493136291317}"/>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8EC57F-DAB9-47EA-A98C-0C1CB146E73F}"/>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mj-lt"/>
                </a:rPr>
                <a:t>1</a:t>
              </a:r>
            </a:p>
          </p:txBody>
        </p:sp>
      </p:grpSp>
      <p:grpSp>
        <p:nvGrpSpPr>
          <p:cNvPr id="10" name="Group 9">
            <a:extLst>
              <a:ext uri="{FF2B5EF4-FFF2-40B4-BE49-F238E27FC236}">
                <a16:creationId xmlns:a16="http://schemas.microsoft.com/office/drawing/2014/main" id="{ACBED681-CF51-4786-8402-936B134637A3}"/>
              </a:ext>
            </a:extLst>
          </p:cNvPr>
          <p:cNvGrpSpPr/>
          <p:nvPr/>
        </p:nvGrpSpPr>
        <p:grpSpPr>
          <a:xfrm>
            <a:off x="3486496" y="1560130"/>
            <a:ext cx="2479264" cy="4792133"/>
            <a:chOff x="746757" y="1574799"/>
            <a:chExt cx="2479264" cy="4792133"/>
          </a:xfrm>
        </p:grpSpPr>
        <p:sp>
          <p:nvSpPr>
            <p:cNvPr id="11" name="Rectangle 10">
              <a:extLst>
                <a:ext uri="{FF2B5EF4-FFF2-40B4-BE49-F238E27FC236}">
                  <a16:creationId xmlns:a16="http://schemas.microsoft.com/office/drawing/2014/main" id="{CA6A63B3-2688-4912-85B8-2DA1533B47DE}"/>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E9C44FF-AF01-4D3E-96A5-558338409063}"/>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mj-lt"/>
                </a:rPr>
                <a:t>2</a:t>
              </a:r>
            </a:p>
          </p:txBody>
        </p:sp>
      </p:grpSp>
      <p:grpSp>
        <p:nvGrpSpPr>
          <p:cNvPr id="13" name="Group 12">
            <a:extLst>
              <a:ext uri="{FF2B5EF4-FFF2-40B4-BE49-F238E27FC236}">
                <a16:creationId xmlns:a16="http://schemas.microsoft.com/office/drawing/2014/main" id="{497C45B5-B768-40FD-994B-AD77366E1E6A}"/>
              </a:ext>
            </a:extLst>
          </p:cNvPr>
          <p:cNvGrpSpPr/>
          <p:nvPr/>
        </p:nvGrpSpPr>
        <p:grpSpPr>
          <a:xfrm>
            <a:off x="6226235" y="1560130"/>
            <a:ext cx="2479264" cy="4792133"/>
            <a:chOff x="746757" y="1574799"/>
            <a:chExt cx="2479264" cy="4792133"/>
          </a:xfrm>
        </p:grpSpPr>
        <p:sp>
          <p:nvSpPr>
            <p:cNvPr id="14" name="Rectangle 13">
              <a:extLst>
                <a:ext uri="{FF2B5EF4-FFF2-40B4-BE49-F238E27FC236}">
                  <a16:creationId xmlns:a16="http://schemas.microsoft.com/office/drawing/2014/main" id="{BF615072-0341-4C9B-BA1D-FE3C05B74287}"/>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50D624-8D31-4895-BBF6-73AA09461359}"/>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mj-lt"/>
                </a:rPr>
                <a:t>3</a:t>
              </a:r>
            </a:p>
          </p:txBody>
        </p:sp>
      </p:grpSp>
      <p:grpSp>
        <p:nvGrpSpPr>
          <p:cNvPr id="16" name="Group 15">
            <a:extLst>
              <a:ext uri="{FF2B5EF4-FFF2-40B4-BE49-F238E27FC236}">
                <a16:creationId xmlns:a16="http://schemas.microsoft.com/office/drawing/2014/main" id="{3F141657-30A1-4408-BA6F-A6F8B84668C7}"/>
              </a:ext>
            </a:extLst>
          </p:cNvPr>
          <p:cNvGrpSpPr/>
          <p:nvPr/>
        </p:nvGrpSpPr>
        <p:grpSpPr>
          <a:xfrm>
            <a:off x="8965975" y="1560130"/>
            <a:ext cx="2479264" cy="4792133"/>
            <a:chOff x="746757" y="1574799"/>
            <a:chExt cx="2479264" cy="4792133"/>
          </a:xfrm>
        </p:grpSpPr>
        <p:sp>
          <p:nvSpPr>
            <p:cNvPr id="17" name="Rectangle 16">
              <a:extLst>
                <a:ext uri="{FF2B5EF4-FFF2-40B4-BE49-F238E27FC236}">
                  <a16:creationId xmlns:a16="http://schemas.microsoft.com/office/drawing/2014/main" id="{635C18DE-9B14-4637-B2E1-D9A32328B455}"/>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269470-F94A-4209-A7FA-29213B8E231E}"/>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mj-lt"/>
                </a:rPr>
                <a:t>4</a:t>
              </a:r>
            </a:p>
          </p:txBody>
        </p:sp>
      </p:grpSp>
      <p:sp>
        <p:nvSpPr>
          <p:cNvPr id="24" name="Text Placeholder 36">
            <a:extLst>
              <a:ext uri="{FF2B5EF4-FFF2-40B4-BE49-F238E27FC236}">
                <a16:creationId xmlns:a16="http://schemas.microsoft.com/office/drawing/2014/main" id="{002E1B11-03A1-495D-A39C-7F713C7E9F99}"/>
              </a:ext>
            </a:extLst>
          </p:cNvPr>
          <p:cNvSpPr>
            <a:spLocks noGrp="1"/>
          </p:cNvSpPr>
          <p:nvPr>
            <p:ph type="body" sz="quarter" idx="15" hasCustomPrompt="1"/>
          </p:nvPr>
        </p:nvSpPr>
        <p:spPr>
          <a:xfrm>
            <a:off x="3486496"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Bullet two content</a:t>
            </a:r>
          </a:p>
        </p:txBody>
      </p:sp>
      <p:sp>
        <p:nvSpPr>
          <p:cNvPr id="25" name="Text Placeholder 36">
            <a:extLst>
              <a:ext uri="{FF2B5EF4-FFF2-40B4-BE49-F238E27FC236}">
                <a16:creationId xmlns:a16="http://schemas.microsoft.com/office/drawing/2014/main" id="{7750855A-B22B-46DA-84A6-EA73DA55A89A}"/>
              </a:ext>
            </a:extLst>
          </p:cNvPr>
          <p:cNvSpPr>
            <a:spLocks noGrp="1"/>
          </p:cNvSpPr>
          <p:nvPr>
            <p:ph type="body" sz="quarter" idx="16" hasCustomPrompt="1"/>
          </p:nvPr>
        </p:nvSpPr>
        <p:spPr>
          <a:xfrm>
            <a:off x="6226855"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Bullet three content</a:t>
            </a:r>
          </a:p>
        </p:txBody>
      </p:sp>
      <p:sp>
        <p:nvSpPr>
          <p:cNvPr id="26" name="Text Placeholder 36">
            <a:extLst>
              <a:ext uri="{FF2B5EF4-FFF2-40B4-BE49-F238E27FC236}">
                <a16:creationId xmlns:a16="http://schemas.microsoft.com/office/drawing/2014/main" id="{7290EE9E-A557-414B-AEDD-F228250ACA1E}"/>
              </a:ext>
            </a:extLst>
          </p:cNvPr>
          <p:cNvSpPr>
            <a:spLocks noGrp="1"/>
          </p:cNvSpPr>
          <p:nvPr>
            <p:ph type="body" sz="quarter" idx="17" hasCustomPrompt="1"/>
          </p:nvPr>
        </p:nvSpPr>
        <p:spPr>
          <a:xfrm>
            <a:off x="8965974"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Bullet four content</a:t>
            </a:r>
          </a:p>
        </p:txBody>
      </p:sp>
      <p:sp>
        <p:nvSpPr>
          <p:cNvPr id="27" name="Text Placeholder 36">
            <a:extLst>
              <a:ext uri="{FF2B5EF4-FFF2-40B4-BE49-F238E27FC236}">
                <a16:creationId xmlns:a16="http://schemas.microsoft.com/office/drawing/2014/main" id="{F2BD8D67-97E7-47E7-A936-A9DD7590131F}"/>
              </a:ext>
            </a:extLst>
          </p:cNvPr>
          <p:cNvSpPr>
            <a:spLocks noGrp="1"/>
          </p:cNvSpPr>
          <p:nvPr>
            <p:ph type="body" sz="quarter" idx="18" hasCustomPrompt="1"/>
          </p:nvPr>
        </p:nvSpPr>
        <p:spPr>
          <a:xfrm>
            <a:off x="746757"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Bullet one content</a:t>
            </a:r>
          </a:p>
        </p:txBody>
      </p:sp>
      <p:sp>
        <p:nvSpPr>
          <p:cNvPr id="4" name="Slide Number Placeholder 3">
            <a:extLst>
              <a:ext uri="{FF2B5EF4-FFF2-40B4-BE49-F238E27FC236}">
                <a16:creationId xmlns:a16="http://schemas.microsoft.com/office/drawing/2014/main" id="{64CC8BD2-0326-4491-9081-DA6D380CD8F3}"/>
              </a:ext>
            </a:extLst>
          </p:cNvPr>
          <p:cNvSpPr>
            <a:spLocks noGrp="1"/>
          </p:cNvSpPr>
          <p:nvPr>
            <p:ph type="sldNum" sz="quarter" idx="21"/>
          </p:nvPr>
        </p:nvSpPr>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1002063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 P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318B15F-60F3-4D31-92BA-A2509137A14D}"/>
              </a:ext>
            </a:extLst>
          </p:cNvPr>
          <p:cNvSpPr txBox="1">
            <a:spLocks/>
          </p:cNvSpPr>
          <p:nvPr/>
        </p:nvSpPr>
        <p:spPr>
          <a:xfrm>
            <a:off x="4766733" y="523760"/>
            <a:ext cx="1369710" cy="214763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7300" b="1">
                <a:solidFill>
                  <a:schemeClr val="accent1"/>
                </a:solidFill>
                <a:latin typeface="+mn-lt"/>
                <a:cs typeface="AngsanaUPC" panose="02020603050405020304" pitchFamily="18" charset="-34"/>
              </a:rPr>
              <a:t>“</a:t>
            </a:r>
          </a:p>
        </p:txBody>
      </p:sp>
      <p:sp>
        <p:nvSpPr>
          <p:cNvPr id="11" name="Rectangle 10">
            <a:extLst>
              <a:ext uri="{FF2B5EF4-FFF2-40B4-BE49-F238E27FC236}">
                <a16:creationId xmlns:a16="http://schemas.microsoft.com/office/drawing/2014/main" id="{A6E86310-9369-4734-834F-6AA6FF530F52}"/>
              </a:ext>
            </a:extLst>
          </p:cNvPr>
          <p:cNvSpPr/>
          <p:nvPr/>
        </p:nvSpPr>
        <p:spPr>
          <a:xfrm>
            <a:off x="1524" y="0"/>
            <a:ext cx="12188952" cy="109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54B3D3C2-4FC5-42A8-AE79-823E2379B807}"/>
              </a:ext>
            </a:extLst>
          </p:cNvPr>
          <p:cNvSpPr>
            <a:spLocks noGrp="1"/>
          </p:cNvSpPr>
          <p:nvPr>
            <p:ph type="pic" sz="quarter" idx="10"/>
          </p:nvPr>
        </p:nvSpPr>
        <p:spPr>
          <a:xfrm>
            <a:off x="0" y="109468"/>
            <a:ext cx="4766733" cy="6748531"/>
          </a:xfrm>
        </p:spPr>
        <p:txBody>
          <a:bodyPr/>
          <a:lstStyle/>
          <a:p>
            <a:r>
              <a:rPr lang="en-US"/>
              <a:t>Click icon to add picture</a:t>
            </a:r>
          </a:p>
        </p:txBody>
      </p:sp>
      <p:sp>
        <p:nvSpPr>
          <p:cNvPr id="16" name="Text Placeholder 36">
            <a:extLst>
              <a:ext uri="{FF2B5EF4-FFF2-40B4-BE49-F238E27FC236}">
                <a16:creationId xmlns:a16="http://schemas.microsoft.com/office/drawing/2014/main" id="{DB6B1CDB-A6AF-4072-A73F-DE3E725F6174}"/>
              </a:ext>
            </a:extLst>
          </p:cNvPr>
          <p:cNvSpPr>
            <a:spLocks noGrp="1"/>
          </p:cNvSpPr>
          <p:nvPr>
            <p:ph type="body" sz="quarter" idx="14" hasCustomPrompt="1"/>
          </p:nvPr>
        </p:nvSpPr>
        <p:spPr>
          <a:xfrm>
            <a:off x="5945318" y="1341180"/>
            <a:ext cx="5468112" cy="4517752"/>
          </a:xfrm>
        </p:spPr>
        <p:txBody>
          <a:bodyPr>
            <a:normAutofit/>
          </a:bodyPr>
          <a:lstStyle>
            <a:lvl1pPr marL="0" indent="0" algn="l" defTabSz="342853" rtl="0" eaLnBrk="1" latinLnBrk="0" hangingPunct="1">
              <a:lnSpc>
                <a:spcPct val="114000"/>
              </a:lnSpc>
              <a:spcBef>
                <a:spcPct val="0"/>
              </a:spcBef>
              <a:spcAft>
                <a:spcPts val="300"/>
              </a:spcAft>
              <a:buNone/>
              <a:defRPr lang="en-US" sz="2400" kern="1200" dirty="0">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Quote content here</a:t>
            </a:r>
          </a:p>
        </p:txBody>
      </p:sp>
      <p:sp>
        <p:nvSpPr>
          <p:cNvPr id="17" name="Text Placeholder 36">
            <a:extLst>
              <a:ext uri="{FF2B5EF4-FFF2-40B4-BE49-F238E27FC236}">
                <a16:creationId xmlns:a16="http://schemas.microsoft.com/office/drawing/2014/main" id="{A253885E-E574-4B8A-8312-FB5FEFB318D4}"/>
              </a:ext>
            </a:extLst>
          </p:cNvPr>
          <p:cNvSpPr>
            <a:spLocks noGrp="1"/>
          </p:cNvSpPr>
          <p:nvPr>
            <p:ph type="body" sz="quarter" idx="15" hasCustomPrompt="1"/>
          </p:nvPr>
        </p:nvSpPr>
        <p:spPr>
          <a:xfrm>
            <a:off x="5945318" y="5858932"/>
            <a:ext cx="5468112" cy="558802"/>
          </a:xfrm>
        </p:spPr>
        <p:txBody>
          <a:bodyPr>
            <a:normAutofit/>
          </a:bodyPr>
          <a:lstStyle>
            <a:lvl1pPr marL="0" indent="0" algn="l" defTabSz="342853" rtl="0" eaLnBrk="1" latinLnBrk="0" hangingPunct="1">
              <a:lnSpc>
                <a:spcPct val="114000"/>
              </a:lnSpc>
              <a:spcBef>
                <a:spcPct val="0"/>
              </a:spcBef>
              <a:spcAft>
                <a:spcPts val="300"/>
              </a:spcAft>
              <a:buNone/>
              <a:defRPr lang="en-US" sz="2000" kern="1200" dirty="0">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Name</a:t>
            </a:r>
          </a:p>
        </p:txBody>
      </p:sp>
      <p:sp>
        <p:nvSpPr>
          <p:cNvPr id="4" name="Slide Number Placeholder 3">
            <a:extLst>
              <a:ext uri="{FF2B5EF4-FFF2-40B4-BE49-F238E27FC236}">
                <a16:creationId xmlns:a16="http://schemas.microsoft.com/office/drawing/2014/main" id="{981EAA35-E2A2-4889-B734-437144F56ED4}"/>
              </a:ext>
            </a:extLst>
          </p:cNvPr>
          <p:cNvSpPr>
            <a:spLocks noGrp="1"/>
          </p:cNvSpPr>
          <p:nvPr>
            <p:ph type="sldNum" sz="quarter" idx="18"/>
          </p:nvPr>
        </p:nvSpPr>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1061917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EF8800-C272-4BB6-A7D9-F920763525F6}"/>
              </a:ext>
            </a:extLst>
          </p:cNvPr>
          <p:cNvSpPr>
            <a:spLocks noGrp="1"/>
          </p:cNvSpPr>
          <p:nvPr>
            <p:ph type="sldNum" sz="quarter" idx="12"/>
          </p:nvPr>
        </p:nvSpPr>
        <p:spPr/>
        <p:txBody>
          <a:bodyPr/>
          <a:lstStyle/>
          <a:p>
            <a:fld id="{AB33FC6F-E019-47DB-9315-B0C090D28F92}" type="slidenum">
              <a:rPr lang="en-US" smtClean="0"/>
              <a:t>‹#›</a:t>
            </a:fld>
            <a:endParaRPr lang="en-US"/>
          </a:p>
        </p:txBody>
      </p:sp>
    </p:spTree>
    <p:extLst>
      <p:ext uri="{BB962C8B-B14F-4D97-AF65-F5344CB8AC3E}">
        <p14:creationId xmlns:p14="http://schemas.microsoft.com/office/powerpoint/2010/main" val="7848286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2" name="Picture 10" descr="Team Meeting Brainstorming Planning Analysing Concept">
            <a:extLst>
              <a:ext uri="{FF2B5EF4-FFF2-40B4-BE49-F238E27FC236}">
                <a16:creationId xmlns:a16="http://schemas.microsoft.com/office/drawing/2014/main" id="{3B34572D-8B0A-46BE-AE68-17BD3058BF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48" r="5435" b="17474"/>
          <a:stretch/>
        </p:blipFill>
        <p:spPr bwMode="auto">
          <a:xfrm>
            <a:off x="3217124" y="0"/>
            <a:ext cx="8974876" cy="68573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E6DFEB7-5403-4069-95F4-A9811067417C}"/>
              </a:ext>
            </a:extLst>
          </p:cNvPr>
          <p:cNvSpPr/>
          <p:nvPr/>
        </p:nvSpPr>
        <p:spPr>
          <a:xfrm>
            <a:off x="3048839" y="629"/>
            <a:ext cx="9143160" cy="6857371"/>
          </a:xfrm>
          <a:prstGeom prst="rect">
            <a:avLst/>
          </a:prstGeom>
          <a:solidFill>
            <a:schemeClr val="tx2">
              <a:lumMod val="40000"/>
              <a:lumOff val="60000"/>
              <a:alpha val="5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 name="Group 3">
            <a:extLst>
              <a:ext uri="{FF2B5EF4-FFF2-40B4-BE49-F238E27FC236}">
                <a16:creationId xmlns:a16="http://schemas.microsoft.com/office/drawing/2014/main" id="{B9E70533-358C-4711-A91D-3480044A00C8}"/>
              </a:ext>
            </a:extLst>
          </p:cNvPr>
          <p:cNvGrpSpPr/>
          <p:nvPr/>
        </p:nvGrpSpPr>
        <p:grpSpPr>
          <a:xfrm>
            <a:off x="0" y="-64655"/>
            <a:ext cx="8692031" cy="6928043"/>
            <a:chOff x="-10225826" y="-2761466"/>
            <a:chExt cx="8692031" cy="6863388"/>
          </a:xfrm>
          <a:solidFill>
            <a:schemeClr val="accent1"/>
          </a:solidFill>
        </p:grpSpPr>
        <p:sp>
          <p:nvSpPr>
            <p:cNvPr id="5" name="Parallelogram 6">
              <a:extLst>
                <a:ext uri="{FF2B5EF4-FFF2-40B4-BE49-F238E27FC236}">
                  <a16:creationId xmlns:a16="http://schemas.microsoft.com/office/drawing/2014/main" id="{34CE1A31-7A1E-4435-BD9C-BB37F2E633A6}"/>
                </a:ext>
              </a:extLst>
            </p:cNvPr>
            <p:cNvSpPr/>
            <p:nvPr/>
          </p:nvSpPr>
          <p:spPr>
            <a:xfrm>
              <a:off x="-9022934" y="-2761466"/>
              <a:ext cx="7489139" cy="6863388"/>
            </a:xfrm>
            <a:custGeom>
              <a:avLst/>
              <a:gdLst>
                <a:gd name="connsiteX0" fmla="*/ 0 w 4490976"/>
                <a:gd name="connsiteY0" fmla="*/ 10067227 h 10067227"/>
                <a:gd name="connsiteX1" fmla="*/ 0 w 4490976"/>
                <a:gd name="connsiteY1" fmla="*/ 0 h 10067227"/>
                <a:gd name="connsiteX2" fmla="*/ 4490976 w 4490976"/>
                <a:gd name="connsiteY2" fmla="*/ 0 h 10067227"/>
                <a:gd name="connsiteX3" fmla="*/ 4490976 w 4490976"/>
                <a:gd name="connsiteY3" fmla="*/ 10067227 h 10067227"/>
                <a:gd name="connsiteX4" fmla="*/ 0 w 4490976"/>
                <a:gd name="connsiteY4" fmla="*/ 10067227 h 10067227"/>
                <a:gd name="connsiteX0" fmla="*/ 0 w 10926500"/>
                <a:gd name="connsiteY0" fmla="*/ 10067227 h 10067227"/>
                <a:gd name="connsiteX1" fmla="*/ 0 w 10926500"/>
                <a:gd name="connsiteY1" fmla="*/ 0 h 10067227"/>
                <a:gd name="connsiteX2" fmla="*/ 10926500 w 10926500"/>
                <a:gd name="connsiteY2" fmla="*/ 92597 h 10067227"/>
                <a:gd name="connsiteX3" fmla="*/ 4490976 w 10926500"/>
                <a:gd name="connsiteY3" fmla="*/ 10067227 h 10067227"/>
                <a:gd name="connsiteX4" fmla="*/ 0 w 10926500"/>
                <a:gd name="connsiteY4" fmla="*/ 10067227 h 10067227"/>
                <a:gd name="connsiteX0" fmla="*/ 0 w 10995949"/>
                <a:gd name="connsiteY0" fmla="*/ 10090376 h 10090376"/>
                <a:gd name="connsiteX1" fmla="*/ 0 w 10995949"/>
                <a:gd name="connsiteY1" fmla="*/ 23149 h 10090376"/>
                <a:gd name="connsiteX2" fmla="*/ 10995949 w 10995949"/>
                <a:gd name="connsiteY2" fmla="*/ 0 h 10090376"/>
                <a:gd name="connsiteX3" fmla="*/ 4490976 w 10995949"/>
                <a:gd name="connsiteY3" fmla="*/ 10090376 h 10090376"/>
                <a:gd name="connsiteX4" fmla="*/ 0 w 10995949"/>
                <a:gd name="connsiteY4" fmla="*/ 10090376 h 10090376"/>
                <a:gd name="connsiteX0" fmla="*/ 0 w 10985081"/>
                <a:gd name="connsiteY0" fmla="*/ 10067227 h 10067227"/>
                <a:gd name="connsiteX1" fmla="*/ 0 w 10985081"/>
                <a:gd name="connsiteY1" fmla="*/ 0 h 10067227"/>
                <a:gd name="connsiteX2" fmla="*/ 10985081 w 10985081"/>
                <a:gd name="connsiteY2" fmla="*/ 9451 h 10067227"/>
                <a:gd name="connsiteX3" fmla="*/ 4490976 w 10985081"/>
                <a:gd name="connsiteY3" fmla="*/ 10067227 h 10067227"/>
                <a:gd name="connsiteX4" fmla="*/ 0 w 10985081"/>
                <a:gd name="connsiteY4" fmla="*/ 10067227 h 1006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081" h="10067227">
                  <a:moveTo>
                    <a:pt x="0" y="10067227"/>
                  </a:moveTo>
                  <a:lnTo>
                    <a:pt x="0" y="0"/>
                  </a:lnTo>
                  <a:lnTo>
                    <a:pt x="10985081" y="9451"/>
                  </a:lnTo>
                  <a:lnTo>
                    <a:pt x="4490976" y="10067227"/>
                  </a:lnTo>
                  <a:lnTo>
                    <a:pt x="0" y="10067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C4E57A41-7ECE-4987-893A-A3AA229D803D}"/>
                </a:ext>
              </a:extLst>
            </p:cNvPr>
            <p:cNvSpPr/>
            <p:nvPr/>
          </p:nvSpPr>
          <p:spPr>
            <a:xfrm>
              <a:off x="-10225826" y="-2756078"/>
              <a:ext cx="1202893"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E6B487C-9CD5-4EE9-B51E-657FD13FC877}"/>
              </a:ext>
            </a:extLst>
          </p:cNvPr>
          <p:cNvGrpSpPr/>
          <p:nvPr/>
        </p:nvGrpSpPr>
        <p:grpSpPr>
          <a:xfrm>
            <a:off x="413484" y="744830"/>
            <a:ext cx="6302021" cy="1554480"/>
            <a:chOff x="413484" y="744830"/>
            <a:chExt cx="6302021" cy="1554480"/>
          </a:xfrm>
        </p:grpSpPr>
        <p:cxnSp>
          <p:nvCxnSpPr>
            <p:cNvPr id="8" name="Straight Connector 7">
              <a:extLst>
                <a:ext uri="{FF2B5EF4-FFF2-40B4-BE49-F238E27FC236}">
                  <a16:creationId xmlns:a16="http://schemas.microsoft.com/office/drawing/2014/main" id="{746C9830-942F-4B55-8558-1B526901C15C}"/>
                </a:ext>
              </a:extLst>
            </p:cNvPr>
            <p:cNvCxnSpPr>
              <a:cxnSpLocks/>
            </p:cNvCxnSpPr>
            <p:nvPr/>
          </p:nvCxnSpPr>
          <p:spPr>
            <a:xfrm flipV="1">
              <a:off x="413484" y="744830"/>
              <a:ext cx="0" cy="155448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DCD2009-79DC-4D70-BA9A-C1EDA3F57E3C}"/>
                </a:ext>
              </a:extLst>
            </p:cNvPr>
            <p:cNvSpPr txBox="1">
              <a:spLocks/>
            </p:cNvSpPr>
            <p:nvPr/>
          </p:nvSpPr>
          <p:spPr>
            <a:xfrm>
              <a:off x="628069" y="744830"/>
              <a:ext cx="6087436" cy="1493135"/>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cap="none">
                  <a:latin typeface="+mj-lt"/>
                </a:rPr>
                <a:t>Thank You.</a:t>
              </a:r>
            </a:p>
          </p:txBody>
        </p:sp>
      </p:grpSp>
      <p:pic>
        <p:nvPicPr>
          <p:cNvPr id="12" name="Picture 11" descr="A close up of a logo&#10;&#10;Description generated with very high confidence">
            <a:extLst>
              <a:ext uri="{FF2B5EF4-FFF2-40B4-BE49-F238E27FC236}">
                <a16:creationId xmlns:a16="http://schemas.microsoft.com/office/drawing/2014/main" id="{58246767-752D-4719-A3AD-78F26013F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82" y="2977407"/>
            <a:ext cx="2286000" cy="2286000"/>
          </a:xfrm>
          <a:prstGeom prst="rect">
            <a:avLst/>
          </a:prstGeom>
        </p:spPr>
      </p:pic>
    </p:spTree>
    <p:extLst>
      <p:ext uri="{BB962C8B-B14F-4D97-AF65-F5344CB8AC3E}">
        <p14:creationId xmlns:p14="http://schemas.microsoft.com/office/powerpoint/2010/main" val="3986537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4" y="3033943"/>
            <a:ext cx="8979343" cy="225098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6D5D6-F921-83BE-B4E7-E970E16D3890}"/>
              </a:ext>
            </a:extLst>
          </p:cNvPr>
          <p:cNvSpPr>
            <a:spLocks noGrp="1"/>
          </p:cNvSpPr>
          <p:nvPr>
            <p:ph type="sldNum" sz="quarter" idx="10"/>
          </p:nvPr>
        </p:nvSpPr>
        <p:spPr>
          <a:xfrm>
            <a:off x="61913" y="6581775"/>
            <a:ext cx="4635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b="1">
                <a:solidFill>
                  <a:srgbClr val="004986"/>
                </a:solidFill>
                <a:cs typeface="Calibri" panose="020F0502020204030204" pitchFamily="34" charset="0"/>
              </a:defRPr>
            </a:lvl1pPr>
          </a:lstStyle>
          <a:p>
            <a:pPr>
              <a:defRPr/>
            </a:pPr>
            <a:fld id="{59066D17-74E2-4F05-A321-5248049822AB}" type="slidenum">
              <a:rPr lang="en-US" altLang="en-US"/>
              <a:pPr>
                <a:defRPr/>
              </a:pPr>
              <a:t>‹#›</a:t>
            </a:fld>
            <a:endParaRPr lang="en-US" altLang="en-US" dirty="0"/>
          </a:p>
        </p:txBody>
      </p:sp>
    </p:spTree>
    <p:extLst>
      <p:ext uri="{BB962C8B-B14F-4D97-AF65-F5344CB8AC3E}">
        <p14:creationId xmlns:p14="http://schemas.microsoft.com/office/powerpoint/2010/main" val="1183677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304800" y="961065"/>
            <a:ext cx="115824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2601433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304800" y="961065"/>
            <a:ext cx="115824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8668490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4" y="3033943"/>
            <a:ext cx="8979343" cy="225098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2862D1C-5F56-5DEF-FF41-C2AEC3A4DA05}"/>
              </a:ext>
            </a:extLst>
          </p:cNvPr>
          <p:cNvSpPr>
            <a:spLocks noGrp="1"/>
          </p:cNvSpPr>
          <p:nvPr>
            <p:ph type="sldNum" sz="quarter" idx="10"/>
          </p:nvPr>
        </p:nvSpPr>
        <p:spPr>
          <a:xfrm>
            <a:off x="61913" y="6581775"/>
            <a:ext cx="4635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b="1">
                <a:solidFill>
                  <a:srgbClr val="004986"/>
                </a:solidFill>
                <a:cs typeface="Calibri" panose="020F0502020204030204" pitchFamily="34" charset="0"/>
              </a:defRPr>
            </a:lvl1pPr>
          </a:lstStyle>
          <a:p>
            <a:pPr>
              <a:defRPr/>
            </a:pPr>
            <a:fld id="{D55C2134-8BC6-40FE-8771-D69AFF0AF1AD}" type="slidenum">
              <a:rPr lang="en-US" altLang="en-US"/>
              <a:pPr>
                <a:defRPr/>
              </a:pPr>
              <a:t>‹#›</a:t>
            </a:fld>
            <a:endParaRPr lang="en-US" altLang="en-US"/>
          </a:p>
        </p:txBody>
      </p:sp>
    </p:spTree>
    <p:extLst>
      <p:ext uri="{BB962C8B-B14F-4D97-AF65-F5344CB8AC3E}">
        <p14:creationId xmlns:p14="http://schemas.microsoft.com/office/powerpoint/2010/main" val="4162741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ED7F-3418-59E2-5C8E-7DD86E795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21459-DC9B-A1E1-86EA-7866C078EA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CD297-5235-2B4D-3F9B-176D8B631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2E287-8315-AC2F-FF12-7ABF42B81523}"/>
              </a:ext>
            </a:extLst>
          </p:cNvPr>
          <p:cNvSpPr>
            <a:spLocks noGrp="1"/>
          </p:cNvSpPr>
          <p:nvPr>
            <p:ph type="dt" sz="half" idx="10"/>
          </p:nvPr>
        </p:nvSpPr>
        <p:spPr/>
        <p:txBody>
          <a:bodyPr/>
          <a:lstStyle/>
          <a:p>
            <a:fld id="{0EE9321F-EEA9-4013-9136-7EA724A4B5FD}" type="datetimeFigureOut">
              <a:rPr lang="en-US" smtClean="0"/>
              <a:t>7/30/2024</a:t>
            </a:fld>
            <a:endParaRPr lang="en-US"/>
          </a:p>
        </p:txBody>
      </p:sp>
      <p:sp>
        <p:nvSpPr>
          <p:cNvPr id="6" name="Footer Placeholder 5">
            <a:extLst>
              <a:ext uri="{FF2B5EF4-FFF2-40B4-BE49-F238E27FC236}">
                <a16:creationId xmlns:a16="http://schemas.microsoft.com/office/drawing/2014/main" id="{C9EABB16-6F81-29CA-377B-39C60206E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B6F7B-3F7C-B9F3-6A7A-A4B5845C45DB}"/>
              </a:ext>
            </a:extLst>
          </p:cNvPr>
          <p:cNvSpPr>
            <a:spLocks noGrp="1"/>
          </p:cNvSpPr>
          <p:nvPr>
            <p:ph type="sldNum" sz="quarter" idx="12"/>
          </p:nvPr>
        </p:nvSpPr>
        <p:spPr/>
        <p:txBody>
          <a:bodyPr/>
          <a:lstStyle/>
          <a:p>
            <a:fld id="{8A134BB1-AC07-44E5-9240-F332D31CD7E2}" type="slidenum">
              <a:rPr lang="en-US" smtClean="0"/>
              <a:t>‹#›</a:t>
            </a:fld>
            <a:endParaRPr lang="en-US"/>
          </a:p>
        </p:txBody>
      </p:sp>
    </p:spTree>
    <p:extLst>
      <p:ext uri="{BB962C8B-B14F-4D97-AF65-F5344CB8AC3E}">
        <p14:creationId xmlns:p14="http://schemas.microsoft.com/office/powerpoint/2010/main" val="364285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29EF-EDBE-216E-6116-55744AD90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6441A-7781-3ADA-64C8-C1DD8AB59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781AE-CE7E-CCB1-7555-2986DE9D12D1}"/>
              </a:ext>
            </a:extLst>
          </p:cNvPr>
          <p:cNvSpPr>
            <a:spLocks noGrp="1"/>
          </p:cNvSpPr>
          <p:nvPr>
            <p:ph type="dt" sz="half" idx="10"/>
          </p:nvPr>
        </p:nvSpPr>
        <p:spPr/>
        <p:txBody>
          <a:bodyPr/>
          <a:lstStyle/>
          <a:p>
            <a:fld id="{0EE9321F-EEA9-4013-9136-7EA724A4B5FD}" type="datetimeFigureOut">
              <a:rPr lang="en-US" smtClean="0"/>
              <a:t>7/30/2024</a:t>
            </a:fld>
            <a:endParaRPr lang="en-US"/>
          </a:p>
        </p:txBody>
      </p:sp>
      <p:sp>
        <p:nvSpPr>
          <p:cNvPr id="5" name="Footer Placeholder 4">
            <a:extLst>
              <a:ext uri="{FF2B5EF4-FFF2-40B4-BE49-F238E27FC236}">
                <a16:creationId xmlns:a16="http://schemas.microsoft.com/office/drawing/2014/main" id="{B0547210-CBA2-C4EB-A7BE-F8F71B3E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D1353-E8DB-EED1-8170-97D14C13F374}"/>
              </a:ext>
            </a:extLst>
          </p:cNvPr>
          <p:cNvSpPr>
            <a:spLocks noGrp="1"/>
          </p:cNvSpPr>
          <p:nvPr>
            <p:ph type="sldNum" sz="quarter" idx="12"/>
          </p:nvPr>
        </p:nvSpPr>
        <p:spPr/>
        <p:txBody>
          <a:bodyPr/>
          <a:lstStyle/>
          <a:p>
            <a:fld id="{8A134BB1-AC07-44E5-9240-F332D31CD7E2}" type="slidenum">
              <a:rPr lang="en-US" smtClean="0"/>
              <a:t>‹#›</a:t>
            </a:fld>
            <a:endParaRPr lang="en-US"/>
          </a:p>
        </p:txBody>
      </p:sp>
    </p:spTree>
    <p:extLst>
      <p:ext uri="{BB962C8B-B14F-4D97-AF65-F5344CB8AC3E}">
        <p14:creationId xmlns:p14="http://schemas.microsoft.com/office/powerpoint/2010/main" val="22035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sz="4000" baseline="0">
                <a:solidFill>
                  <a:schemeClr val="accent1"/>
                </a:solidFill>
              </a:defRPr>
            </a:lvl1pPr>
          </a:lstStyle>
          <a:p>
            <a:r>
              <a:rPr lang="en-US"/>
              <a:t>Enter Title Here</a:t>
            </a:r>
          </a:p>
        </p:txBody>
      </p:sp>
      <p:sp>
        <p:nvSpPr>
          <p:cNvPr id="5" name="Text Placeholder 4"/>
          <p:cNvSpPr>
            <a:spLocks noGrp="1"/>
          </p:cNvSpPr>
          <p:nvPr>
            <p:ph type="body" sz="quarter" idx="10"/>
          </p:nvPr>
        </p:nvSpPr>
        <p:spPr>
          <a:xfrm>
            <a:off x="852488" y="2028825"/>
            <a:ext cx="10542587" cy="38036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stretch>
            <a:fillRect/>
          </a:stretch>
        </p:blipFill>
        <p:spPr>
          <a:xfrm>
            <a:off x="979001" y="1087211"/>
            <a:ext cx="506012" cy="73158"/>
          </a:xfrm>
          <a:prstGeom prst="rect">
            <a:avLst/>
          </a:prstGeom>
        </p:spPr>
      </p:pic>
    </p:spTree>
    <p:extLst>
      <p:ext uri="{BB962C8B-B14F-4D97-AF65-F5344CB8AC3E}">
        <p14:creationId xmlns:p14="http://schemas.microsoft.com/office/powerpoint/2010/main" val="4143258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216B-7A78-BC43-729E-F33E7F57CC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3D001-45D5-F678-FA07-6E4A5EC498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690B9-DE6C-027B-DD04-66F5D97EAFB1}"/>
              </a:ext>
            </a:extLst>
          </p:cNvPr>
          <p:cNvSpPr>
            <a:spLocks noGrp="1"/>
          </p:cNvSpPr>
          <p:nvPr>
            <p:ph type="dt" sz="half" idx="10"/>
          </p:nvPr>
        </p:nvSpPr>
        <p:spPr/>
        <p:txBody>
          <a:bodyPr/>
          <a:lstStyle/>
          <a:p>
            <a:fld id="{0EE9321F-EEA9-4013-9136-7EA724A4B5FD}" type="datetimeFigureOut">
              <a:rPr lang="en-US" smtClean="0"/>
              <a:t>7/30/2024</a:t>
            </a:fld>
            <a:endParaRPr lang="en-US"/>
          </a:p>
        </p:txBody>
      </p:sp>
      <p:sp>
        <p:nvSpPr>
          <p:cNvPr id="5" name="Footer Placeholder 4">
            <a:extLst>
              <a:ext uri="{FF2B5EF4-FFF2-40B4-BE49-F238E27FC236}">
                <a16:creationId xmlns:a16="http://schemas.microsoft.com/office/drawing/2014/main" id="{94436E23-9FF0-31E3-EA4B-E7B79C608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FF649-6D1D-11CB-A5EA-6B71DEADC733}"/>
              </a:ext>
            </a:extLst>
          </p:cNvPr>
          <p:cNvSpPr>
            <a:spLocks noGrp="1"/>
          </p:cNvSpPr>
          <p:nvPr>
            <p:ph type="sldNum" sz="quarter" idx="12"/>
          </p:nvPr>
        </p:nvSpPr>
        <p:spPr/>
        <p:txBody>
          <a:bodyPr/>
          <a:lstStyle/>
          <a:p>
            <a:fld id="{8A134BB1-AC07-44E5-9240-F332D31CD7E2}" type="slidenum">
              <a:rPr lang="en-US" smtClean="0"/>
              <a:t>‹#›</a:t>
            </a:fld>
            <a:endParaRPr lang="en-US"/>
          </a:p>
        </p:txBody>
      </p:sp>
    </p:spTree>
    <p:extLst>
      <p:ext uri="{BB962C8B-B14F-4D97-AF65-F5344CB8AC3E}">
        <p14:creationId xmlns:p14="http://schemas.microsoft.com/office/powerpoint/2010/main" val="170682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5B6C27B-57DB-4964-96DD-21719C59F32F}"/>
              </a:ext>
            </a:extLst>
          </p:cNvPr>
          <p:cNvSpPr>
            <a:spLocks noGrp="1"/>
          </p:cNvSpPr>
          <p:nvPr>
            <p:ph type="pic" sz="quarter" idx="10" hasCustomPrompt="1"/>
          </p:nvPr>
        </p:nvSpPr>
        <p:spPr>
          <a:xfrm>
            <a:off x="0" y="0"/>
            <a:ext cx="12192000" cy="4365856"/>
          </a:xfrm>
          <a:custGeom>
            <a:avLst/>
            <a:gdLst>
              <a:gd name="connsiteX0" fmla="*/ 0 w 12192000"/>
              <a:gd name="connsiteY0" fmla="*/ 0 h 4365856"/>
              <a:gd name="connsiteX1" fmla="*/ 12192000 w 12192000"/>
              <a:gd name="connsiteY1" fmla="*/ 0 h 4365856"/>
              <a:gd name="connsiteX2" fmla="*/ 12192000 w 12192000"/>
              <a:gd name="connsiteY2" fmla="*/ 4103153 h 4365856"/>
              <a:gd name="connsiteX3" fmla="*/ 0 w 12192000"/>
              <a:gd name="connsiteY3" fmla="*/ 3649896 h 4365856"/>
            </a:gdLst>
            <a:ahLst/>
            <a:cxnLst>
              <a:cxn ang="0">
                <a:pos x="connsiteX0" y="connsiteY0"/>
              </a:cxn>
              <a:cxn ang="0">
                <a:pos x="connsiteX1" y="connsiteY1"/>
              </a:cxn>
              <a:cxn ang="0">
                <a:pos x="connsiteX2" y="connsiteY2"/>
              </a:cxn>
              <a:cxn ang="0">
                <a:pos x="connsiteX3" y="connsiteY3"/>
              </a:cxn>
            </a:cxnLst>
            <a:rect l="l" t="t" r="r" b="b"/>
            <a:pathLst>
              <a:path w="12192000" h="4365856">
                <a:moveTo>
                  <a:pt x="0" y="0"/>
                </a:moveTo>
                <a:lnTo>
                  <a:pt x="12192000" y="0"/>
                </a:lnTo>
                <a:lnTo>
                  <a:pt x="12192000" y="4103153"/>
                </a:lnTo>
                <a:cubicBezTo>
                  <a:pt x="5753382" y="5269216"/>
                  <a:pt x="6019801" y="2082105"/>
                  <a:pt x="0" y="3649896"/>
                </a:cubicBezTo>
                <a:close/>
              </a:path>
            </a:pathLst>
          </a:custGeom>
          <a:solidFill>
            <a:schemeClr val="bg1">
              <a:lumMod val="95000"/>
            </a:schemeClr>
          </a:solidFill>
        </p:spPr>
        <p:txBody>
          <a:bodyPr wrap="square" anchor="ctr">
            <a:noAutofit/>
          </a:bodyPr>
          <a:lstStyle>
            <a:lvl1pPr marL="0" indent="0" algn="ctr">
              <a:buNone/>
              <a:defRPr>
                <a:solidFill>
                  <a:schemeClr val="tx1">
                    <a:lumMod val="75000"/>
                    <a:lumOff val="25000"/>
                  </a:schemeClr>
                </a:solidFill>
              </a:defRPr>
            </a:lvl1pPr>
          </a:lstStyle>
          <a:p>
            <a:r>
              <a:rPr lang="en-US" dirty="0"/>
              <a:t>Add Picture</a:t>
            </a:r>
          </a:p>
        </p:txBody>
      </p:sp>
    </p:spTree>
    <p:extLst>
      <p:ext uri="{BB962C8B-B14F-4D97-AF65-F5344CB8AC3E}">
        <p14:creationId xmlns:p14="http://schemas.microsoft.com/office/powerpoint/2010/main" val="3186047892"/>
      </p:ext>
    </p:extLst>
  </p:cSld>
  <p:clrMapOvr>
    <a:masterClrMapping/>
  </p:clrMapOvr>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F02F0F-C7C0-4349-885C-095A4458B9F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3DE38-36C5-4CBE-88A8-38BBFD012BB1}" type="slidenum">
              <a:rPr lang="en-US" smtClean="0"/>
              <a:t>‹#›</a:t>
            </a:fld>
            <a:endParaRPr lang="en-US"/>
          </a:p>
        </p:txBody>
      </p:sp>
    </p:spTree>
    <p:extLst>
      <p:ext uri="{BB962C8B-B14F-4D97-AF65-F5344CB8AC3E}">
        <p14:creationId xmlns:p14="http://schemas.microsoft.com/office/powerpoint/2010/main" val="3634385280"/>
      </p:ext>
    </p:extLst>
  </p:cSld>
  <p:clrMapOvr>
    <a:masterClrMapping/>
  </p:clrMapOvr>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569222"/>
      </p:ext>
    </p:extLst>
  </p:cSld>
  <p:clrMapOvr>
    <a:masterClrMapping/>
  </p:clrMapOvr>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1D0D6310-11A0-4239-99BB-DA5BE45DC68F}"/>
              </a:ext>
            </a:extLst>
          </p:cNvPr>
          <p:cNvSpPr>
            <a:spLocks noGrp="1"/>
          </p:cNvSpPr>
          <p:nvPr>
            <p:ph type="pic" sz="quarter" idx="10" hasCustomPrompt="1"/>
          </p:nvPr>
        </p:nvSpPr>
        <p:spPr>
          <a:xfrm>
            <a:off x="4914900" y="1466850"/>
            <a:ext cx="6733643" cy="3924300"/>
          </a:xfrm>
          <a:custGeom>
            <a:avLst/>
            <a:gdLst>
              <a:gd name="connsiteX0" fmla="*/ 231816 w 5257800"/>
              <a:gd name="connsiteY0" fmla="*/ 0 h 5257800"/>
              <a:gd name="connsiteX1" fmla="*/ 5025984 w 5257800"/>
              <a:gd name="connsiteY1" fmla="*/ 0 h 5257800"/>
              <a:gd name="connsiteX2" fmla="*/ 5257800 w 5257800"/>
              <a:gd name="connsiteY2" fmla="*/ 231816 h 5257800"/>
              <a:gd name="connsiteX3" fmla="*/ 5257800 w 5257800"/>
              <a:gd name="connsiteY3" fmla="*/ 5025984 h 5257800"/>
              <a:gd name="connsiteX4" fmla="*/ 5025984 w 5257800"/>
              <a:gd name="connsiteY4" fmla="*/ 5257800 h 5257800"/>
              <a:gd name="connsiteX5" fmla="*/ 231816 w 5257800"/>
              <a:gd name="connsiteY5" fmla="*/ 5257800 h 5257800"/>
              <a:gd name="connsiteX6" fmla="*/ 0 w 5257800"/>
              <a:gd name="connsiteY6" fmla="*/ 5025984 h 5257800"/>
              <a:gd name="connsiteX7" fmla="*/ 0 w 5257800"/>
              <a:gd name="connsiteY7" fmla="*/ 231816 h 5257800"/>
              <a:gd name="connsiteX8" fmla="*/ 231816 w 5257800"/>
              <a:gd name="connsiteY8"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7800" h="5257800">
                <a:moveTo>
                  <a:pt x="231816" y="0"/>
                </a:moveTo>
                <a:lnTo>
                  <a:pt x="5025984" y="0"/>
                </a:lnTo>
                <a:cubicBezTo>
                  <a:pt x="5154012" y="0"/>
                  <a:pt x="5257800" y="103788"/>
                  <a:pt x="5257800" y="231816"/>
                </a:cubicBezTo>
                <a:lnTo>
                  <a:pt x="5257800" y="5025984"/>
                </a:lnTo>
                <a:cubicBezTo>
                  <a:pt x="5257800" y="5154012"/>
                  <a:pt x="5154012" y="5257800"/>
                  <a:pt x="5025984" y="5257800"/>
                </a:cubicBezTo>
                <a:lnTo>
                  <a:pt x="231816" y="5257800"/>
                </a:lnTo>
                <a:cubicBezTo>
                  <a:pt x="103788" y="5257800"/>
                  <a:pt x="0" y="5154012"/>
                  <a:pt x="0" y="5025984"/>
                </a:cubicBezTo>
                <a:lnTo>
                  <a:pt x="0" y="231816"/>
                </a:lnTo>
                <a:cubicBezTo>
                  <a:pt x="0" y="103788"/>
                  <a:pt x="103788" y="0"/>
                  <a:pt x="231816" y="0"/>
                </a:cubicBezTo>
                <a:close/>
              </a:path>
            </a:pathLst>
          </a:custGeom>
          <a:solidFill>
            <a:schemeClr val="bg1">
              <a:lumMod val="95000"/>
            </a:schemeClr>
          </a:solidFill>
          <a:effectLst>
            <a:outerShdw blurRad="317500" dist="38100" dir="2700000" algn="tl" rotWithShape="0">
              <a:prstClr val="black">
                <a:alpha val="20000"/>
              </a:prstClr>
            </a:outerShdw>
          </a:effectLst>
        </p:spPr>
        <p:txBody>
          <a:bodyPr wrap="square" anchor="ctr">
            <a:noAutofit/>
          </a:bodyPr>
          <a:lstStyle>
            <a:lvl1pPr marL="0" indent="0" algn="ctr">
              <a:buNone/>
              <a:defRPr>
                <a:solidFill>
                  <a:schemeClr val="tx1">
                    <a:lumMod val="75000"/>
                    <a:lumOff val="25000"/>
                  </a:schemeClr>
                </a:solidFill>
              </a:defRPr>
            </a:lvl1pPr>
          </a:lstStyle>
          <a:p>
            <a:r>
              <a:rPr lang="en-US"/>
              <a:t>Add Picture</a:t>
            </a:r>
          </a:p>
        </p:txBody>
      </p:sp>
      <p:sp>
        <p:nvSpPr>
          <p:cNvPr id="6" name="Title 5"/>
          <p:cNvSpPr>
            <a:spLocks noGrp="1"/>
          </p:cNvSpPr>
          <p:nvPr>
            <p:ph type="title"/>
          </p:nvPr>
        </p:nvSpPr>
        <p:spPr>
          <a:xfrm>
            <a:off x="838200" y="365125"/>
            <a:ext cx="10515600" cy="1325563"/>
          </a:xfrm>
          <a:prstGeom prst="rect">
            <a:avLst/>
          </a:prstGeom>
        </p:spPr>
        <p:txBody>
          <a:bodyPr/>
          <a:lstStyle>
            <a:lvl1pPr>
              <a:defRPr sz="4000">
                <a:solidFill>
                  <a:schemeClr val="accent1"/>
                </a:solidFill>
              </a:defRPr>
            </a:lvl1pPr>
          </a:lstStyle>
          <a:p>
            <a:r>
              <a:rPr lang="en-US"/>
              <a:t>Click to edit Master title style</a:t>
            </a:r>
          </a:p>
        </p:txBody>
      </p:sp>
      <p:sp>
        <p:nvSpPr>
          <p:cNvPr id="8" name="Text Placeholder 7"/>
          <p:cNvSpPr>
            <a:spLocks noGrp="1"/>
          </p:cNvSpPr>
          <p:nvPr>
            <p:ph type="body" sz="quarter" idx="11"/>
          </p:nvPr>
        </p:nvSpPr>
        <p:spPr>
          <a:xfrm>
            <a:off x="838200" y="1920875"/>
            <a:ext cx="3671888" cy="35353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stretch>
            <a:fillRect/>
          </a:stretch>
        </p:blipFill>
        <p:spPr>
          <a:xfrm>
            <a:off x="971317" y="1094895"/>
            <a:ext cx="506012" cy="73158"/>
          </a:xfrm>
          <a:prstGeom prst="rect">
            <a:avLst/>
          </a:prstGeom>
        </p:spPr>
      </p:pic>
    </p:spTree>
    <p:extLst>
      <p:ext uri="{BB962C8B-B14F-4D97-AF65-F5344CB8AC3E}">
        <p14:creationId xmlns:p14="http://schemas.microsoft.com/office/powerpoint/2010/main" val="785973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3BB6E5C2-C24F-4F21-9510-020B9A111317}"/>
              </a:ext>
            </a:extLst>
          </p:cNvPr>
          <p:cNvSpPr>
            <a:spLocks noGrp="1"/>
          </p:cNvSpPr>
          <p:nvPr>
            <p:ph type="pic" sz="quarter" idx="10" hasCustomPrompt="1"/>
          </p:nvPr>
        </p:nvSpPr>
        <p:spPr>
          <a:xfrm>
            <a:off x="714907" y="0"/>
            <a:ext cx="3167736" cy="6057900"/>
          </a:xfrm>
          <a:custGeom>
            <a:avLst/>
            <a:gdLst>
              <a:gd name="connsiteX0" fmla="*/ 0 w 3339186"/>
              <a:gd name="connsiteY0" fmla="*/ 0 h 6057900"/>
              <a:gd name="connsiteX1" fmla="*/ 3339186 w 3339186"/>
              <a:gd name="connsiteY1" fmla="*/ 0 h 6057900"/>
              <a:gd name="connsiteX2" fmla="*/ 3339186 w 3339186"/>
              <a:gd name="connsiteY2" fmla="*/ 5863292 h 6057900"/>
              <a:gd name="connsiteX3" fmla="*/ 3144578 w 3339186"/>
              <a:gd name="connsiteY3" fmla="*/ 6057900 h 6057900"/>
              <a:gd name="connsiteX4" fmla="*/ 194608 w 3339186"/>
              <a:gd name="connsiteY4" fmla="*/ 6057900 h 6057900"/>
              <a:gd name="connsiteX5" fmla="*/ 0 w 3339186"/>
              <a:gd name="connsiteY5" fmla="*/ 5863292 h 60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9186" h="6057900">
                <a:moveTo>
                  <a:pt x="0" y="0"/>
                </a:moveTo>
                <a:lnTo>
                  <a:pt x="3339186" y="0"/>
                </a:lnTo>
                <a:lnTo>
                  <a:pt x="3339186" y="5863292"/>
                </a:lnTo>
                <a:cubicBezTo>
                  <a:pt x="3339186" y="5970771"/>
                  <a:pt x="3252057" y="6057900"/>
                  <a:pt x="3144578" y="6057900"/>
                </a:cubicBezTo>
                <a:lnTo>
                  <a:pt x="194608" y="6057900"/>
                </a:lnTo>
                <a:cubicBezTo>
                  <a:pt x="87129" y="6057900"/>
                  <a:pt x="0" y="5970771"/>
                  <a:pt x="0" y="5863292"/>
                </a:cubicBezTo>
                <a:close/>
              </a:path>
            </a:pathLst>
          </a:custGeom>
          <a:solidFill>
            <a:schemeClr val="bg1">
              <a:lumMod val="95000"/>
            </a:schemeClr>
          </a:solidFill>
        </p:spPr>
        <p:txBody>
          <a:bodyPr wrap="square">
            <a:noAutofit/>
          </a:bodyPr>
          <a:lstStyle>
            <a:lvl1pPr marL="0" indent="0">
              <a:buNone/>
              <a:defRPr>
                <a:solidFill>
                  <a:schemeClr val="tx1">
                    <a:lumMod val="75000"/>
                    <a:lumOff val="25000"/>
                  </a:schemeClr>
                </a:solidFill>
              </a:defRPr>
            </a:lvl1pPr>
          </a:lstStyle>
          <a:p>
            <a:r>
              <a:rPr lang="en-US"/>
              <a:t>Add Picture</a:t>
            </a:r>
          </a:p>
        </p:txBody>
      </p:sp>
      <p:sp>
        <p:nvSpPr>
          <p:cNvPr id="3" name="Picture Placeholder 9">
            <a:extLst>
              <a:ext uri="{FF2B5EF4-FFF2-40B4-BE49-F238E27FC236}">
                <a16:creationId xmlns:a16="http://schemas.microsoft.com/office/drawing/2014/main" id="{6081D31E-02DA-4845-B026-05C370340790}"/>
              </a:ext>
            </a:extLst>
          </p:cNvPr>
          <p:cNvSpPr>
            <a:spLocks noGrp="1"/>
          </p:cNvSpPr>
          <p:nvPr>
            <p:ph type="pic" sz="quarter" idx="11" hasCustomPrompt="1"/>
          </p:nvPr>
        </p:nvSpPr>
        <p:spPr>
          <a:xfrm>
            <a:off x="4128414" y="685800"/>
            <a:ext cx="3167736" cy="6172200"/>
          </a:xfrm>
          <a:custGeom>
            <a:avLst/>
            <a:gdLst>
              <a:gd name="connsiteX0" fmla="*/ 194608 w 3339186"/>
              <a:gd name="connsiteY0" fmla="*/ 0 h 6172200"/>
              <a:gd name="connsiteX1" fmla="*/ 3144578 w 3339186"/>
              <a:gd name="connsiteY1" fmla="*/ 0 h 6172200"/>
              <a:gd name="connsiteX2" fmla="*/ 3339186 w 3339186"/>
              <a:gd name="connsiteY2" fmla="*/ 194608 h 6172200"/>
              <a:gd name="connsiteX3" fmla="*/ 3339186 w 3339186"/>
              <a:gd name="connsiteY3" fmla="*/ 6172200 h 6172200"/>
              <a:gd name="connsiteX4" fmla="*/ 0 w 3339186"/>
              <a:gd name="connsiteY4" fmla="*/ 6172200 h 6172200"/>
              <a:gd name="connsiteX5" fmla="*/ 0 w 3339186"/>
              <a:gd name="connsiteY5" fmla="*/ 194608 h 6172200"/>
              <a:gd name="connsiteX6" fmla="*/ 194608 w 3339186"/>
              <a:gd name="connsiteY6"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186" h="6172200">
                <a:moveTo>
                  <a:pt x="194608" y="0"/>
                </a:moveTo>
                <a:lnTo>
                  <a:pt x="3144578" y="0"/>
                </a:lnTo>
                <a:cubicBezTo>
                  <a:pt x="3252057" y="0"/>
                  <a:pt x="3339186" y="87129"/>
                  <a:pt x="3339186" y="194608"/>
                </a:cubicBezTo>
                <a:lnTo>
                  <a:pt x="3339186" y="6172200"/>
                </a:lnTo>
                <a:lnTo>
                  <a:pt x="0" y="6172200"/>
                </a:lnTo>
                <a:lnTo>
                  <a:pt x="0" y="194608"/>
                </a:lnTo>
                <a:cubicBezTo>
                  <a:pt x="0" y="87129"/>
                  <a:pt x="87129" y="0"/>
                  <a:pt x="194608" y="0"/>
                </a:cubicBezTo>
                <a:close/>
              </a:path>
            </a:pathLst>
          </a:custGeom>
          <a:solidFill>
            <a:schemeClr val="bg1">
              <a:lumMod val="95000"/>
            </a:schemeClr>
          </a:solidFill>
        </p:spPr>
        <p:txBody>
          <a:bodyPr wrap="square">
            <a:noAutofit/>
          </a:bodyPr>
          <a:lstStyle>
            <a:lvl1pPr marL="0" indent="0">
              <a:buNone/>
              <a:defRPr>
                <a:solidFill>
                  <a:schemeClr val="tx1">
                    <a:lumMod val="75000"/>
                    <a:lumOff val="25000"/>
                  </a:schemeClr>
                </a:solidFill>
              </a:defRPr>
            </a:lvl1pPr>
          </a:lstStyle>
          <a:p>
            <a:r>
              <a:rPr lang="en-US"/>
              <a:t>Add Picture</a:t>
            </a:r>
          </a:p>
        </p:txBody>
      </p:sp>
      <p:sp>
        <p:nvSpPr>
          <p:cNvPr id="6" name="Title 5"/>
          <p:cNvSpPr>
            <a:spLocks noGrp="1"/>
          </p:cNvSpPr>
          <p:nvPr>
            <p:ph type="title"/>
          </p:nvPr>
        </p:nvSpPr>
        <p:spPr>
          <a:xfrm>
            <a:off x="7476564" y="203760"/>
            <a:ext cx="4464423" cy="1325563"/>
          </a:xfrm>
          <a:prstGeom prst="rect">
            <a:avLst/>
          </a:prstGeom>
        </p:spPr>
        <p:txBody>
          <a:bodyPr/>
          <a:lstStyle>
            <a:lvl1pPr>
              <a:defRPr sz="4000">
                <a:solidFill>
                  <a:schemeClr val="accent1"/>
                </a:solidFill>
              </a:defRPr>
            </a:lvl1pPr>
          </a:lstStyle>
          <a:p>
            <a:r>
              <a:rPr lang="en-US"/>
              <a:t>Click to edit Master title style</a:t>
            </a:r>
          </a:p>
        </p:txBody>
      </p:sp>
      <p:sp>
        <p:nvSpPr>
          <p:cNvPr id="8" name="Text Placeholder 7"/>
          <p:cNvSpPr>
            <a:spLocks noGrp="1"/>
          </p:cNvSpPr>
          <p:nvPr>
            <p:ph type="body" sz="quarter" idx="12"/>
          </p:nvPr>
        </p:nvSpPr>
        <p:spPr>
          <a:xfrm>
            <a:off x="7542213" y="1882775"/>
            <a:ext cx="4467225" cy="4341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stretch>
            <a:fillRect/>
          </a:stretch>
        </p:blipFill>
        <p:spPr>
          <a:xfrm>
            <a:off x="7541921" y="1379204"/>
            <a:ext cx="506012" cy="73158"/>
          </a:xfrm>
          <a:prstGeom prst="rect">
            <a:avLst/>
          </a:prstGeom>
        </p:spPr>
      </p:pic>
    </p:spTree>
    <p:extLst>
      <p:ext uri="{BB962C8B-B14F-4D97-AF65-F5344CB8AC3E}">
        <p14:creationId xmlns:p14="http://schemas.microsoft.com/office/powerpoint/2010/main" val="2774746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2.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theme" Target="../theme/theme4.xml"/><Relationship Id="rId1"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Box 21"/>
          <p:cNvSpPr txBox="1"/>
          <p:nvPr userDrawn="1"/>
        </p:nvSpPr>
        <p:spPr>
          <a:xfrm rot="10800000" flipV="1">
            <a:off x="10076141" y="6386812"/>
            <a:ext cx="1783356" cy="276999"/>
          </a:xfrm>
          <a:prstGeom prst="rect">
            <a:avLst/>
          </a:prstGeom>
          <a:noFill/>
        </p:spPr>
        <p:txBody>
          <a:bodyPr wrap="square" rtlCol="0">
            <a:spAutoFit/>
          </a:bodyPr>
          <a:lstStyle/>
          <a:p>
            <a:pPr algn="r"/>
            <a:fld id="{260E2A6B-A809-4840-BF14-8648BC0BDF87}" type="slidenum">
              <a:rPr lang="id-ID" sz="1200" b="1" i="0" smtClean="0">
                <a:solidFill>
                  <a:schemeClr val="bg1">
                    <a:lumMod val="85000"/>
                  </a:schemeClr>
                </a:solidFill>
                <a:latin typeface="Lato" panose="020F0502020204030203" pitchFamily="34" charset="0"/>
                <a:ea typeface="Roboto Condensed" panose="02000000000000000000" pitchFamily="2" charset="0"/>
                <a:cs typeface="Segoe UI" panose="020B0502040204020203" pitchFamily="34" charset="0"/>
              </a:rPr>
              <a:pPr algn="r"/>
              <a:t>‹#›</a:t>
            </a:fld>
            <a:endParaRPr lang="id-ID" sz="1200" b="1" i="0">
              <a:solidFill>
                <a:schemeClr val="bg1">
                  <a:lumMod val="85000"/>
                </a:schemeClr>
              </a:solidFill>
              <a:latin typeface="Lato" panose="020F0502020204030203" pitchFamily="34" charset="0"/>
              <a:ea typeface="Roboto Condensed" panose="02000000000000000000" pitchFamily="2" charset="0"/>
              <a:cs typeface="Segoe UI" panose="020B0502040204020203" pitchFamily="34" charset="0"/>
            </a:endParaRPr>
          </a:p>
        </p:txBody>
      </p:sp>
      <p:sp>
        <p:nvSpPr>
          <p:cNvPr id="23" name="TextBox 22"/>
          <p:cNvSpPr txBox="1"/>
          <p:nvPr userDrawn="1"/>
        </p:nvSpPr>
        <p:spPr>
          <a:xfrm>
            <a:off x="250673" y="6294479"/>
            <a:ext cx="6674722" cy="369332"/>
          </a:xfrm>
          <a:prstGeom prst="rect">
            <a:avLst/>
          </a:prstGeom>
          <a:noFill/>
        </p:spPr>
        <p:txBody>
          <a:bodyPr wrap="square" rtlCol="0" anchor="b">
            <a:spAutoFit/>
          </a:bodyPr>
          <a:lstStyle/>
          <a:p>
            <a:pPr algn="l"/>
            <a:r>
              <a:rPr lang="id-ID" sz="18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rPr>
              <a:t>www.</a:t>
            </a:r>
            <a:r>
              <a:rPr lang="en-US" sz="18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rPr>
              <a:t>nasddds.org</a:t>
            </a:r>
            <a:endParaRPr lang="id-ID" sz="18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endParaRPr>
          </a:p>
        </p:txBody>
      </p:sp>
    </p:spTree>
    <p:extLst>
      <p:ext uri="{BB962C8B-B14F-4D97-AF65-F5344CB8AC3E}">
        <p14:creationId xmlns:p14="http://schemas.microsoft.com/office/powerpoint/2010/main" val="2315588067"/>
      </p:ext>
    </p:extLst>
  </p:cSld>
  <p:clrMap bg1="lt1" tx1="dk1" bg2="lt2" tx2="dk2" accent1="accent1" accent2="accent2" accent3="accent3" accent4="accent4" accent5="accent5" accent6="accent6" hlink="hlink" folHlink="folHlink"/>
  <p:sldLayoutIdLst>
    <p:sldLayoutId id="2147483741" r:id="rId1"/>
    <p:sldLayoutId id="2147483753" r:id="rId2"/>
    <p:sldLayoutId id="2147483743" r:id="rId3"/>
    <p:sldLayoutId id="2147483744" r:id="rId4"/>
    <p:sldLayoutId id="2147483745" r:id="rId5"/>
    <p:sldLayoutId id="2147483666" r:id="rId6"/>
    <p:sldLayoutId id="2147483749" r:id="rId7"/>
    <p:sldLayoutId id="2147483668" r:id="rId8"/>
    <p:sldLayoutId id="2147483669" r:id="rId9"/>
    <p:sldLayoutId id="2147483670" r:id="rId10"/>
    <p:sldLayoutId id="2147483671" r:id="rId11"/>
    <p:sldLayoutId id="214748367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690" r:id="rId30"/>
    <p:sldLayoutId id="2147483740" r:id="rId31"/>
    <p:sldLayoutId id="2147483751" r:id="rId32"/>
    <p:sldLayoutId id="2147483752" r:id="rId3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86155" y="6516623"/>
            <a:ext cx="725423" cy="112775"/>
          </a:xfrm>
          <a:prstGeom prst="rect">
            <a:avLst/>
          </a:prstGeom>
        </p:spPr>
      </p:pic>
      <p:sp>
        <p:nvSpPr>
          <p:cNvPr id="2" name="Holder 2"/>
          <p:cNvSpPr>
            <a:spLocks noGrp="1"/>
          </p:cNvSpPr>
          <p:nvPr>
            <p:ph type="title"/>
          </p:nvPr>
        </p:nvSpPr>
        <p:spPr>
          <a:xfrm>
            <a:off x="473076" y="91441"/>
            <a:ext cx="11245847" cy="996315"/>
          </a:xfrm>
          <a:prstGeom prst="rect">
            <a:avLst/>
          </a:prstGeom>
        </p:spPr>
        <p:txBody>
          <a:bodyPr wrap="square" lIns="0" tIns="0" rIns="0" bIns="0">
            <a:spAutoFit/>
          </a:bodyPr>
          <a:lstStyle>
            <a:lvl1pPr>
              <a:defRPr sz="3000" b="1" i="0">
                <a:solidFill>
                  <a:srgbClr val="002C77"/>
                </a:solidFill>
                <a:latin typeface="Arial"/>
                <a:cs typeface="Arial"/>
              </a:defRPr>
            </a:lvl1pPr>
          </a:lstStyle>
          <a:p>
            <a:endParaRPr/>
          </a:p>
        </p:txBody>
      </p:sp>
      <p:sp>
        <p:nvSpPr>
          <p:cNvPr id="3" name="Holder 3"/>
          <p:cNvSpPr>
            <a:spLocks noGrp="1"/>
          </p:cNvSpPr>
          <p:nvPr>
            <p:ph type="body" idx="1"/>
          </p:nvPr>
        </p:nvSpPr>
        <p:spPr>
          <a:xfrm>
            <a:off x="431797" y="1254032"/>
            <a:ext cx="11318875" cy="42964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7/30/2024</a:t>
            </a:fld>
            <a:endParaRPr lang="en-US"/>
          </a:p>
        </p:txBody>
      </p:sp>
      <p:sp>
        <p:nvSpPr>
          <p:cNvPr id="6" name="Holder 6"/>
          <p:cNvSpPr>
            <a:spLocks noGrp="1"/>
          </p:cNvSpPr>
          <p:nvPr>
            <p:ph type="sldNum" sz="quarter" idx="7"/>
          </p:nvPr>
        </p:nvSpPr>
        <p:spPr>
          <a:xfrm>
            <a:off x="11558016" y="6509923"/>
            <a:ext cx="202438" cy="139700"/>
          </a:xfrm>
          <a:prstGeom prst="rect">
            <a:avLst/>
          </a:prstGeom>
        </p:spPr>
        <p:txBody>
          <a:bodyPr wrap="square" lIns="0" tIns="0" rIns="0" bIns="0">
            <a:spAutoFit/>
          </a:bodyPr>
          <a:lstStyle>
            <a:lvl1pPr>
              <a:defRPr sz="800" b="0" i="0">
                <a:solidFill>
                  <a:schemeClr val="bg1"/>
                </a:solidFill>
                <a:latin typeface="Arial"/>
                <a:cs typeface="Arial"/>
              </a:defRPr>
            </a:lvl1pPr>
          </a:lstStyle>
          <a:p>
            <a:pPr marL="93980">
              <a:lnSpc>
                <a:spcPct val="100000"/>
              </a:lnSpc>
              <a:spcBef>
                <a:spcPts val="25"/>
              </a:spcBef>
            </a:pPr>
            <a:fld id="{81D60167-4931-47E6-BA6A-407CBD079E47}" type="slidenum">
              <a:rPr spc="-50" dirty="0">
                <a:solidFill>
                  <a:srgbClr val="002C77"/>
                </a:solidFill>
              </a:rPr>
              <a:t>‹#›</a:t>
            </a:fld>
            <a:endParaRPr spc="-50" dirty="0">
              <a:solidFill>
                <a:srgbClr val="002C77"/>
              </a:solidFill>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663" r:id="rId3"/>
    <p:sldLayoutId id="2147483664" r:id="rId4"/>
    <p:sldLayoutId id="214748374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E9EF727-CC54-BF67-B28C-9732C4D7D5DA}"/>
              </a:ext>
            </a:extLst>
          </p:cNvPr>
          <p:cNvSpPr/>
          <p:nvPr/>
        </p:nvSpPr>
        <p:spPr>
          <a:xfrm>
            <a:off x="685800" y="6356350"/>
            <a:ext cx="115062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57D5B3D2-22F1-1472-201A-9DCF35347368}"/>
              </a:ext>
            </a:extLst>
          </p:cNvPr>
          <p:cNvSpPr>
            <a:spLocks noGrp="1"/>
          </p:cNvSpPr>
          <p:nvPr>
            <p:ph type="sldNum" sz="quarter" idx="4"/>
          </p:nvPr>
        </p:nvSpPr>
        <p:spPr>
          <a:xfrm>
            <a:off x="8610600" y="6480843"/>
            <a:ext cx="2743200" cy="365125"/>
          </a:xfrm>
          <a:prstGeom prst="rect">
            <a:avLst/>
          </a:prstGeom>
        </p:spPr>
        <p:txBody>
          <a:bodyPr/>
          <a:lstStyle>
            <a:lvl1pPr algn="r">
              <a:defRPr/>
            </a:lvl1pPr>
          </a:lstStyle>
          <a:p>
            <a:fld id="{AB33FC6F-E019-47DB-9315-B0C090D28F92}" type="slidenum">
              <a:rPr lang="en-US" smtClean="0"/>
              <a:t>‹#›</a:t>
            </a:fld>
            <a:endParaRPr lang="en-US"/>
          </a:p>
        </p:txBody>
      </p:sp>
      <p:pic>
        <p:nvPicPr>
          <p:cNvPr id="5" name="Picture 4" descr="A green and white logo&#10;&#10;Description automatically generated">
            <a:extLst>
              <a:ext uri="{FF2B5EF4-FFF2-40B4-BE49-F238E27FC236}">
                <a16:creationId xmlns:a16="http://schemas.microsoft.com/office/drawing/2014/main" id="{7A7FEAF2-E6F8-CD23-5B7C-86B27F258611}"/>
              </a:ext>
            </a:extLst>
          </p:cNvPr>
          <p:cNvPicPr>
            <a:picLocks noChangeAspect="1"/>
          </p:cNvPicPr>
          <p:nvPr/>
        </p:nvPicPr>
        <p:blipFill>
          <a:blip r:embed="rId30" cstate="hqprint">
            <a:extLst>
              <a:ext uri="{28A0092B-C50C-407E-A947-70E740481C1C}">
                <a14:useLocalDpi xmlns:a14="http://schemas.microsoft.com/office/drawing/2010/main" val="0"/>
              </a:ext>
            </a:extLst>
          </a:blip>
          <a:stretch>
            <a:fillRect/>
          </a:stretch>
        </p:blipFill>
        <p:spPr>
          <a:xfrm>
            <a:off x="0" y="6032549"/>
            <a:ext cx="896587" cy="896587"/>
          </a:xfrm>
          <a:prstGeom prst="rect">
            <a:avLst/>
          </a:prstGeom>
        </p:spPr>
      </p:pic>
    </p:spTree>
    <p:extLst>
      <p:ext uri="{BB962C8B-B14F-4D97-AF65-F5344CB8AC3E}">
        <p14:creationId xmlns:p14="http://schemas.microsoft.com/office/powerpoint/2010/main" val="31761318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16" r:id="rId27"/>
    <p:sldLayoutId id="2147483722" r:id="rId28"/>
  </p:sldLayoutIdLst>
  <p:txStyles>
    <p:titleStyle>
      <a:lvl1pPr algn="l" defTabSz="914400" rtl="0" eaLnBrk="1" latinLnBrk="0" hangingPunct="1">
        <a:lnSpc>
          <a:spcPct val="90000"/>
        </a:lnSpc>
        <a:spcBef>
          <a:spcPct val="0"/>
        </a:spcBef>
        <a:buNone/>
        <a:defRPr sz="4400" b="1" kern="1200">
          <a:solidFill>
            <a:srgbClr val="31623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3B2BEE-BC02-1E1D-9AA2-17D764A9F69A}"/>
              </a:ext>
            </a:extLst>
          </p:cNvPr>
          <p:cNvSpPr/>
          <p:nvPr userDrawn="1"/>
        </p:nvSpPr>
        <p:spPr>
          <a:xfrm>
            <a:off x="-207963" y="0"/>
            <a:ext cx="12399963" cy="6983413"/>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FF693E38-312D-E999-932A-92F47F383050}"/>
              </a:ext>
            </a:extLst>
          </p:cNvPr>
          <p:cNvSpPr/>
          <p:nvPr userDrawn="1"/>
        </p:nvSpPr>
        <p:spPr>
          <a:xfrm>
            <a:off x="-207963" y="5614988"/>
            <a:ext cx="12399963"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itle Placeholder 1">
            <a:extLst>
              <a:ext uri="{FF2B5EF4-FFF2-40B4-BE49-F238E27FC236}">
                <a16:creationId xmlns:a16="http://schemas.microsoft.com/office/drawing/2014/main" id="{44A4E087-5F85-50D1-69AC-4DA7970A61EB}"/>
              </a:ext>
            </a:extLst>
          </p:cNvPr>
          <p:cNvSpPr>
            <a:spLocks noGrp="1"/>
          </p:cNvSpPr>
          <p:nvPr>
            <p:ph type="title"/>
          </p:nvPr>
        </p:nvSpPr>
        <p:spPr>
          <a:xfrm>
            <a:off x="757238" y="3033713"/>
            <a:ext cx="8978900" cy="2251075"/>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a:t>Click to edit Master title style</a:t>
            </a:r>
          </a:p>
        </p:txBody>
      </p:sp>
      <p:pic>
        <p:nvPicPr>
          <p:cNvPr id="1029" name="Picture 5" descr="Centers for Medicare &amp; Medicaid Services logo">
            <a:extLst>
              <a:ext uri="{FF2B5EF4-FFF2-40B4-BE49-F238E27FC236}">
                <a16:creationId xmlns:a16="http://schemas.microsoft.com/office/drawing/2014/main" id="{1A03BF95-B044-10C5-F590-074F019B96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6500" y="5962650"/>
            <a:ext cx="1841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460141"/>
      </p:ext>
    </p:extLst>
  </p:cSld>
  <p:clrMap bg1="lt1" tx1="dk1" bg2="lt2" tx2="dk2" accent1="accent1" accent2="accent2" accent3="accent3" accent4="accent4" accent5="accent5" accent6="accent6" hlink="hlink" folHlink="folHlink"/>
  <p:sldLayoutIdLst>
    <p:sldLayoutId id="2147483662" r:id="rId1"/>
  </p:sldLayoutIdLst>
  <p:hf sldNum="0" hdr="0" dt="0"/>
  <p:txStyles>
    <p:titleStyle>
      <a:lvl1pPr algn="l" rtl="0" eaLnBrk="0" fontAlgn="base" hangingPunct="0">
        <a:lnSpc>
          <a:spcPct val="90000"/>
        </a:lnSpc>
        <a:spcBef>
          <a:spcPct val="0"/>
        </a:spcBef>
        <a:spcAft>
          <a:spcPct val="0"/>
        </a:spcAft>
        <a:defRPr sz="6600" kern="1200">
          <a:solidFill>
            <a:schemeClr val="bg1"/>
          </a:solidFill>
          <a:latin typeface="Modern No. 20" charset="0"/>
          <a:ea typeface="Modern No. 20" charset="0"/>
          <a:cs typeface="Modern No. 20" charset="0"/>
        </a:defRPr>
      </a:lvl1pPr>
      <a:lvl2pPr algn="l" rtl="0" eaLnBrk="0" fontAlgn="base" hangingPunct="0">
        <a:lnSpc>
          <a:spcPct val="90000"/>
        </a:lnSpc>
        <a:spcBef>
          <a:spcPct val="0"/>
        </a:spcBef>
        <a:spcAft>
          <a:spcPct val="0"/>
        </a:spcAft>
        <a:defRPr sz="6600">
          <a:solidFill>
            <a:schemeClr val="bg1"/>
          </a:solidFill>
          <a:latin typeface="Modern No. 20" panose="02070704070505020303" pitchFamily="18" charset="0"/>
          <a:ea typeface="Modern No. 20" panose="02070704070505020303" pitchFamily="18" charset="0"/>
          <a:cs typeface="Modern No. 20" panose="02070704070505020303" pitchFamily="18" charset="0"/>
        </a:defRPr>
      </a:lvl2pPr>
      <a:lvl3pPr algn="l" rtl="0" eaLnBrk="0" fontAlgn="base" hangingPunct="0">
        <a:lnSpc>
          <a:spcPct val="90000"/>
        </a:lnSpc>
        <a:spcBef>
          <a:spcPct val="0"/>
        </a:spcBef>
        <a:spcAft>
          <a:spcPct val="0"/>
        </a:spcAft>
        <a:defRPr sz="6600">
          <a:solidFill>
            <a:schemeClr val="bg1"/>
          </a:solidFill>
          <a:latin typeface="Modern No. 20" panose="02070704070505020303" pitchFamily="18" charset="0"/>
          <a:ea typeface="Modern No. 20" panose="02070704070505020303" pitchFamily="18" charset="0"/>
          <a:cs typeface="Modern No. 20" panose="02070704070505020303" pitchFamily="18" charset="0"/>
        </a:defRPr>
      </a:lvl3pPr>
      <a:lvl4pPr algn="l" rtl="0" eaLnBrk="0" fontAlgn="base" hangingPunct="0">
        <a:lnSpc>
          <a:spcPct val="90000"/>
        </a:lnSpc>
        <a:spcBef>
          <a:spcPct val="0"/>
        </a:spcBef>
        <a:spcAft>
          <a:spcPct val="0"/>
        </a:spcAft>
        <a:defRPr sz="6600">
          <a:solidFill>
            <a:schemeClr val="bg1"/>
          </a:solidFill>
          <a:latin typeface="Modern No. 20" panose="02070704070505020303" pitchFamily="18" charset="0"/>
          <a:ea typeface="Modern No. 20" panose="02070704070505020303" pitchFamily="18" charset="0"/>
          <a:cs typeface="Modern No. 20" panose="02070704070505020303" pitchFamily="18" charset="0"/>
        </a:defRPr>
      </a:lvl4pPr>
      <a:lvl5pPr algn="l" rtl="0" eaLnBrk="0" fontAlgn="base" hangingPunct="0">
        <a:lnSpc>
          <a:spcPct val="90000"/>
        </a:lnSpc>
        <a:spcBef>
          <a:spcPct val="0"/>
        </a:spcBef>
        <a:spcAft>
          <a:spcPct val="0"/>
        </a:spcAft>
        <a:defRPr sz="6600">
          <a:solidFill>
            <a:schemeClr val="bg1"/>
          </a:solidFill>
          <a:latin typeface="Modern No. 20" panose="02070704070505020303" pitchFamily="18" charset="0"/>
          <a:ea typeface="Modern No. 20" panose="02070704070505020303" pitchFamily="18" charset="0"/>
          <a:cs typeface="Modern No. 20" panose="02070704070505020303" pitchFamily="18" charset="0"/>
        </a:defRPr>
      </a:lvl5pPr>
      <a:lvl6pPr marL="342900" algn="l" rtl="0" fontAlgn="base">
        <a:lnSpc>
          <a:spcPct val="90000"/>
        </a:lnSpc>
        <a:spcBef>
          <a:spcPct val="0"/>
        </a:spcBef>
        <a:spcAft>
          <a:spcPct val="0"/>
        </a:spcAft>
        <a:defRPr sz="6600">
          <a:solidFill>
            <a:schemeClr val="bg1"/>
          </a:solidFill>
          <a:latin typeface="Modern No. 20" panose="02070704070505020303" pitchFamily="18" charset="0"/>
          <a:ea typeface="Modern No. 20" panose="02070704070505020303" pitchFamily="18" charset="0"/>
          <a:cs typeface="Modern No. 20" panose="02070704070505020303" pitchFamily="18" charset="0"/>
        </a:defRPr>
      </a:lvl6pPr>
      <a:lvl7pPr marL="685800" algn="l" rtl="0" fontAlgn="base">
        <a:lnSpc>
          <a:spcPct val="90000"/>
        </a:lnSpc>
        <a:spcBef>
          <a:spcPct val="0"/>
        </a:spcBef>
        <a:spcAft>
          <a:spcPct val="0"/>
        </a:spcAft>
        <a:defRPr sz="6600">
          <a:solidFill>
            <a:schemeClr val="bg1"/>
          </a:solidFill>
          <a:latin typeface="Modern No. 20" panose="02070704070505020303" pitchFamily="18" charset="0"/>
          <a:ea typeface="Modern No. 20" panose="02070704070505020303" pitchFamily="18" charset="0"/>
          <a:cs typeface="Modern No. 20" panose="02070704070505020303" pitchFamily="18" charset="0"/>
        </a:defRPr>
      </a:lvl7pPr>
      <a:lvl8pPr marL="1028700" algn="l" rtl="0" fontAlgn="base">
        <a:lnSpc>
          <a:spcPct val="90000"/>
        </a:lnSpc>
        <a:spcBef>
          <a:spcPct val="0"/>
        </a:spcBef>
        <a:spcAft>
          <a:spcPct val="0"/>
        </a:spcAft>
        <a:defRPr sz="6600">
          <a:solidFill>
            <a:schemeClr val="bg1"/>
          </a:solidFill>
          <a:latin typeface="Modern No. 20" panose="02070704070505020303" pitchFamily="18" charset="0"/>
          <a:ea typeface="Modern No. 20" panose="02070704070505020303" pitchFamily="18" charset="0"/>
          <a:cs typeface="Modern No. 20" panose="02070704070505020303" pitchFamily="18" charset="0"/>
        </a:defRPr>
      </a:lvl8pPr>
      <a:lvl9pPr marL="1371600" algn="l" rtl="0" fontAlgn="base">
        <a:lnSpc>
          <a:spcPct val="90000"/>
        </a:lnSpc>
        <a:spcBef>
          <a:spcPct val="0"/>
        </a:spcBef>
        <a:spcAft>
          <a:spcPct val="0"/>
        </a:spcAft>
        <a:defRPr sz="6600">
          <a:solidFill>
            <a:schemeClr val="bg1"/>
          </a:solidFill>
          <a:latin typeface="Modern No. 20" panose="02070704070505020303" pitchFamily="18" charset="0"/>
          <a:ea typeface="Modern No. 20" panose="02070704070505020303" pitchFamily="18" charset="0"/>
          <a:cs typeface="Modern No. 20" panose="02070704070505020303" pitchFamily="18"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CA2D0-FEA2-C35C-6838-8F381D234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661AE-26AB-2556-1324-3AE36051F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E3F63-C293-7C13-9200-899802CDB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E9321F-EEA9-4013-9136-7EA724A4B5FD}" type="datetimeFigureOut">
              <a:rPr lang="en-US" smtClean="0"/>
              <a:t>7/30/2024</a:t>
            </a:fld>
            <a:endParaRPr lang="en-US"/>
          </a:p>
        </p:txBody>
      </p:sp>
      <p:sp>
        <p:nvSpPr>
          <p:cNvPr id="5" name="Footer Placeholder 4">
            <a:extLst>
              <a:ext uri="{FF2B5EF4-FFF2-40B4-BE49-F238E27FC236}">
                <a16:creationId xmlns:a16="http://schemas.microsoft.com/office/drawing/2014/main" id="{127A4108-2B2F-8D5A-E9C3-C8C3A12BD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EF6BC8-4BC2-995B-BFE8-B65E4C73B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134BB1-AC07-44E5-9240-F332D31CD7E2}" type="slidenum">
              <a:rPr lang="en-US" smtClean="0"/>
              <a:t>‹#›</a:t>
            </a:fld>
            <a:endParaRPr lang="en-US"/>
          </a:p>
        </p:txBody>
      </p:sp>
    </p:spTree>
    <p:extLst>
      <p:ext uri="{BB962C8B-B14F-4D97-AF65-F5344CB8AC3E}">
        <p14:creationId xmlns:p14="http://schemas.microsoft.com/office/powerpoint/2010/main" val="2703555844"/>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Box 21"/>
          <p:cNvSpPr txBox="1"/>
          <p:nvPr userDrawn="1"/>
        </p:nvSpPr>
        <p:spPr>
          <a:xfrm rot="10800000" flipV="1">
            <a:off x="10076141" y="6386812"/>
            <a:ext cx="1783356" cy="276999"/>
          </a:xfrm>
          <a:prstGeom prst="rect">
            <a:avLst/>
          </a:prstGeom>
          <a:noFill/>
        </p:spPr>
        <p:txBody>
          <a:bodyPr wrap="square" rtlCol="0">
            <a:spAutoFit/>
          </a:bodyPr>
          <a:lstStyle/>
          <a:p>
            <a:pPr algn="r"/>
            <a:fld id="{260E2A6B-A809-4840-BF14-8648BC0BDF87}" type="slidenum">
              <a:rPr lang="id-ID" sz="1200" b="1" i="0" smtClean="0">
                <a:solidFill>
                  <a:schemeClr val="bg1">
                    <a:lumMod val="85000"/>
                  </a:schemeClr>
                </a:solidFill>
                <a:latin typeface="Lato" panose="020F0502020204030203" pitchFamily="34" charset="0"/>
                <a:ea typeface="Roboto Condensed" panose="02000000000000000000" pitchFamily="2" charset="0"/>
                <a:cs typeface="Segoe UI" panose="020B0502040204020203" pitchFamily="34" charset="0"/>
              </a:rPr>
              <a:pPr algn="r"/>
              <a:t>‹#›</a:t>
            </a:fld>
            <a:endParaRPr lang="id-ID" sz="1200" b="1" i="0" dirty="0">
              <a:solidFill>
                <a:schemeClr val="bg1">
                  <a:lumMod val="85000"/>
                </a:schemeClr>
              </a:solidFill>
              <a:latin typeface="Lato" panose="020F0502020204030203" pitchFamily="34" charset="0"/>
              <a:ea typeface="Roboto Condensed" panose="02000000000000000000" pitchFamily="2" charset="0"/>
              <a:cs typeface="Segoe UI" panose="020B0502040204020203" pitchFamily="34" charset="0"/>
            </a:endParaRPr>
          </a:p>
        </p:txBody>
      </p:sp>
      <p:sp>
        <p:nvSpPr>
          <p:cNvPr id="23" name="TextBox 22"/>
          <p:cNvSpPr txBox="1"/>
          <p:nvPr userDrawn="1"/>
        </p:nvSpPr>
        <p:spPr>
          <a:xfrm>
            <a:off x="250673" y="6386812"/>
            <a:ext cx="6674722" cy="276999"/>
          </a:xfrm>
          <a:prstGeom prst="rect">
            <a:avLst/>
          </a:prstGeom>
          <a:noFill/>
        </p:spPr>
        <p:txBody>
          <a:bodyPr wrap="square" rtlCol="0" anchor="b">
            <a:spAutoFit/>
          </a:bodyPr>
          <a:lstStyle/>
          <a:p>
            <a:pPr algn="l"/>
            <a:r>
              <a:rPr lang="id-ID" sz="12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rPr>
              <a:t>www.</a:t>
            </a:r>
            <a:r>
              <a:rPr lang="en-US" sz="12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rPr>
              <a:t>nasddds.org</a:t>
            </a:r>
            <a:endParaRPr lang="id-ID" sz="12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endParaRPr>
          </a:p>
        </p:txBody>
      </p:sp>
    </p:spTree>
    <p:extLst>
      <p:ext uri="{BB962C8B-B14F-4D97-AF65-F5344CB8AC3E}">
        <p14:creationId xmlns:p14="http://schemas.microsoft.com/office/powerpoint/2010/main" val="882276612"/>
      </p:ext>
    </p:extLst>
  </p:cSld>
  <p:clrMap bg1="lt1" tx1="dk1" bg2="lt2" tx2="dk2" accent1="accent1" accent2="accent2" accent3="accent3" accent4="accent4" accent5="accent5" accent6="accent6" hlink="hlink" folHlink="folHlink"/>
  <p:sldLayoutIdLst>
    <p:sldLayoutId id="2147483742" r:id="rId1"/>
  </p:sldLayoutIdLst>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02F0F-C7C0-4349-885C-095A4458B9F3}" type="datetimeFigureOut">
              <a:rPr lang="en-US" smtClean="0"/>
              <a:t>7/30/2024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3DE38-36C5-4CBE-88A8-38BBFD012BB1}" type="slidenum">
              <a:rPr lang="en-US" smtClean="0"/>
              <a:t>‹#›</a:t>
            </a:fld>
            <a:endParaRPr lang="en-US"/>
          </a:p>
        </p:txBody>
      </p:sp>
    </p:spTree>
    <p:extLst>
      <p:ext uri="{BB962C8B-B14F-4D97-AF65-F5344CB8AC3E}">
        <p14:creationId xmlns:p14="http://schemas.microsoft.com/office/powerpoint/2010/main" val="1086179417"/>
      </p:ext>
    </p:extLst>
  </p:cSld>
  <p:clrMap bg1="lt1" tx1="dk1" bg2="lt2" tx2="dk2" accent1="accent1" accent2="accent2" accent3="accent3" accent4="accent4" accent5="accent5" accent6="accent6" hlink="hlink" folHlink="folHlink"/>
  <p:sldLayoutIdLst>
    <p:sldLayoutId id="2147483839" r:id="rId1"/>
  </p:sldLayoutIdLst>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Box 21"/>
          <p:cNvSpPr txBox="1"/>
          <p:nvPr userDrawn="1"/>
        </p:nvSpPr>
        <p:spPr>
          <a:xfrm rot="10800000" flipV="1">
            <a:off x="10076141" y="6386812"/>
            <a:ext cx="1783356" cy="276999"/>
          </a:xfrm>
          <a:prstGeom prst="rect">
            <a:avLst/>
          </a:prstGeom>
          <a:noFill/>
        </p:spPr>
        <p:txBody>
          <a:bodyPr wrap="square" rtlCol="0">
            <a:spAutoFit/>
          </a:bodyPr>
          <a:lstStyle/>
          <a:p>
            <a:pPr algn="r"/>
            <a:fld id="{260E2A6B-A809-4840-BF14-8648BC0BDF87}" type="slidenum">
              <a:rPr lang="id-ID" sz="1200" b="1" i="0" smtClean="0">
                <a:solidFill>
                  <a:schemeClr val="bg1">
                    <a:lumMod val="85000"/>
                  </a:schemeClr>
                </a:solidFill>
                <a:latin typeface="Lato" panose="020F0502020204030203" pitchFamily="34" charset="0"/>
                <a:ea typeface="Roboto Condensed" panose="02000000000000000000" pitchFamily="2" charset="0"/>
                <a:cs typeface="Segoe UI" panose="020B0502040204020203" pitchFamily="34" charset="0"/>
              </a:rPr>
              <a:pPr algn="r"/>
              <a:t>‹#›</a:t>
            </a:fld>
            <a:endParaRPr lang="id-ID" sz="1200" b="1" i="0" dirty="0">
              <a:solidFill>
                <a:schemeClr val="bg1">
                  <a:lumMod val="85000"/>
                </a:schemeClr>
              </a:solidFill>
              <a:latin typeface="Lato" panose="020F0502020204030203" pitchFamily="34" charset="0"/>
              <a:ea typeface="Roboto Condensed" panose="02000000000000000000" pitchFamily="2" charset="0"/>
              <a:cs typeface="Segoe UI" panose="020B0502040204020203" pitchFamily="34" charset="0"/>
            </a:endParaRPr>
          </a:p>
        </p:txBody>
      </p:sp>
      <p:sp>
        <p:nvSpPr>
          <p:cNvPr id="23" name="TextBox 22"/>
          <p:cNvSpPr txBox="1"/>
          <p:nvPr userDrawn="1"/>
        </p:nvSpPr>
        <p:spPr>
          <a:xfrm>
            <a:off x="250673" y="6386812"/>
            <a:ext cx="6674722" cy="276999"/>
          </a:xfrm>
          <a:prstGeom prst="rect">
            <a:avLst/>
          </a:prstGeom>
          <a:noFill/>
        </p:spPr>
        <p:txBody>
          <a:bodyPr wrap="square" rtlCol="0" anchor="b">
            <a:spAutoFit/>
          </a:bodyPr>
          <a:lstStyle/>
          <a:p>
            <a:pPr algn="l"/>
            <a:r>
              <a:rPr lang="id-ID" sz="12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rPr>
              <a:t>www.</a:t>
            </a:r>
            <a:r>
              <a:rPr lang="en-US" sz="12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rPr>
              <a:t>nasddds.org</a:t>
            </a:r>
            <a:endParaRPr lang="id-ID" sz="1200" strike="noStrike" spc="300" dirty="0">
              <a:solidFill>
                <a:schemeClr val="accent1"/>
              </a:solidFill>
              <a:latin typeface="Lato" panose="020F0502020204030203" pitchFamily="34" charset="0"/>
              <a:ea typeface="Roboto Condensed" panose="02000000000000000000" pitchFamily="2" charset="0"/>
              <a:cs typeface="Segoe UI" panose="020B0502040204020203" pitchFamily="34" charset="0"/>
            </a:endParaRPr>
          </a:p>
        </p:txBody>
      </p:sp>
    </p:spTree>
    <p:extLst>
      <p:ext uri="{BB962C8B-B14F-4D97-AF65-F5344CB8AC3E}">
        <p14:creationId xmlns:p14="http://schemas.microsoft.com/office/powerpoint/2010/main" val="2461339491"/>
      </p:ext>
    </p:extLst>
  </p:cSld>
  <p:clrMap bg1="lt1" tx1="dk1" bg2="lt2" tx2="dk2" accent1="accent1" accent2="accent2" accent3="accent3" accent4="accent4" accent5="accent5" accent6="accent6" hlink="hlink" folHlink="folHlink"/>
  <p:sldLayoutIdLst>
    <p:sldLayoutId id="2147483853" r:id="rId1"/>
  </p:sldLayoutIdLst>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1.xml"/><Relationship Id="rId5" Type="http://schemas.openxmlformats.org/officeDocument/2006/relationships/image" Target="../media/image19.jpeg"/><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6.xml"/><Relationship Id="rId5" Type="http://schemas.openxmlformats.org/officeDocument/2006/relationships/image" Target="../media/image3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35.png"/><Relationship Id="rId1" Type="http://schemas.openxmlformats.org/officeDocument/2006/relationships/slideLayout" Target="../slideLayouts/slideLayout3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5.xml"/><Relationship Id="rId5" Type="http://schemas.openxmlformats.org/officeDocument/2006/relationships/image" Target="../media/image35.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jpg"/><Relationship Id="rId1" Type="http://schemas.openxmlformats.org/officeDocument/2006/relationships/slideLayout" Target="../slideLayouts/slideLayout7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9.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5.png"/><Relationship Id="rId1" Type="http://schemas.openxmlformats.org/officeDocument/2006/relationships/slideLayout" Target="../slideLayouts/slideLayout35.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3" Type="http://schemas.openxmlformats.org/officeDocument/2006/relationships/hyperlink" Target="https://www.medicaid.gov/federal-policy-guidance/downloads/smd22003.pdf" TargetMode="External"/><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64.xml"/><Relationship Id="rId4" Type="http://schemas.openxmlformats.org/officeDocument/2006/relationships/image" Target="../media/image7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image" Target="../media/image79.svg"/></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5.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82.jpeg"/><Relationship Id="rId1" Type="http://schemas.openxmlformats.org/officeDocument/2006/relationships/slideLayout" Target="../slideLayouts/slideLayout63.xml"/><Relationship Id="rId6" Type="http://schemas.openxmlformats.org/officeDocument/2006/relationships/hyperlink" Target="mailto:vbradley@hsri.org" TargetMode="External"/><Relationship Id="rId5" Type="http://schemas.openxmlformats.org/officeDocument/2006/relationships/hyperlink" Target="mailto:dhiersteiner@hsri.org" TargetMode="External"/><Relationship Id="rId4" Type="http://schemas.openxmlformats.org/officeDocument/2006/relationships/hyperlink" Target="mailto:lvegas@nasddds.or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5.xml"/><Relationship Id="rId4" Type="http://schemas.openxmlformats.org/officeDocument/2006/relationships/image" Target="../media/image38.png"/></Relationships>
</file>

<file path=ppt/slides/_rels/slide7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diagramLayout" Target="../diagrams/layout4.xml"/><Relationship Id="rId7" Type="http://schemas.openxmlformats.org/officeDocument/2006/relationships/image" Target="../media/image85.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7.jpeg"/></Relationships>
</file>

<file path=ppt/slides/_rels/slide7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2.xml"/><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r="3593"/>
          <a:stretch/>
        </p:blipFill>
        <p:spPr>
          <a:xfrm>
            <a:off x="7175708" y="4489459"/>
            <a:ext cx="5032768" cy="2433309"/>
          </a:xfrm>
          <a:prstGeom prst="rect">
            <a:avLst/>
          </a:prstGeom>
        </p:spPr>
      </p:pic>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3201" b="23201"/>
          <a:stretch>
            <a:fillRect/>
          </a:stretch>
        </p:blipFill>
        <p:spPr/>
      </p:pic>
      <p:pic>
        <p:nvPicPr>
          <p:cNvPr id="4" name="Picture 3"/>
          <p:cNvPicPr>
            <a:picLocks noChangeAspect="1"/>
          </p:cNvPicPr>
          <p:nvPr/>
        </p:nvPicPr>
        <p:blipFill rotWithShape="1">
          <a:blip r:embed="rId5" cstate="hqprint">
            <a:extLst>
              <a:ext uri="{28A0092B-C50C-407E-A947-70E740481C1C}">
                <a14:useLocalDpi xmlns:a14="http://schemas.microsoft.com/office/drawing/2010/main" val="0"/>
              </a:ext>
            </a:extLst>
          </a:blip>
          <a:srcRect b="36886"/>
          <a:stretch/>
        </p:blipFill>
        <p:spPr>
          <a:xfrm>
            <a:off x="443315" y="3602650"/>
            <a:ext cx="3721003" cy="1300394"/>
          </a:xfrm>
          <a:prstGeom prst="rect">
            <a:avLst/>
          </a:prstGeom>
        </p:spPr>
      </p:pic>
      <p:sp>
        <p:nvSpPr>
          <p:cNvPr id="9" name="Freeform 23">
            <a:extLst>
              <a:ext uri="{FF2B5EF4-FFF2-40B4-BE49-F238E27FC236}">
                <a16:creationId xmlns:a16="http://schemas.microsoft.com/office/drawing/2014/main" id="{18CEE931-2D32-4752-BF42-E5A1DF237AF3}"/>
              </a:ext>
            </a:extLst>
          </p:cNvPr>
          <p:cNvSpPr/>
          <p:nvPr/>
        </p:nvSpPr>
        <p:spPr>
          <a:xfrm>
            <a:off x="-13165" y="3272923"/>
            <a:ext cx="12218328" cy="1298192"/>
          </a:xfrm>
          <a:custGeom>
            <a:avLst/>
            <a:gdLst>
              <a:gd name="connsiteX0" fmla="*/ 2576568 w 12192000"/>
              <a:gd name="connsiteY0" fmla="*/ 176 h 1298192"/>
              <a:gd name="connsiteX1" fmla="*/ 12192000 w 12192000"/>
              <a:gd name="connsiteY1" fmla="*/ 621580 h 1298192"/>
              <a:gd name="connsiteX2" fmla="*/ 12192000 w 12192000"/>
              <a:gd name="connsiteY2" fmla="*/ 1035489 h 1298192"/>
              <a:gd name="connsiteX3" fmla="*/ 0 w 12192000"/>
              <a:gd name="connsiteY3" fmla="*/ 582232 h 1298192"/>
              <a:gd name="connsiteX4" fmla="*/ 0 w 12192000"/>
              <a:gd name="connsiteY4" fmla="*/ 228073 h 1298192"/>
              <a:gd name="connsiteX5" fmla="*/ 2576568 w 12192000"/>
              <a:gd name="connsiteY5" fmla="*/ 176 h 129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298192">
                <a:moveTo>
                  <a:pt x="2576568" y="176"/>
                </a:moveTo>
                <a:cubicBezTo>
                  <a:pt x="6508834" y="-20380"/>
                  <a:pt x="7112793" y="1770025"/>
                  <a:pt x="12192000" y="621580"/>
                </a:cubicBezTo>
                <a:lnTo>
                  <a:pt x="12192000" y="1035489"/>
                </a:lnTo>
                <a:cubicBezTo>
                  <a:pt x="5753382" y="2201552"/>
                  <a:pt x="6019801" y="-985559"/>
                  <a:pt x="0" y="582232"/>
                </a:cubicBezTo>
                <a:lnTo>
                  <a:pt x="0" y="228073"/>
                </a:lnTo>
                <a:cubicBezTo>
                  <a:pt x="1006034" y="69893"/>
                  <a:pt x="1848371" y="3982"/>
                  <a:pt x="2576568" y="176"/>
                </a:cubicBezTo>
                <a:close/>
              </a:path>
            </a:pathLst>
          </a:custGeom>
          <a:solidFill>
            <a:schemeClr val="accent5"/>
          </a:solidFill>
          <a:effectLst>
            <a:outerShdw blurRad="635000" dist="317500" dir="16200000"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9000"/>
              </a:lnSpc>
            </a:pPr>
            <a:endParaRPr lang="en-US" sz="1200" dirty="0">
              <a:solidFill>
                <a:schemeClr val="tx1">
                  <a:lumMod val="65000"/>
                  <a:lumOff val="35000"/>
                </a:schemeClr>
              </a:solidFill>
              <a:latin typeface="+mj-lt"/>
            </a:endParaRPr>
          </a:p>
        </p:txBody>
      </p:sp>
      <p:sp>
        <p:nvSpPr>
          <p:cNvPr id="11" name="Rectangle 10">
            <a:extLst>
              <a:ext uri="{FF2B5EF4-FFF2-40B4-BE49-F238E27FC236}">
                <a16:creationId xmlns:a16="http://schemas.microsoft.com/office/drawing/2014/main" id="{C561F482-2C61-462C-AAA7-DFC6B92E44A3}"/>
              </a:ext>
            </a:extLst>
          </p:cNvPr>
          <p:cNvSpPr/>
          <p:nvPr/>
        </p:nvSpPr>
        <p:spPr>
          <a:xfrm>
            <a:off x="290718" y="4802766"/>
            <a:ext cx="6975055" cy="1969770"/>
          </a:xfrm>
          <a:prstGeom prst="rect">
            <a:avLst/>
          </a:prstGeom>
          <a:effectLst/>
        </p:spPr>
        <p:txBody>
          <a:bodyPr wrap="square" anchor="b">
            <a:spAutoFit/>
          </a:bodyPr>
          <a:lstStyle/>
          <a:p>
            <a:r>
              <a:rPr lang="en-US" sz="2800" b="1" dirty="0">
                <a:solidFill>
                  <a:schemeClr val="tx2"/>
                </a:solidFill>
                <a:latin typeface="Lato" panose="020F0502020204030203" pitchFamily="34" charset="0"/>
              </a:rPr>
              <a:t>Intensive: </a:t>
            </a:r>
            <a:r>
              <a:rPr lang="en-US" sz="2800" dirty="0">
                <a:solidFill>
                  <a:schemeClr val="tx2"/>
                </a:solidFill>
                <a:latin typeface="Lato" panose="020F0502020204030203" pitchFamily="34" charset="0"/>
              </a:rPr>
              <a:t>The New HCBS Quality Paradigm: Positioning for CQI and Enhanced Health and Welfare Expectations</a:t>
            </a:r>
          </a:p>
          <a:p>
            <a:r>
              <a:rPr lang="en-US" b="1" dirty="0">
                <a:solidFill>
                  <a:schemeClr val="tx2"/>
                </a:solidFill>
                <a:latin typeface="Lato" panose="020F0502020204030203" pitchFamily="34" charset="0"/>
              </a:rPr>
              <a:t>June 14, 2024</a:t>
            </a:r>
          </a:p>
          <a:p>
            <a:endParaRPr lang="en-US" sz="2000" b="1" dirty="0">
              <a:gradFill>
                <a:gsLst>
                  <a:gs pos="0">
                    <a:schemeClr val="accent1"/>
                  </a:gs>
                  <a:gs pos="100000">
                    <a:schemeClr val="accent4"/>
                  </a:gs>
                </a:gsLst>
                <a:lin ang="2700000" scaled="1"/>
              </a:gradFill>
              <a:latin typeface="Lato" panose="020F0502020204030203" pitchFamily="34" charset="0"/>
            </a:endParaRPr>
          </a:p>
        </p:txBody>
      </p:sp>
      <p:sp>
        <p:nvSpPr>
          <p:cNvPr id="14" name="Freeform 23">
            <a:extLst>
              <a:ext uri="{FF2B5EF4-FFF2-40B4-BE49-F238E27FC236}">
                <a16:creationId xmlns:a16="http://schemas.microsoft.com/office/drawing/2014/main" id="{18CEE931-2D32-4752-BF42-E5A1DF237AF3}"/>
              </a:ext>
            </a:extLst>
          </p:cNvPr>
          <p:cNvSpPr/>
          <p:nvPr/>
        </p:nvSpPr>
        <p:spPr>
          <a:xfrm>
            <a:off x="-82378" y="3191267"/>
            <a:ext cx="12274378" cy="1298192"/>
          </a:xfrm>
          <a:custGeom>
            <a:avLst/>
            <a:gdLst>
              <a:gd name="connsiteX0" fmla="*/ 2576568 w 12192000"/>
              <a:gd name="connsiteY0" fmla="*/ 176 h 1298192"/>
              <a:gd name="connsiteX1" fmla="*/ 12192000 w 12192000"/>
              <a:gd name="connsiteY1" fmla="*/ 621580 h 1298192"/>
              <a:gd name="connsiteX2" fmla="*/ 12192000 w 12192000"/>
              <a:gd name="connsiteY2" fmla="*/ 1035489 h 1298192"/>
              <a:gd name="connsiteX3" fmla="*/ 0 w 12192000"/>
              <a:gd name="connsiteY3" fmla="*/ 582232 h 1298192"/>
              <a:gd name="connsiteX4" fmla="*/ 0 w 12192000"/>
              <a:gd name="connsiteY4" fmla="*/ 228073 h 1298192"/>
              <a:gd name="connsiteX5" fmla="*/ 2576568 w 12192000"/>
              <a:gd name="connsiteY5" fmla="*/ 176 h 129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298192">
                <a:moveTo>
                  <a:pt x="2576568" y="176"/>
                </a:moveTo>
                <a:cubicBezTo>
                  <a:pt x="6508834" y="-20380"/>
                  <a:pt x="7112793" y="1770025"/>
                  <a:pt x="12192000" y="621580"/>
                </a:cubicBezTo>
                <a:lnTo>
                  <a:pt x="12192000" y="1035489"/>
                </a:lnTo>
                <a:cubicBezTo>
                  <a:pt x="5753382" y="2201552"/>
                  <a:pt x="6019801" y="-985559"/>
                  <a:pt x="0" y="582232"/>
                </a:cubicBezTo>
                <a:lnTo>
                  <a:pt x="0" y="228073"/>
                </a:lnTo>
                <a:cubicBezTo>
                  <a:pt x="1006034" y="69893"/>
                  <a:pt x="1848371" y="3982"/>
                  <a:pt x="2576568" y="176"/>
                </a:cubicBezTo>
                <a:close/>
              </a:path>
            </a:pathLst>
          </a:custGeom>
          <a:gradFill>
            <a:gsLst>
              <a:gs pos="0">
                <a:schemeClr val="accent1"/>
              </a:gs>
              <a:gs pos="100000">
                <a:schemeClr val="accent4"/>
              </a:gs>
            </a:gsLst>
            <a:lin ang="2700000" scaled="1"/>
          </a:gradFill>
          <a:effectLst>
            <a:outerShdw blurRad="635000" dist="317500" dir="16200000"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9000"/>
              </a:lnSpc>
            </a:pPr>
            <a:endParaRPr lang="en-US" sz="1200" dirty="0">
              <a:solidFill>
                <a:schemeClr val="tx1">
                  <a:lumMod val="65000"/>
                  <a:lumOff val="35000"/>
                </a:schemeClr>
              </a:solidFill>
              <a:latin typeface="+mj-lt"/>
            </a:endParaRPr>
          </a:p>
        </p:txBody>
      </p:sp>
    </p:spTree>
    <p:extLst>
      <p:ext uri="{BB962C8B-B14F-4D97-AF65-F5344CB8AC3E}">
        <p14:creationId xmlns:p14="http://schemas.microsoft.com/office/powerpoint/2010/main" val="3272819880"/>
      </p:ext>
    </p:extLst>
  </p:cSld>
  <p:clrMapOvr>
    <a:masterClrMapping/>
  </p:clrMapOvr>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spc="-10" dirty="0"/>
              <a:t>Performance-</a:t>
            </a:r>
            <a:r>
              <a:rPr dirty="0"/>
              <a:t>Based</a:t>
            </a:r>
            <a:r>
              <a:rPr spc="-110" dirty="0"/>
              <a:t> </a:t>
            </a:r>
            <a:r>
              <a:rPr dirty="0"/>
              <a:t>Contracting</a:t>
            </a:r>
            <a:r>
              <a:rPr spc="-75" dirty="0"/>
              <a:t> </a:t>
            </a:r>
            <a:r>
              <a:rPr spc="-10" dirty="0"/>
              <a:t>Goals</a:t>
            </a:r>
          </a:p>
        </p:txBody>
      </p:sp>
      <p:sp>
        <p:nvSpPr>
          <p:cNvPr id="3" name="object 3"/>
          <p:cNvSpPr txBox="1"/>
          <p:nvPr/>
        </p:nvSpPr>
        <p:spPr>
          <a:xfrm>
            <a:off x="473076" y="1589405"/>
            <a:ext cx="3939540" cy="2496185"/>
          </a:xfrm>
          <a:prstGeom prst="rect">
            <a:avLst/>
          </a:prstGeom>
        </p:spPr>
        <p:txBody>
          <a:bodyPr vert="horz" wrap="square" lIns="0" tIns="13335" rIns="0" bIns="0" rtlCol="0">
            <a:spAutoFit/>
          </a:bodyPr>
          <a:lstStyle/>
          <a:p>
            <a:pPr marL="240665" indent="-227965">
              <a:lnSpc>
                <a:spcPct val="100000"/>
              </a:lnSpc>
              <a:spcBef>
                <a:spcPts val="105"/>
              </a:spcBef>
              <a:buChar char="•"/>
              <a:tabLst>
                <a:tab pos="240665" algn="l"/>
              </a:tabLst>
            </a:pPr>
            <a:r>
              <a:rPr sz="2000" dirty="0">
                <a:solidFill>
                  <a:srgbClr val="002C77"/>
                </a:solidFill>
                <a:latin typeface="Arial"/>
                <a:cs typeface="Arial"/>
              </a:rPr>
              <a:t>Uphold</a:t>
            </a:r>
            <a:r>
              <a:rPr sz="2000" spc="-40" dirty="0">
                <a:solidFill>
                  <a:srgbClr val="002C77"/>
                </a:solidFill>
                <a:latin typeface="Arial"/>
                <a:cs typeface="Arial"/>
              </a:rPr>
              <a:t> </a:t>
            </a:r>
            <a:r>
              <a:rPr sz="2000" dirty="0">
                <a:solidFill>
                  <a:srgbClr val="002C77"/>
                </a:solidFill>
                <a:latin typeface="Arial"/>
                <a:cs typeface="Arial"/>
              </a:rPr>
              <a:t>values</a:t>
            </a:r>
            <a:r>
              <a:rPr sz="2000" spc="-30" dirty="0">
                <a:solidFill>
                  <a:srgbClr val="002C77"/>
                </a:solidFill>
                <a:latin typeface="Arial"/>
                <a:cs typeface="Arial"/>
              </a:rPr>
              <a:t> </a:t>
            </a:r>
            <a:r>
              <a:rPr sz="2000" dirty="0">
                <a:solidFill>
                  <a:srgbClr val="002C77"/>
                </a:solidFill>
                <a:latin typeface="Arial"/>
                <a:cs typeface="Arial"/>
              </a:rPr>
              <a:t>of</a:t>
            </a:r>
            <a:r>
              <a:rPr sz="2000" spc="-35" dirty="0">
                <a:solidFill>
                  <a:srgbClr val="002C77"/>
                </a:solidFill>
                <a:latin typeface="Arial"/>
                <a:cs typeface="Arial"/>
              </a:rPr>
              <a:t> </a:t>
            </a:r>
            <a:r>
              <a:rPr sz="2000" dirty="0">
                <a:solidFill>
                  <a:srgbClr val="002C77"/>
                </a:solidFill>
                <a:latin typeface="Arial"/>
                <a:cs typeface="Arial"/>
              </a:rPr>
              <a:t>Everyday</a:t>
            </a:r>
            <a:r>
              <a:rPr sz="2000" spc="-45" dirty="0">
                <a:solidFill>
                  <a:srgbClr val="002C77"/>
                </a:solidFill>
                <a:latin typeface="Arial"/>
                <a:cs typeface="Arial"/>
              </a:rPr>
              <a:t> </a:t>
            </a:r>
            <a:r>
              <a:rPr sz="2000" spc="-10" dirty="0">
                <a:solidFill>
                  <a:srgbClr val="002C77"/>
                </a:solidFill>
                <a:latin typeface="Arial"/>
                <a:cs typeface="Arial"/>
              </a:rPr>
              <a:t>Lives</a:t>
            </a:r>
            <a:endParaRPr sz="2000">
              <a:latin typeface="Arial"/>
              <a:cs typeface="Arial"/>
            </a:endParaRPr>
          </a:p>
          <a:p>
            <a:pPr>
              <a:lnSpc>
                <a:spcPct val="100000"/>
              </a:lnSpc>
              <a:spcBef>
                <a:spcPts val="1295"/>
              </a:spcBef>
              <a:buClr>
                <a:srgbClr val="002C77"/>
              </a:buClr>
              <a:buFont typeface="Arial"/>
              <a:buChar char="•"/>
            </a:pPr>
            <a:endParaRPr sz="2000">
              <a:latin typeface="Arial"/>
              <a:cs typeface="Arial"/>
            </a:endParaRPr>
          </a:p>
          <a:p>
            <a:pPr marL="240665" indent="-227965">
              <a:lnSpc>
                <a:spcPct val="100000"/>
              </a:lnSpc>
              <a:spcBef>
                <a:spcPts val="5"/>
              </a:spcBef>
              <a:buChar char="•"/>
              <a:tabLst>
                <a:tab pos="240665" algn="l"/>
              </a:tabLst>
            </a:pPr>
            <a:r>
              <a:rPr sz="2000" dirty="0">
                <a:solidFill>
                  <a:srgbClr val="002C77"/>
                </a:solidFill>
                <a:latin typeface="Arial"/>
                <a:cs typeface="Arial"/>
              </a:rPr>
              <a:t>Ensure</a:t>
            </a:r>
            <a:r>
              <a:rPr sz="2000" spc="-45" dirty="0">
                <a:solidFill>
                  <a:srgbClr val="002C77"/>
                </a:solidFill>
                <a:latin typeface="Arial"/>
                <a:cs typeface="Arial"/>
              </a:rPr>
              <a:t> </a:t>
            </a:r>
            <a:r>
              <a:rPr sz="2000" spc="-10" dirty="0">
                <a:solidFill>
                  <a:srgbClr val="002C77"/>
                </a:solidFill>
                <a:latin typeface="Arial"/>
                <a:cs typeface="Arial"/>
              </a:rPr>
              <a:t>program:</a:t>
            </a:r>
            <a:endParaRPr sz="2000">
              <a:latin typeface="Arial"/>
              <a:cs typeface="Arial"/>
            </a:endParaRPr>
          </a:p>
          <a:p>
            <a:pPr marL="469265" lvl="1" indent="-223520">
              <a:lnSpc>
                <a:spcPct val="100000"/>
              </a:lnSpc>
              <a:spcBef>
                <a:spcPts val="605"/>
              </a:spcBef>
              <a:buChar char="–"/>
              <a:tabLst>
                <a:tab pos="469265" algn="l"/>
              </a:tabLst>
            </a:pPr>
            <a:r>
              <a:rPr sz="1800" spc="-10" dirty="0">
                <a:solidFill>
                  <a:srgbClr val="002C77"/>
                </a:solidFill>
                <a:latin typeface="Arial"/>
                <a:cs typeface="Arial"/>
              </a:rPr>
              <a:t>Sustainability</a:t>
            </a:r>
            <a:endParaRPr sz="1800">
              <a:latin typeface="Arial"/>
              <a:cs typeface="Arial"/>
            </a:endParaRPr>
          </a:p>
          <a:p>
            <a:pPr marL="469265" lvl="1" indent="-223520">
              <a:lnSpc>
                <a:spcPct val="100000"/>
              </a:lnSpc>
              <a:spcBef>
                <a:spcPts val="600"/>
              </a:spcBef>
              <a:buChar char="–"/>
              <a:tabLst>
                <a:tab pos="469265" algn="l"/>
              </a:tabLst>
            </a:pPr>
            <a:r>
              <a:rPr sz="1800" spc="-10" dirty="0">
                <a:solidFill>
                  <a:srgbClr val="002C77"/>
                </a:solidFill>
                <a:latin typeface="Arial"/>
                <a:cs typeface="Arial"/>
              </a:rPr>
              <a:t>Access</a:t>
            </a:r>
            <a:endParaRPr sz="1800">
              <a:latin typeface="Arial"/>
              <a:cs typeface="Arial"/>
            </a:endParaRPr>
          </a:p>
          <a:p>
            <a:pPr marL="469265" lvl="1" indent="-223520">
              <a:lnSpc>
                <a:spcPct val="100000"/>
              </a:lnSpc>
              <a:spcBef>
                <a:spcPts val="600"/>
              </a:spcBef>
              <a:buChar char="–"/>
              <a:tabLst>
                <a:tab pos="469265" algn="l"/>
              </a:tabLst>
            </a:pPr>
            <a:r>
              <a:rPr sz="1800" spc="-10" dirty="0">
                <a:solidFill>
                  <a:srgbClr val="002C77"/>
                </a:solidFill>
                <a:latin typeface="Arial"/>
                <a:cs typeface="Arial"/>
              </a:rPr>
              <a:t>Workforce</a:t>
            </a:r>
            <a:endParaRPr sz="1800">
              <a:latin typeface="Arial"/>
              <a:cs typeface="Arial"/>
            </a:endParaRPr>
          </a:p>
          <a:p>
            <a:pPr marL="469265" lvl="1" indent="-223520">
              <a:lnSpc>
                <a:spcPct val="100000"/>
              </a:lnSpc>
              <a:spcBef>
                <a:spcPts val="600"/>
              </a:spcBef>
              <a:buChar char="–"/>
              <a:tabLst>
                <a:tab pos="469265" algn="l"/>
              </a:tabLst>
            </a:pPr>
            <a:r>
              <a:rPr sz="1800" dirty="0">
                <a:solidFill>
                  <a:srgbClr val="002C77"/>
                </a:solidFill>
                <a:latin typeface="Arial"/>
                <a:cs typeface="Arial"/>
              </a:rPr>
              <a:t>Clinical</a:t>
            </a:r>
            <a:r>
              <a:rPr sz="1800" spc="-35" dirty="0">
                <a:solidFill>
                  <a:srgbClr val="002C77"/>
                </a:solidFill>
                <a:latin typeface="Arial"/>
                <a:cs typeface="Arial"/>
              </a:rPr>
              <a:t> </a:t>
            </a:r>
            <a:r>
              <a:rPr sz="1800" spc="-10" dirty="0">
                <a:solidFill>
                  <a:srgbClr val="002C77"/>
                </a:solidFill>
                <a:latin typeface="Arial"/>
                <a:cs typeface="Arial"/>
              </a:rPr>
              <a:t>capacity</a:t>
            </a:r>
            <a:endParaRPr sz="1800">
              <a:latin typeface="Arial"/>
              <a:cs typeface="Arial"/>
            </a:endParaRPr>
          </a:p>
        </p:txBody>
      </p:sp>
      <p:pic>
        <p:nvPicPr>
          <p:cNvPr id="4" name="object 4"/>
          <p:cNvPicPr/>
          <p:nvPr/>
        </p:nvPicPr>
        <p:blipFill>
          <a:blip r:embed="rId2" cstate="print"/>
          <a:stretch>
            <a:fillRect/>
          </a:stretch>
        </p:blipFill>
        <p:spPr>
          <a:xfrm>
            <a:off x="4572000" y="1619039"/>
            <a:ext cx="7138415" cy="3577799"/>
          </a:xfrm>
          <a:prstGeom prst="rect">
            <a:avLst/>
          </a:prstGeom>
        </p:spPr>
      </p:pic>
      <p:pic>
        <p:nvPicPr>
          <p:cNvPr id="5" name="object 5"/>
          <p:cNvPicPr/>
          <p:nvPr/>
        </p:nvPicPr>
        <p:blipFill>
          <a:blip r:embed="rId3" cstate="print"/>
          <a:stretch>
            <a:fillRect/>
          </a:stretch>
        </p:blipFill>
        <p:spPr>
          <a:xfrm>
            <a:off x="1406652" y="6440423"/>
            <a:ext cx="1277111" cy="274319"/>
          </a:xfrm>
          <a:prstGeom prst="rect">
            <a:avLst/>
          </a:prstGeom>
        </p:spPr>
      </p:pic>
      <p:sp>
        <p:nvSpPr>
          <p:cNvPr id="6" name="object 6"/>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93980">
              <a:lnSpc>
                <a:spcPct val="100000"/>
              </a:lnSpc>
              <a:spcBef>
                <a:spcPts val="25"/>
              </a:spcBef>
            </a:pPr>
            <a:fld id="{81D60167-4931-47E6-BA6A-407CBD079E47}" type="slidenum">
              <a:rPr spc="-50" dirty="0">
                <a:solidFill>
                  <a:srgbClr val="002C77"/>
                </a:solidFill>
              </a:rPr>
              <a:t>10</a:t>
            </a:fld>
            <a:endParaRPr spc="-50" dirty="0">
              <a:solidFill>
                <a:srgbClr val="002C77"/>
              </a:solidFill>
            </a:endParaRPr>
          </a:p>
        </p:txBody>
      </p:sp>
    </p:spTree>
    <p:extLst>
      <p:ext uri="{BB962C8B-B14F-4D97-AF65-F5344CB8AC3E}">
        <p14:creationId xmlns:p14="http://schemas.microsoft.com/office/powerpoint/2010/main" val="15203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Performance</a:t>
            </a:r>
            <a:r>
              <a:rPr spc="-85" dirty="0"/>
              <a:t> </a:t>
            </a:r>
            <a:r>
              <a:rPr dirty="0"/>
              <a:t>Standards</a:t>
            </a:r>
            <a:r>
              <a:rPr spc="-190" dirty="0"/>
              <a:t> </a:t>
            </a:r>
            <a:r>
              <a:rPr spc="-10" dirty="0"/>
              <a:t>Areas</a:t>
            </a:r>
          </a:p>
        </p:txBody>
      </p:sp>
      <p:sp>
        <p:nvSpPr>
          <p:cNvPr id="3" name="object 3"/>
          <p:cNvSpPr txBox="1"/>
          <p:nvPr/>
        </p:nvSpPr>
        <p:spPr>
          <a:xfrm>
            <a:off x="473077" y="1590928"/>
            <a:ext cx="2865120" cy="4018279"/>
          </a:xfrm>
          <a:prstGeom prst="rect">
            <a:avLst/>
          </a:prstGeom>
        </p:spPr>
        <p:txBody>
          <a:bodyPr vert="horz" wrap="square" lIns="0" tIns="12700" rIns="0" bIns="0" rtlCol="0">
            <a:spAutoFit/>
          </a:bodyPr>
          <a:lstStyle/>
          <a:p>
            <a:pPr marL="241300" marR="5080" indent="-228600">
              <a:lnSpc>
                <a:spcPct val="100000"/>
              </a:lnSpc>
              <a:spcBef>
                <a:spcPts val="100"/>
              </a:spcBef>
              <a:buChar char="•"/>
              <a:tabLst>
                <a:tab pos="241300" algn="l"/>
              </a:tabLst>
            </a:pPr>
            <a:r>
              <a:rPr sz="1800" dirty="0">
                <a:solidFill>
                  <a:srgbClr val="002C77"/>
                </a:solidFill>
                <a:latin typeface="Arial"/>
                <a:cs typeface="Arial"/>
              </a:rPr>
              <a:t>Performance</a:t>
            </a:r>
            <a:r>
              <a:rPr sz="1800" spc="-50" dirty="0">
                <a:solidFill>
                  <a:srgbClr val="002C77"/>
                </a:solidFill>
                <a:latin typeface="Arial"/>
                <a:cs typeface="Arial"/>
              </a:rPr>
              <a:t> </a:t>
            </a:r>
            <a:r>
              <a:rPr sz="1800" spc="-10" dirty="0">
                <a:solidFill>
                  <a:srgbClr val="002C77"/>
                </a:solidFill>
                <a:latin typeface="Arial"/>
                <a:cs typeface="Arial"/>
              </a:rPr>
              <a:t>standards </a:t>
            </a:r>
            <a:r>
              <a:rPr sz="1800" dirty="0">
                <a:solidFill>
                  <a:srgbClr val="002C77"/>
                </a:solidFill>
                <a:latin typeface="Arial"/>
                <a:cs typeface="Arial"/>
              </a:rPr>
              <a:t>for</a:t>
            </a:r>
            <a:r>
              <a:rPr sz="1800" spc="-45" dirty="0">
                <a:solidFill>
                  <a:srgbClr val="002C77"/>
                </a:solidFill>
                <a:latin typeface="Arial"/>
                <a:cs typeface="Arial"/>
              </a:rPr>
              <a:t> </a:t>
            </a:r>
            <a:r>
              <a:rPr sz="1800" dirty="0">
                <a:solidFill>
                  <a:srgbClr val="002C77"/>
                </a:solidFill>
                <a:latin typeface="Arial"/>
                <a:cs typeface="Arial"/>
              </a:rPr>
              <a:t>residential</a:t>
            </a:r>
            <a:r>
              <a:rPr sz="1800" spc="-20" dirty="0">
                <a:solidFill>
                  <a:srgbClr val="002C77"/>
                </a:solidFill>
                <a:latin typeface="Arial"/>
                <a:cs typeface="Arial"/>
              </a:rPr>
              <a:t> </a:t>
            </a:r>
            <a:r>
              <a:rPr sz="1800" spc="-10" dirty="0">
                <a:solidFill>
                  <a:srgbClr val="002C77"/>
                </a:solidFill>
                <a:latin typeface="Arial"/>
                <a:cs typeface="Arial"/>
              </a:rPr>
              <a:t>providers </a:t>
            </a:r>
            <a:r>
              <a:rPr sz="1800" dirty="0">
                <a:solidFill>
                  <a:srgbClr val="002C77"/>
                </a:solidFill>
                <a:latin typeface="Arial"/>
                <a:cs typeface="Arial"/>
              </a:rPr>
              <a:t>align</a:t>
            </a:r>
            <a:r>
              <a:rPr sz="1800" spc="-35" dirty="0">
                <a:solidFill>
                  <a:srgbClr val="002C77"/>
                </a:solidFill>
                <a:latin typeface="Arial"/>
                <a:cs typeface="Arial"/>
              </a:rPr>
              <a:t> </a:t>
            </a:r>
            <a:r>
              <a:rPr sz="1800" dirty="0">
                <a:solidFill>
                  <a:srgbClr val="002C77"/>
                </a:solidFill>
                <a:latin typeface="Arial"/>
                <a:cs typeface="Arial"/>
              </a:rPr>
              <a:t>with ODP’s</a:t>
            </a:r>
            <a:r>
              <a:rPr sz="1800" spc="-40" dirty="0">
                <a:solidFill>
                  <a:srgbClr val="002C77"/>
                </a:solidFill>
                <a:latin typeface="Arial"/>
                <a:cs typeface="Arial"/>
              </a:rPr>
              <a:t> </a:t>
            </a:r>
            <a:r>
              <a:rPr sz="1800" dirty="0">
                <a:solidFill>
                  <a:srgbClr val="002C77"/>
                </a:solidFill>
                <a:latin typeface="Arial"/>
                <a:cs typeface="Arial"/>
              </a:rPr>
              <a:t>goals</a:t>
            </a:r>
            <a:r>
              <a:rPr sz="1800" spc="-30" dirty="0">
                <a:solidFill>
                  <a:srgbClr val="002C77"/>
                </a:solidFill>
                <a:latin typeface="Arial"/>
                <a:cs typeface="Arial"/>
              </a:rPr>
              <a:t> </a:t>
            </a:r>
            <a:r>
              <a:rPr sz="1800" spc="-25" dirty="0">
                <a:solidFill>
                  <a:srgbClr val="002C77"/>
                </a:solidFill>
                <a:latin typeface="Arial"/>
                <a:cs typeface="Arial"/>
              </a:rPr>
              <a:t>for </a:t>
            </a:r>
            <a:r>
              <a:rPr sz="1800" spc="-10" dirty="0">
                <a:solidFill>
                  <a:srgbClr val="002C77"/>
                </a:solidFill>
                <a:latin typeface="Arial"/>
                <a:cs typeface="Arial"/>
              </a:rPr>
              <a:t>sustainability,</a:t>
            </a:r>
            <a:r>
              <a:rPr sz="1800" spc="-35" dirty="0">
                <a:solidFill>
                  <a:srgbClr val="002C77"/>
                </a:solidFill>
                <a:latin typeface="Arial"/>
                <a:cs typeface="Arial"/>
              </a:rPr>
              <a:t> </a:t>
            </a:r>
            <a:r>
              <a:rPr sz="1800" spc="-10" dirty="0">
                <a:solidFill>
                  <a:srgbClr val="002C77"/>
                </a:solidFill>
                <a:latin typeface="Arial"/>
                <a:cs typeface="Arial"/>
              </a:rPr>
              <a:t>access, </a:t>
            </a:r>
            <a:r>
              <a:rPr sz="1800" dirty="0">
                <a:solidFill>
                  <a:srgbClr val="002C77"/>
                </a:solidFill>
                <a:latin typeface="Arial"/>
                <a:cs typeface="Arial"/>
              </a:rPr>
              <a:t>workforce,</a:t>
            </a:r>
            <a:r>
              <a:rPr sz="1800" spc="-15" dirty="0">
                <a:solidFill>
                  <a:srgbClr val="002C77"/>
                </a:solidFill>
                <a:latin typeface="Arial"/>
                <a:cs typeface="Arial"/>
              </a:rPr>
              <a:t> </a:t>
            </a:r>
            <a:r>
              <a:rPr sz="1800" dirty="0">
                <a:solidFill>
                  <a:srgbClr val="002C77"/>
                </a:solidFill>
                <a:latin typeface="Arial"/>
                <a:cs typeface="Arial"/>
              </a:rPr>
              <a:t>and</a:t>
            </a:r>
            <a:r>
              <a:rPr sz="1800" spc="-40" dirty="0">
                <a:solidFill>
                  <a:srgbClr val="002C77"/>
                </a:solidFill>
                <a:latin typeface="Arial"/>
                <a:cs typeface="Arial"/>
              </a:rPr>
              <a:t> </a:t>
            </a:r>
            <a:r>
              <a:rPr sz="1800" spc="-10" dirty="0">
                <a:solidFill>
                  <a:srgbClr val="002C77"/>
                </a:solidFill>
                <a:latin typeface="Arial"/>
                <a:cs typeface="Arial"/>
              </a:rPr>
              <a:t>clinical capacity.</a:t>
            </a:r>
            <a:endParaRPr sz="1800">
              <a:latin typeface="Arial"/>
              <a:cs typeface="Arial"/>
            </a:endParaRPr>
          </a:p>
          <a:p>
            <a:pPr marL="241300" marR="13970" indent="-228600">
              <a:lnSpc>
                <a:spcPct val="100000"/>
              </a:lnSpc>
              <a:spcBef>
                <a:spcPts val="600"/>
              </a:spcBef>
              <a:buChar char="•"/>
              <a:tabLst>
                <a:tab pos="241300" algn="l"/>
              </a:tabLst>
            </a:pPr>
            <a:r>
              <a:rPr sz="1800" dirty="0">
                <a:solidFill>
                  <a:srgbClr val="002C77"/>
                </a:solidFill>
                <a:latin typeface="Arial"/>
                <a:cs typeface="Arial"/>
              </a:rPr>
              <a:t>Performance</a:t>
            </a:r>
            <a:r>
              <a:rPr sz="1800" spc="-50" dirty="0">
                <a:solidFill>
                  <a:srgbClr val="002C77"/>
                </a:solidFill>
                <a:latin typeface="Arial"/>
                <a:cs typeface="Arial"/>
              </a:rPr>
              <a:t> </a:t>
            </a:r>
            <a:r>
              <a:rPr sz="1800" spc="-10" dirty="0">
                <a:solidFill>
                  <a:srgbClr val="002C77"/>
                </a:solidFill>
                <a:latin typeface="Arial"/>
                <a:cs typeface="Arial"/>
              </a:rPr>
              <a:t>standard </a:t>
            </a:r>
            <a:r>
              <a:rPr sz="1800" dirty="0">
                <a:solidFill>
                  <a:srgbClr val="002C77"/>
                </a:solidFill>
                <a:latin typeface="Arial"/>
                <a:cs typeface="Arial"/>
              </a:rPr>
              <a:t>areas</a:t>
            </a:r>
            <a:r>
              <a:rPr sz="1800" spc="-25" dirty="0">
                <a:solidFill>
                  <a:srgbClr val="002C77"/>
                </a:solidFill>
                <a:latin typeface="Arial"/>
                <a:cs typeface="Arial"/>
              </a:rPr>
              <a:t> </a:t>
            </a:r>
            <a:r>
              <a:rPr sz="1800" dirty="0">
                <a:solidFill>
                  <a:srgbClr val="002C77"/>
                </a:solidFill>
                <a:latin typeface="Arial"/>
                <a:cs typeface="Arial"/>
              </a:rPr>
              <a:t>include</a:t>
            </a:r>
            <a:r>
              <a:rPr sz="1800" spc="-30" dirty="0">
                <a:solidFill>
                  <a:srgbClr val="002C77"/>
                </a:solidFill>
                <a:latin typeface="Arial"/>
                <a:cs typeface="Arial"/>
              </a:rPr>
              <a:t> </a:t>
            </a:r>
            <a:r>
              <a:rPr sz="1800" dirty="0">
                <a:solidFill>
                  <a:srgbClr val="002C77"/>
                </a:solidFill>
                <a:latin typeface="Arial"/>
                <a:cs typeface="Arial"/>
              </a:rPr>
              <a:t>metrics</a:t>
            </a:r>
            <a:r>
              <a:rPr sz="1800" spc="-40" dirty="0">
                <a:solidFill>
                  <a:srgbClr val="002C77"/>
                </a:solidFill>
                <a:latin typeface="Arial"/>
                <a:cs typeface="Arial"/>
              </a:rPr>
              <a:t> </a:t>
            </a:r>
            <a:r>
              <a:rPr sz="1800" spc="-20" dirty="0">
                <a:solidFill>
                  <a:srgbClr val="002C77"/>
                </a:solidFill>
                <a:latin typeface="Arial"/>
                <a:cs typeface="Arial"/>
              </a:rPr>
              <a:t>that </a:t>
            </a:r>
            <a:r>
              <a:rPr sz="1800" dirty="0">
                <a:solidFill>
                  <a:srgbClr val="002C77"/>
                </a:solidFill>
                <a:latin typeface="Arial"/>
                <a:cs typeface="Arial"/>
              </a:rPr>
              <a:t>connect</a:t>
            </a:r>
            <a:r>
              <a:rPr sz="1800" spc="-5" dirty="0">
                <a:solidFill>
                  <a:srgbClr val="002C77"/>
                </a:solidFill>
                <a:latin typeface="Arial"/>
                <a:cs typeface="Arial"/>
              </a:rPr>
              <a:t> </a:t>
            </a:r>
            <a:r>
              <a:rPr sz="1800" dirty="0">
                <a:solidFill>
                  <a:srgbClr val="002C77"/>
                </a:solidFill>
                <a:latin typeface="Arial"/>
                <a:cs typeface="Arial"/>
              </a:rPr>
              <a:t>to</a:t>
            </a:r>
            <a:r>
              <a:rPr sz="1800" spc="-30" dirty="0">
                <a:solidFill>
                  <a:srgbClr val="002C77"/>
                </a:solidFill>
                <a:latin typeface="Arial"/>
                <a:cs typeface="Arial"/>
              </a:rPr>
              <a:t> </a:t>
            </a:r>
            <a:r>
              <a:rPr sz="1800" dirty="0">
                <a:solidFill>
                  <a:srgbClr val="002C77"/>
                </a:solidFill>
                <a:latin typeface="Arial"/>
                <a:cs typeface="Arial"/>
              </a:rPr>
              <a:t>areas</a:t>
            </a:r>
            <a:r>
              <a:rPr sz="1800" spc="-5" dirty="0">
                <a:solidFill>
                  <a:srgbClr val="002C77"/>
                </a:solidFill>
                <a:latin typeface="Arial"/>
                <a:cs typeface="Arial"/>
              </a:rPr>
              <a:t> </a:t>
            </a:r>
            <a:r>
              <a:rPr sz="1800" dirty="0">
                <a:solidFill>
                  <a:srgbClr val="002C77"/>
                </a:solidFill>
                <a:latin typeface="Arial"/>
                <a:cs typeface="Arial"/>
              </a:rPr>
              <a:t>in</a:t>
            </a:r>
            <a:r>
              <a:rPr sz="1800" spc="-25" dirty="0">
                <a:solidFill>
                  <a:srgbClr val="002C77"/>
                </a:solidFill>
                <a:latin typeface="Arial"/>
                <a:cs typeface="Arial"/>
              </a:rPr>
              <a:t> the </a:t>
            </a:r>
            <a:r>
              <a:rPr sz="1800" dirty="0">
                <a:solidFill>
                  <a:srgbClr val="002C77"/>
                </a:solidFill>
                <a:latin typeface="Arial"/>
                <a:cs typeface="Arial"/>
              </a:rPr>
              <a:t>recently</a:t>
            </a:r>
            <a:r>
              <a:rPr sz="1800" spc="10" dirty="0">
                <a:solidFill>
                  <a:srgbClr val="002C77"/>
                </a:solidFill>
                <a:latin typeface="Arial"/>
                <a:cs typeface="Arial"/>
              </a:rPr>
              <a:t> </a:t>
            </a:r>
            <a:r>
              <a:rPr sz="1800" spc="-10" dirty="0">
                <a:solidFill>
                  <a:srgbClr val="002C77"/>
                </a:solidFill>
                <a:latin typeface="Arial"/>
                <a:cs typeface="Arial"/>
              </a:rPr>
              <a:t>finalized</a:t>
            </a:r>
            <a:r>
              <a:rPr sz="1800" spc="-95" dirty="0">
                <a:solidFill>
                  <a:srgbClr val="002C77"/>
                </a:solidFill>
                <a:latin typeface="Arial"/>
                <a:cs typeface="Arial"/>
              </a:rPr>
              <a:t> </a:t>
            </a:r>
            <a:r>
              <a:rPr sz="1800" spc="-10" dirty="0">
                <a:solidFill>
                  <a:srgbClr val="002C77"/>
                </a:solidFill>
                <a:latin typeface="Arial"/>
                <a:cs typeface="Arial"/>
              </a:rPr>
              <a:t>Access Rule.</a:t>
            </a:r>
            <a:endParaRPr sz="1800">
              <a:latin typeface="Arial"/>
              <a:cs typeface="Arial"/>
            </a:endParaRPr>
          </a:p>
          <a:p>
            <a:pPr marL="241300" marR="307975" indent="-228600">
              <a:lnSpc>
                <a:spcPct val="100000"/>
              </a:lnSpc>
              <a:spcBef>
                <a:spcPts val="600"/>
              </a:spcBef>
              <a:buChar char="•"/>
              <a:tabLst>
                <a:tab pos="241300" algn="l"/>
              </a:tabLst>
            </a:pPr>
            <a:r>
              <a:rPr sz="1800" dirty="0">
                <a:solidFill>
                  <a:srgbClr val="002C77"/>
                </a:solidFill>
                <a:latin typeface="Arial"/>
                <a:cs typeface="Arial"/>
              </a:rPr>
              <a:t>Supports</a:t>
            </a:r>
            <a:r>
              <a:rPr sz="1800" spc="-25" dirty="0">
                <a:solidFill>
                  <a:srgbClr val="002C77"/>
                </a:solidFill>
                <a:latin typeface="Arial"/>
                <a:cs typeface="Arial"/>
              </a:rPr>
              <a:t> </a:t>
            </a:r>
            <a:r>
              <a:rPr sz="1800" dirty="0">
                <a:solidFill>
                  <a:srgbClr val="002C77"/>
                </a:solidFill>
                <a:latin typeface="Arial"/>
                <a:cs typeface="Arial"/>
              </a:rPr>
              <a:t>DEI</a:t>
            </a:r>
            <a:r>
              <a:rPr sz="1800" spc="-40" dirty="0">
                <a:solidFill>
                  <a:srgbClr val="002C77"/>
                </a:solidFill>
                <a:latin typeface="Arial"/>
                <a:cs typeface="Arial"/>
              </a:rPr>
              <a:t> </a:t>
            </a:r>
            <a:r>
              <a:rPr sz="1800" dirty="0">
                <a:solidFill>
                  <a:srgbClr val="002C77"/>
                </a:solidFill>
                <a:latin typeface="Arial"/>
                <a:cs typeface="Arial"/>
              </a:rPr>
              <a:t>efforts</a:t>
            </a:r>
            <a:r>
              <a:rPr sz="1800" spc="-35" dirty="0">
                <a:solidFill>
                  <a:srgbClr val="002C77"/>
                </a:solidFill>
                <a:latin typeface="Arial"/>
                <a:cs typeface="Arial"/>
              </a:rPr>
              <a:t> </a:t>
            </a:r>
            <a:r>
              <a:rPr sz="1800" spc="-25" dirty="0">
                <a:solidFill>
                  <a:srgbClr val="002C77"/>
                </a:solidFill>
                <a:latin typeface="Arial"/>
                <a:cs typeface="Arial"/>
              </a:rPr>
              <a:t>to </a:t>
            </a:r>
            <a:r>
              <a:rPr sz="1800" dirty="0">
                <a:solidFill>
                  <a:srgbClr val="002C77"/>
                </a:solidFill>
                <a:latin typeface="Arial"/>
                <a:cs typeface="Arial"/>
              </a:rPr>
              <a:t>improve</a:t>
            </a:r>
            <a:r>
              <a:rPr sz="1800" spc="-20" dirty="0">
                <a:solidFill>
                  <a:srgbClr val="002C77"/>
                </a:solidFill>
                <a:latin typeface="Arial"/>
                <a:cs typeface="Arial"/>
              </a:rPr>
              <a:t> </a:t>
            </a:r>
            <a:r>
              <a:rPr sz="1800" dirty="0">
                <a:solidFill>
                  <a:srgbClr val="002C77"/>
                </a:solidFill>
                <a:latin typeface="Arial"/>
                <a:cs typeface="Arial"/>
              </a:rPr>
              <a:t>equity</a:t>
            </a:r>
            <a:r>
              <a:rPr sz="1800" spc="-15" dirty="0">
                <a:solidFill>
                  <a:srgbClr val="002C77"/>
                </a:solidFill>
                <a:latin typeface="Arial"/>
                <a:cs typeface="Arial"/>
              </a:rPr>
              <a:t> </a:t>
            </a:r>
            <a:r>
              <a:rPr sz="1800" dirty="0">
                <a:solidFill>
                  <a:srgbClr val="002C77"/>
                </a:solidFill>
                <a:latin typeface="Arial"/>
                <a:cs typeface="Arial"/>
              </a:rPr>
              <a:t>of</a:t>
            </a:r>
            <a:r>
              <a:rPr sz="1800" spc="-35" dirty="0">
                <a:solidFill>
                  <a:srgbClr val="002C77"/>
                </a:solidFill>
                <a:latin typeface="Arial"/>
                <a:cs typeface="Arial"/>
              </a:rPr>
              <a:t> </a:t>
            </a:r>
            <a:r>
              <a:rPr sz="1800" spc="-25" dirty="0">
                <a:solidFill>
                  <a:srgbClr val="002C77"/>
                </a:solidFill>
                <a:latin typeface="Arial"/>
                <a:cs typeface="Arial"/>
              </a:rPr>
              <a:t>the </a:t>
            </a:r>
            <a:r>
              <a:rPr sz="1800" spc="-10" dirty="0">
                <a:solidFill>
                  <a:srgbClr val="002C77"/>
                </a:solidFill>
                <a:latin typeface="Arial"/>
                <a:cs typeface="Arial"/>
              </a:rPr>
              <a:t>workforce.</a:t>
            </a:r>
            <a:endParaRPr sz="1800">
              <a:latin typeface="Arial"/>
              <a:cs typeface="Arial"/>
            </a:endParaRPr>
          </a:p>
        </p:txBody>
      </p:sp>
      <p:pic>
        <p:nvPicPr>
          <p:cNvPr id="4" name="object 4"/>
          <p:cNvPicPr/>
          <p:nvPr/>
        </p:nvPicPr>
        <p:blipFill>
          <a:blip r:embed="rId2" cstate="print"/>
          <a:stretch>
            <a:fillRect/>
          </a:stretch>
        </p:blipFill>
        <p:spPr>
          <a:xfrm>
            <a:off x="3483864" y="1664207"/>
            <a:ext cx="8202167" cy="4194035"/>
          </a:xfrm>
          <a:prstGeom prst="rect">
            <a:avLst/>
          </a:prstGeom>
        </p:spPr>
      </p:pic>
      <p:pic>
        <p:nvPicPr>
          <p:cNvPr id="5" name="object 5"/>
          <p:cNvPicPr/>
          <p:nvPr/>
        </p:nvPicPr>
        <p:blipFill>
          <a:blip r:embed="rId3" cstate="print"/>
          <a:stretch>
            <a:fillRect/>
          </a:stretch>
        </p:blipFill>
        <p:spPr>
          <a:xfrm>
            <a:off x="1406652" y="6440423"/>
            <a:ext cx="1277111" cy="274319"/>
          </a:xfrm>
          <a:prstGeom prst="rect">
            <a:avLst/>
          </a:prstGeom>
        </p:spPr>
      </p:pic>
      <p:sp>
        <p:nvSpPr>
          <p:cNvPr id="6" name="object 6"/>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93980">
              <a:lnSpc>
                <a:spcPct val="100000"/>
              </a:lnSpc>
              <a:spcBef>
                <a:spcPts val="25"/>
              </a:spcBef>
            </a:pPr>
            <a:fld id="{81D60167-4931-47E6-BA6A-407CBD079E47}" type="slidenum">
              <a:rPr spc="-50" dirty="0">
                <a:solidFill>
                  <a:srgbClr val="002C77"/>
                </a:solidFill>
              </a:rPr>
              <a:t>11</a:t>
            </a:fld>
            <a:endParaRPr spc="-50" dirty="0">
              <a:solidFill>
                <a:srgbClr val="002C77"/>
              </a:solidFill>
            </a:endParaRPr>
          </a:p>
        </p:txBody>
      </p:sp>
    </p:spTree>
    <p:extLst>
      <p:ext uri="{BB962C8B-B14F-4D97-AF65-F5344CB8AC3E}">
        <p14:creationId xmlns:p14="http://schemas.microsoft.com/office/powerpoint/2010/main" val="396275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Stakeholder</a:t>
            </a:r>
            <a:r>
              <a:rPr spc="-95" dirty="0"/>
              <a:t> </a:t>
            </a:r>
            <a:r>
              <a:rPr spc="-10" dirty="0"/>
              <a:t>Engagement</a:t>
            </a:r>
          </a:p>
        </p:txBody>
      </p:sp>
      <p:sp>
        <p:nvSpPr>
          <p:cNvPr id="3" name="object 3"/>
          <p:cNvSpPr txBox="1"/>
          <p:nvPr/>
        </p:nvSpPr>
        <p:spPr>
          <a:xfrm>
            <a:off x="2751164" y="1627632"/>
            <a:ext cx="2802255" cy="1138555"/>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002C77"/>
                </a:solidFill>
                <a:latin typeface="Arial"/>
                <a:cs typeface="Arial"/>
              </a:rPr>
              <a:t>Concept</a:t>
            </a:r>
            <a:r>
              <a:rPr sz="2400" b="1" spc="-55" dirty="0">
                <a:solidFill>
                  <a:srgbClr val="002C77"/>
                </a:solidFill>
                <a:latin typeface="Arial"/>
                <a:cs typeface="Arial"/>
              </a:rPr>
              <a:t> </a:t>
            </a:r>
            <a:r>
              <a:rPr sz="2400" b="1" dirty="0">
                <a:solidFill>
                  <a:srgbClr val="002C77"/>
                </a:solidFill>
                <a:latin typeface="Arial"/>
                <a:cs typeface="Arial"/>
              </a:rPr>
              <a:t>Paper</a:t>
            </a:r>
            <a:r>
              <a:rPr sz="2400" b="1" spc="-45" dirty="0">
                <a:solidFill>
                  <a:srgbClr val="002C77"/>
                </a:solidFill>
                <a:latin typeface="Arial"/>
                <a:cs typeface="Arial"/>
              </a:rPr>
              <a:t> </a:t>
            </a:r>
            <a:r>
              <a:rPr sz="2400" b="1" spc="-25" dirty="0">
                <a:solidFill>
                  <a:srgbClr val="002C77"/>
                </a:solidFill>
                <a:latin typeface="Arial"/>
                <a:cs typeface="Arial"/>
              </a:rPr>
              <a:t>and </a:t>
            </a:r>
            <a:r>
              <a:rPr sz="2400" b="1" dirty="0">
                <a:solidFill>
                  <a:srgbClr val="002C77"/>
                </a:solidFill>
                <a:latin typeface="Arial"/>
                <a:cs typeface="Arial"/>
              </a:rPr>
              <a:t>Public</a:t>
            </a:r>
            <a:r>
              <a:rPr sz="2400" b="1" spc="-45" dirty="0">
                <a:solidFill>
                  <a:srgbClr val="002C77"/>
                </a:solidFill>
                <a:latin typeface="Arial"/>
                <a:cs typeface="Arial"/>
              </a:rPr>
              <a:t> </a:t>
            </a:r>
            <a:r>
              <a:rPr sz="2400" b="1" spc="-10" dirty="0">
                <a:solidFill>
                  <a:srgbClr val="002C77"/>
                </a:solidFill>
                <a:latin typeface="Arial"/>
                <a:cs typeface="Arial"/>
              </a:rPr>
              <a:t>Comment</a:t>
            </a:r>
            <a:endParaRPr sz="2400">
              <a:latin typeface="Arial"/>
              <a:cs typeface="Arial"/>
            </a:endParaRPr>
          </a:p>
          <a:p>
            <a:pPr marL="12700">
              <a:lnSpc>
                <a:spcPct val="100000"/>
              </a:lnSpc>
              <a:spcBef>
                <a:spcPts val="600"/>
              </a:spcBef>
            </a:pPr>
            <a:r>
              <a:rPr sz="2000" i="1" dirty="0">
                <a:solidFill>
                  <a:srgbClr val="009DDF"/>
                </a:solidFill>
                <a:latin typeface="Arial"/>
                <a:cs typeface="Arial"/>
              </a:rPr>
              <a:t>June</a:t>
            </a:r>
            <a:r>
              <a:rPr sz="2000" i="1" spc="-25" dirty="0">
                <a:solidFill>
                  <a:srgbClr val="009DDF"/>
                </a:solidFill>
                <a:latin typeface="Arial"/>
                <a:cs typeface="Arial"/>
              </a:rPr>
              <a:t> </a:t>
            </a:r>
            <a:r>
              <a:rPr sz="2000" i="1" spc="-20" dirty="0">
                <a:solidFill>
                  <a:srgbClr val="009DDF"/>
                </a:solidFill>
                <a:latin typeface="Arial"/>
                <a:cs typeface="Arial"/>
              </a:rPr>
              <a:t>2023</a:t>
            </a:r>
            <a:endParaRPr sz="2000">
              <a:latin typeface="Arial"/>
              <a:cs typeface="Arial"/>
            </a:endParaRPr>
          </a:p>
        </p:txBody>
      </p:sp>
      <p:sp>
        <p:nvSpPr>
          <p:cNvPr id="4" name="object 4"/>
          <p:cNvSpPr txBox="1"/>
          <p:nvPr/>
        </p:nvSpPr>
        <p:spPr>
          <a:xfrm>
            <a:off x="2898364" y="3944931"/>
            <a:ext cx="3101975" cy="1138555"/>
          </a:xfrm>
          <a:prstGeom prst="rect">
            <a:avLst/>
          </a:prstGeom>
        </p:spPr>
        <p:txBody>
          <a:bodyPr vert="horz" wrap="square" lIns="0" tIns="12700" rIns="0" bIns="0" rtlCol="0">
            <a:spAutoFit/>
          </a:bodyPr>
          <a:lstStyle/>
          <a:p>
            <a:pPr marL="12700" marR="66040">
              <a:lnSpc>
                <a:spcPct val="100000"/>
              </a:lnSpc>
              <a:spcBef>
                <a:spcPts val="100"/>
              </a:spcBef>
            </a:pPr>
            <a:r>
              <a:rPr sz="2400" b="1" dirty="0">
                <a:solidFill>
                  <a:srgbClr val="002C77"/>
                </a:solidFill>
                <a:latin typeface="Arial"/>
                <a:cs typeface="Arial"/>
              </a:rPr>
              <a:t>Residential</a:t>
            </a:r>
            <a:r>
              <a:rPr sz="2400" b="1" spc="-85" dirty="0">
                <a:solidFill>
                  <a:srgbClr val="002C77"/>
                </a:solidFill>
                <a:latin typeface="Arial"/>
                <a:cs typeface="Arial"/>
              </a:rPr>
              <a:t> </a:t>
            </a:r>
            <a:r>
              <a:rPr sz="2400" b="1" spc="-10" dirty="0">
                <a:solidFill>
                  <a:srgbClr val="002C77"/>
                </a:solidFill>
                <a:latin typeface="Arial"/>
                <a:cs typeface="Arial"/>
              </a:rPr>
              <a:t>Strategic </a:t>
            </a:r>
            <a:r>
              <a:rPr sz="2400" b="1" dirty="0">
                <a:solidFill>
                  <a:srgbClr val="002C77"/>
                </a:solidFill>
                <a:latin typeface="Arial"/>
                <a:cs typeface="Arial"/>
              </a:rPr>
              <a:t>Thinking</a:t>
            </a:r>
            <a:r>
              <a:rPr sz="2400" b="1" spc="-55" dirty="0">
                <a:solidFill>
                  <a:srgbClr val="002C77"/>
                </a:solidFill>
                <a:latin typeface="Arial"/>
                <a:cs typeface="Arial"/>
              </a:rPr>
              <a:t> </a:t>
            </a:r>
            <a:r>
              <a:rPr sz="2400" b="1" spc="-10" dirty="0">
                <a:solidFill>
                  <a:srgbClr val="002C77"/>
                </a:solidFill>
                <a:latin typeface="Arial"/>
                <a:cs typeface="Arial"/>
              </a:rPr>
              <a:t>Group</a:t>
            </a:r>
            <a:endParaRPr sz="2400">
              <a:latin typeface="Arial"/>
              <a:cs typeface="Arial"/>
            </a:endParaRPr>
          </a:p>
          <a:p>
            <a:pPr marL="12700">
              <a:lnSpc>
                <a:spcPct val="100000"/>
              </a:lnSpc>
              <a:spcBef>
                <a:spcPts val="600"/>
              </a:spcBef>
            </a:pPr>
            <a:r>
              <a:rPr sz="2000" i="1" dirty="0">
                <a:solidFill>
                  <a:srgbClr val="009DDF"/>
                </a:solidFill>
                <a:latin typeface="Arial"/>
                <a:cs typeface="Arial"/>
              </a:rPr>
              <a:t>June</a:t>
            </a:r>
            <a:r>
              <a:rPr sz="2000" i="1" spc="-30" dirty="0">
                <a:solidFill>
                  <a:srgbClr val="009DDF"/>
                </a:solidFill>
                <a:latin typeface="Arial"/>
                <a:cs typeface="Arial"/>
              </a:rPr>
              <a:t> </a:t>
            </a:r>
            <a:r>
              <a:rPr sz="2000" i="1" dirty="0">
                <a:solidFill>
                  <a:srgbClr val="009DDF"/>
                </a:solidFill>
                <a:latin typeface="Arial"/>
                <a:cs typeface="Arial"/>
              </a:rPr>
              <a:t>2023</a:t>
            </a:r>
            <a:r>
              <a:rPr sz="2000" i="1" spc="-10" dirty="0">
                <a:solidFill>
                  <a:srgbClr val="009DDF"/>
                </a:solidFill>
                <a:latin typeface="Arial"/>
                <a:cs typeface="Arial"/>
              </a:rPr>
              <a:t> </a:t>
            </a:r>
            <a:r>
              <a:rPr sz="2000" i="1" dirty="0">
                <a:solidFill>
                  <a:srgbClr val="009DDF"/>
                </a:solidFill>
                <a:latin typeface="Arial"/>
                <a:cs typeface="Arial"/>
              </a:rPr>
              <a:t>to</a:t>
            </a:r>
            <a:r>
              <a:rPr sz="2000" i="1" spc="-15" dirty="0">
                <a:solidFill>
                  <a:srgbClr val="009DDF"/>
                </a:solidFill>
                <a:latin typeface="Arial"/>
                <a:cs typeface="Arial"/>
              </a:rPr>
              <a:t> </a:t>
            </a:r>
            <a:r>
              <a:rPr sz="2000" i="1" dirty="0">
                <a:solidFill>
                  <a:srgbClr val="009DDF"/>
                </a:solidFill>
                <a:latin typeface="Arial"/>
                <a:cs typeface="Arial"/>
              </a:rPr>
              <a:t>October</a:t>
            </a:r>
            <a:r>
              <a:rPr sz="2000" i="1" spc="-30" dirty="0">
                <a:solidFill>
                  <a:srgbClr val="009DDF"/>
                </a:solidFill>
                <a:latin typeface="Arial"/>
                <a:cs typeface="Arial"/>
              </a:rPr>
              <a:t> </a:t>
            </a:r>
            <a:r>
              <a:rPr sz="2000" i="1" spc="-20" dirty="0">
                <a:solidFill>
                  <a:srgbClr val="009DDF"/>
                </a:solidFill>
                <a:latin typeface="Arial"/>
                <a:cs typeface="Arial"/>
              </a:rPr>
              <a:t>2023</a:t>
            </a:r>
            <a:endParaRPr sz="2000">
              <a:latin typeface="Arial"/>
              <a:cs typeface="Arial"/>
            </a:endParaRPr>
          </a:p>
        </p:txBody>
      </p:sp>
      <p:grpSp>
        <p:nvGrpSpPr>
          <p:cNvPr id="5" name="object 5"/>
          <p:cNvGrpSpPr/>
          <p:nvPr/>
        </p:nvGrpSpPr>
        <p:grpSpPr>
          <a:xfrm>
            <a:off x="711708" y="2808732"/>
            <a:ext cx="10708005" cy="1073150"/>
            <a:chOff x="711708" y="2808732"/>
            <a:chExt cx="10708005" cy="1073150"/>
          </a:xfrm>
        </p:grpSpPr>
        <p:sp>
          <p:nvSpPr>
            <p:cNvPr id="6" name="object 6"/>
            <p:cNvSpPr/>
            <p:nvPr/>
          </p:nvSpPr>
          <p:spPr>
            <a:xfrm>
              <a:off x="4876799" y="3363468"/>
              <a:ext cx="0" cy="514984"/>
            </a:xfrm>
            <a:custGeom>
              <a:avLst/>
              <a:gdLst/>
              <a:ahLst/>
              <a:cxnLst/>
              <a:rect l="l" t="t" r="r" b="b"/>
              <a:pathLst>
                <a:path h="514985">
                  <a:moveTo>
                    <a:pt x="0" y="0"/>
                  </a:moveTo>
                  <a:lnTo>
                    <a:pt x="0" y="514769"/>
                  </a:lnTo>
                </a:path>
              </a:pathLst>
            </a:custGeom>
            <a:ln w="12700">
              <a:solidFill>
                <a:srgbClr val="002C77"/>
              </a:solidFill>
              <a:prstDash val="sysDash"/>
            </a:ln>
          </p:spPr>
          <p:txBody>
            <a:bodyPr wrap="square" lIns="0" tIns="0" rIns="0" bIns="0" rtlCol="0"/>
            <a:lstStyle/>
            <a:p>
              <a:endParaRPr/>
            </a:p>
          </p:txBody>
        </p:sp>
        <p:sp>
          <p:nvSpPr>
            <p:cNvPr id="7" name="object 7"/>
            <p:cNvSpPr/>
            <p:nvPr/>
          </p:nvSpPr>
          <p:spPr>
            <a:xfrm>
              <a:off x="711708" y="3080004"/>
              <a:ext cx="10708005" cy="390525"/>
            </a:xfrm>
            <a:custGeom>
              <a:avLst/>
              <a:gdLst/>
              <a:ahLst/>
              <a:cxnLst/>
              <a:rect l="l" t="t" r="r" b="b"/>
              <a:pathLst>
                <a:path w="10708005" h="390525">
                  <a:moveTo>
                    <a:pt x="10512564" y="0"/>
                  </a:moveTo>
                  <a:lnTo>
                    <a:pt x="0" y="0"/>
                  </a:lnTo>
                  <a:lnTo>
                    <a:pt x="0" y="390144"/>
                  </a:lnTo>
                  <a:lnTo>
                    <a:pt x="10512564" y="390144"/>
                  </a:lnTo>
                  <a:lnTo>
                    <a:pt x="10707624" y="195072"/>
                  </a:lnTo>
                  <a:lnTo>
                    <a:pt x="10512564" y="0"/>
                  </a:lnTo>
                  <a:close/>
                </a:path>
              </a:pathLst>
            </a:custGeom>
            <a:solidFill>
              <a:srgbClr val="009DDF"/>
            </a:solidFill>
          </p:spPr>
          <p:txBody>
            <a:bodyPr wrap="square" lIns="0" tIns="0" rIns="0" bIns="0" rtlCol="0"/>
            <a:lstStyle/>
            <a:p>
              <a:endParaRPr/>
            </a:p>
          </p:txBody>
        </p:sp>
        <p:sp>
          <p:nvSpPr>
            <p:cNvPr id="8" name="object 8"/>
            <p:cNvSpPr/>
            <p:nvPr/>
          </p:nvSpPr>
          <p:spPr>
            <a:xfrm>
              <a:off x="2919986" y="3368040"/>
              <a:ext cx="0" cy="511175"/>
            </a:xfrm>
            <a:custGeom>
              <a:avLst/>
              <a:gdLst/>
              <a:ahLst/>
              <a:cxnLst/>
              <a:rect l="l" t="t" r="r" b="b"/>
              <a:pathLst>
                <a:path h="511175">
                  <a:moveTo>
                    <a:pt x="0" y="0"/>
                  </a:moveTo>
                  <a:lnTo>
                    <a:pt x="0" y="510946"/>
                  </a:lnTo>
                </a:path>
              </a:pathLst>
            </a:custGeom>
            <a:ln w="12700">
              <a:solidFill>
                <a:srgbClr val="002C77"/>
              </a:solidFill>
              <a:prstDash val="sysDash"/>
            </a:ln>
          </p:spPr>
          <p:txBody>
            <a:bodyPr wrap="square" lIns="0" tIns="0" rIns="0" bIns="0" rtlCol="0"/>
            <a:lstStyle/>
            <a:p>
              <a:endParaRPr/>
            </a:p>
          </p:txBody>
        </p:sp>
        <p:sp>
          <p:nvSpPr>
            <p:cNvPr id="9" name="object 9"/>
            <p:cNvSpPr/>
            <p:nvPr/>
          </p:nvSpPr>
          <p:spPr>
            <a:xfrm>
              <a:off x="2927603" y="3875532"/>
              <a:ext cx="1949450" cy="0"/>
            </a:xfrm>
            <a:custGeom>
              <a:avLst/>
              <a:gdLst/>
              <a:ahLst/>
              <a:cxnLst/>
              <a:rect l="l" t="t" r="r" b="b"/>
              <a:pathLst>
                <a:path w="1949450">
                  <a:moveTo>
                    <a:pt x="0" y="0"/>
                  </a:moveTo>
                  <a:lnTo>
                    <a:pt x="1949323" y="0"/>
                  </a:lnTo>
                </a:path>
              </a:pathLst>
            </a:custGeom>
            <a:ln w="12700">
              <a:solidFill>
                <a:srgbClr val="002C77"/>
              </a:solidFill>
              <a:prstDash val="sysDash"/>
            </a:ln>
          </p:spPr>
          <p:txBody>
            <a:bodyPr wrap="square" lIns="0" tIns="0" rIns="0" bIns="0" rtlCol="0"/>
            <a:lstStyle/>
            <a:p>
              <a:endParaRPr/>
            </a:p>
          </p:txBody>
        </p:sp>
        <p:pic>
          <p:nvPicPr>
            <p:cNvPr id="10" name="object 10"/>
            <p:cNvPicPr/>
            <p:nvPr/>
          </p:nvPicPr>
          <p:blipFill>
            <a:blip r:embed="rId2" cstate="print"/>
            <a:stretch>
              <a:fillRect/>
            </a:stretch>
          </p:blipFill>
          <p:spPr>
            <a:xfrm>
              <a:off x="4768596" y="3147060"/>
              <a:ext cx="216408" cy="214883"/>
            </a:xfrm>
            <a:prstGeom prst="rect">
              <a:avLst/>
            </a:prstGeom>
          </p:spPr>
        </p:pic>
        <p:sp>
          <p:nvSpPr>
            <p:cNvPr id="11" name="object 11"/>
            <p:cNvSpPr/>
            <p:nvPr/>
          </p:nvSpPr>
          <p:spPr>
            <a:xfrm>
              <a:off x="4768596" y="3147060"/>
              <a:ext cx="216535" cy="215265"/>
            </a:xfrm>
            <a:custGeom>
              <a:avLst/>
              <a:gdLst/>
              <a:ahLst/>
              <a:cxnLst/>
              <a:rect l="l" t="t" r="r" b="b"/>
              <a:pathLst>
                <a:path w="216535" h="215264">
                  <a:moveTo>
                    <a:pt x="0" y="107441"/>
                  </a:moveTo>
                  <a:lnTo>
                    <a:pt x="8504" y="65622"/>
                  </a:lnTo>
                  <a:lnTo>
                    <a:pt x="31694" y="31470"/>
                  </a:lnTo>
                  <a:lnTo>
                    <a:pt x="66088" y="8443"/>
                  </a:lnTo>
                  <a:lnTo>
                    <a:pt x="108204" y="0"/>
                  </a:lnTo>
                  <a:lnTo>
                    <a:pt x="150319" y="8443"/>
                  </a:lnTo>
                  <a:lnTo>
                    <a:pt x="184713" y="31470"/>
                  </a:lnTo>
                  <a:lnTo>
                    <a:pt x="207903" y="65622"/>
                  </a:lnTo>
                  <a:lnTo>
                    <a:pt x="216408" y="107441"/>
                  </a:lnTo>
                  <a:lnTo>
                    <a:pt x="207903" y="149261"/>
                  </a:lnTo>
                  <a:lnTo>
                    <a:pt x="184713" y="183413"/>
                  </a:lnTo>
                  <a:lnTo>
                    <a:pt x="150319" y="206440"/>
                  </a:lnTo>
                  <a:lnTo>
                    <a:pt x="108204" y="214883"/>
                  </a:lnTo>
                  <a:lnTo>
                    <a:pt x="66088" y="206440"/>
                  </a:lnTo>
                  <a:lnTo>
                    <a:pt x="31694" y="183413"/>
                  </a:lnTo>
                  <a:lnTo>
                    <a:pt x="8504" y="149261"/>
                  </a:lnTo>
                  <a:lnTo>
                    <a:pt x="0" y="107441"/>
                  </a:lnTo>
                  <a:close/>
                </a:path>
              </a:pathLst>
            </a:custGeom>
            <a:ln w="73025">
              <a:solidFill>
                <a:srgbClr val="002C77"/>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2834640" y="3157728"/>
              <a:ext cx="216407" cy="214883"/>
            </a:xfrm>
            <a:prstGeom prst="rect">
              <a:avLst/>
            </a:prstGeom>
          </p:spPr>
        </p:pic>
        <p:sp>
          <p:nvSpPr>
            <p:cNvPr id="13" name="object 13"/>
            <p:cNvSpPr/>
            <p:nvPr/>
          </p:nvSpPr>
          <p:spPr>
            <a:xfrm>
              <a:off x="2834640" y="3157728"/>
              <a:ext cx="216535" cy="215265"/>
            </a:xfrm>
            <a:custGeom>
              <a:avLst/>
              <a:gdLst/>
              <a:ahLst/>
              <a:cxnLst/>
              <a:rect l="l" t="t" r="r" b="b"/>
              <a:pathLst>
                <a:path w="216535" h="215264">
                  <a:moveTo>
                    <a:pt x="0" y="107441"/>
                  </a:moveTo>
                  <a:lnTo>
                    <a:pt x="8504" y="65622"/>
                  </a:lnTo>
                  <a:lnTo>
                    <a:pt x="31694" y="31470"/>
                  </a:lnTo>
                  <a:lnTo>
                    <a:pt x="66088" y="8443"/>
                  </a:lnTo>
                  <a:lnTo>
                    <a:pt x="108204" y="0"/>
                  </a:lnTo>
                  <a:lnTo>
                    <a:pt x="150319" y="8443"/>
                  </a:lnTo>
                  <a:lnTo>
                    <a:pt x="184713" y="31470"/>
                  </a:lnTo>
                  <a:lnTo>
                    <a:pt x="207903" y="65622"/>
                  </a:lnTo>
                  <a:lnTo>
                    <a:pt x="216408" y="107441"/>
                  </a:lnTo>
                  <a:lnTo>
                    <a:pt x="207903" y="149261"/>
                  </a:lnTo>
                  <a:lnTo>
                    <a:pt x="184713" y="183413"/>
                  </a:lnTo>
                  <a:lnTo>
                    <a:pt x="150319" y="206440"/>
                  </a:lnTo>
                  <a:lnTo>
                    <a:pt x="108204" y="214883"/>
                  </a:lnTo>
                  <a:lnTo>
                    <a:pt x="66088" y="206440"/>
                  </a:lnTo>
                  <a:lnTo>
                    <a:pt x="31694" y="183413"/>
                  </a:lnTo>
                  <a:lnTo>
                    <a:pt x="8504" y="149261"/>
                  </a:lnTo>
                  <a:lnTo>
                    <a:pt x="0" y="107441"/>
                  </a:lnTo>
                  <a:close/>
                </a:path>
              </a:pathLst>
            </a:custGeom>
            <a:ln w="73025">
              <a:solidFill>
                <a:srgbClr val="002C77"/>
              </a:solidFill>
            </a:ln>
          </p:spPr>
          <p:txBody>
            <a:bodyPr wrap="square" lIns="0" tIns="0" rIns="0" bIns="0" rtlCol="0"/>
            <a:lstStyle/>
            <a:p>
              <a:endParaRPr/>
            </a:p>
          </p:txBody>
        </p:sp>
        <p:sp>
          <p:nvSpPr>
            <p:cNvPr id="14" name="object 14"/>
            <p:cNvSpPr/>
            <p:nvPr/>
          </p:nvSpPr>
          <p:spPr>
            <a:xfrm>
              <a:off x="2942843" y="2897124"/>
              <a:ext cx="0" cy="232410"/>
            </a:xfrm>
            <a:custGeom>
              <a:avLst/>
              <a:gdLst/>
              <a:ahLst/>
              <a:cxnLst/>
              <a:rect l="l" t="t" r="r" b="b"/>
              <a:pathLst>
                <a:path h="232410">
                  <a:moveTo>
                    <a:pt x="0" y="0"/>
                  </a:moveTo>
                  <a:lnTo>
                    <a:pt x="0" y="232397"/>
                  </a:lnTo>
                </a:path>
              </a:pathLst>
            </a:custGeom>
            <a:ln w="12700">
              <a:solidFill>
                <a:srgbClr val="002C77"/>
              </a:solidFill>
            </a:ln>
          </p:spPr>
          <p:txBody>
            <a:bodyPr wrap="square" lIns="0" tIns="0" rIns="0" bIns="0" rtlCol="0"/>
            <a:lstStyle/>
            <a:p>
              <a:endParaRPr/>
            </a:p>
          </p:txBody>
        </p:sp>
        <p:sp>
          <p:nvSpPr>
            <p:cNvPr id="15" name="object 15"/>
            <p:cNvSpPr/>
            <p:nvPr/>
          </p:nvSpPr>
          <p:spPr>
            <a:xfrm>
              <a:off x="2886456" y="2827020"/>
              <a:ext cx="113030" cy="111760"/>
            </a:xfrm>
            <a:custGeom>
              <a:avLst/>
              <a:gdLst/>
              <a:ahLst/>
              <a:cxnLst/>
              <a:rect l="l" t="t" r="r" b="b"/>
              <a:pathLst>
                <a:path w="113030" h="111760">
                  <a:moveTo>
                    <a:pt x="56388" y="0"/>
                  </a:moveTo>
                  <a:lnTo>
                    <a:pt x="34440" y="4371"/>
                  </a:lnTo>
                  <a:lnTo>
                    <a:pt x="16516" y="16292"/>
                  </a:lnTo>
                  <a:lnTo>
                    <a:pt x="4431" y="33973"/>
                  </a:lnTo>
                  <a:lnTo>
                    <a:pt x="0" y="55625"/>
                  </a:lnTo>
                  <a:lnTo>
                    <a:pt x="4431" y="77278"/>
                  </a:lnTo>
                  <a:lnTo>
                    <a:pt x="16516" y="94959"/>
                  </a:lnTo>
                  <a:lnTo>
                    <a:pt x="34440" y="106880"/>
                  </a:lnTo>
                  <a:lnTo>
                    <a:pt x="56388" y="111251"/>
                  </a:lnTo>
                  <a:lnTo>
                    <a:pt x="78335" y="106880"/>
                  </a:lnTo>
                  <a:lnTo>
                    <a:pt x="96259" y="94959"/>
                  </a:lnTo>
                  <a:lnTo>
                    <a:pt x="108344" y="77278"/>
                  </a:lnTo>
                  <a:lnTo>
                    <a:pt x="112776" y="55625"/>
                  </a:lnTo>
                  <a:lnTo>
                    <a:pt x="108344" y="33973"/>
                  </a:lnTo>
                  <a:lnTo>
                    <a:pt x="96259" y="16292"/>
                  </a:lnTo>
                  <a:lnTo>
                    <a:pt x="78335" y="4371"/>
                  </a:lnTo>
                  <a:lnTo>
                    <a:pt x="56388" y="0"/>
                  </a:lnTo>
                  <a:close/>
                </a:path>
              </a:pathLst>
            </a:custGeom>
            <a:solidFill>
              <a:srgbClr val="002C77"/>
            </a:solidFill>
          </p:spPr>
          <p:txBody>
            <a:bodyPr wrap="square" lIns="0" tIns="0" rIns="0" bIns="0" rtlCol="0"/>
            <a:lstStyle/>
            <a:p>
              <a:endParaRPr/>
            </a:p>
          </p:txBody>
        </p:sp>
        <p:pic>
          <p:nvPicPr>
            <p:cNvPr id="16" name="object 16"/>
            <p:cNvPicPr/>
            <p:nvPr/>
          </p:nvPicPr>
          <p:blipFill>
            <a:blip r:embed="rId3" cstate="print"/>
            <a:stretch>
              <a:fillRect/>
            </a:stretch>
          </p:blipFill>
          <p:spPr>
            <a:xfrm>
              <a:off x="6830567" y="3160776"/>
              <a:ext cx="214883" cy="216407"/>
            </a:xfrm>
            <a:prstGeom prst="rect">
              <a:avLst/>
            </a:prstGeom>
          </p:spPr>
        </p:pic>
        <p:sp>
          <p:nvSpPr>
            <p:cNvPr id="17" name="object 17"/>
            <p:cNvSpPr/>
            <p:nvPr/>
          </p:nvSpPr>
          <p:spPr>
            <a:xfrm>
              <a:off x="6830567" y="3160776"/>
              <a:ext cx="215265" cy="216535"/>
            </a:xfrm>
            <a:custGeom>
              <a:avLst/>
              <a:gdLst/>
              <a:ahLst/>
              <a:cxnLst/>
              <a:rect l="l" t="t" r="r" b="b"/>
              <a:pathLst>
                <a:path w="215265" h="216535">
                  <a:moveTo>
                    <a:pt x="0" y="108203"/>
                  </a:moveTo>
                  <a:lnTo>
                    <a:pt x="8443" y="66088"/>
                  </a:lnTo>
                  <a:lnTo>
                    <a:pt x="31470" y="31694"/>
                  </a:lnTo>
                  <a:lnTo>
                    <a:pt x="65622" y="8504"/>
                  </a:lnTo>
                  <a:lnTo>
                    <a:pt x="107442" y="0"/>
                  </a:lnTo>
                  <a:lnTo>
                    <a:pt x="149261" y="8504"/>
                  </a:lnTo>
                  <a:lnTo>
                    <a:pt x="183413" y="31694"/>
                  </a:lnTo>
                  <a:lnTo>
                    <a:pt x="206440" y="66088"/>
                  </a:lnTo>
                  <a:lnTo>
                    <a:pt x="214884" y="108203"/>
                  </a:lnTo>
                  <a:lnTo>
                    <a:pt x="206440" y="150319"/>
                  </a:lnTo>
                  <a:lnTo>
                    <a:pt x="183413" y="184713"/>
                  </a:lnTo>
                  <a:lnTo>
                    <a:pt x="149261" y="207903"/>
                  </a:lnTo>
                  <a:lnTo>
                    <a:pt x="107442" y="216407"/>
                  </a:lnTo>
                  <a:lnTo>
                    <a:pt x="65622" y="207903"/>
                  </a:lnTo>
                  <a:lnTo>
                    <a:pt x="31470" y="184713"/>
                  </a:lnTo>
                  <a:lnTo>
                    <a:pt x="8443" y="150319"/>
                  </a:lnTo>
                  <a:lnTo>
                    <a:pt x="0" y="108203"/>
                  </a:lnTo>
                  <a:close/>
                </a:path>
              </a:pathLst>
            </a:custGeom>
            <a:ln w="73025">
              <a:solidFill>
                <a:srgbClr val="002C77"/>
              </a:solidFill>
            </a:ln>
          </p:spPr>
          <p:txBody>
            <a:bodyPr wrap="square" lIns="0" tIns="0" rIns="0" bIns="0" rtlCol="0"/>
            <a:lstStyle/>
            <a:p>
              <a:endParaRPr/>
            </a:p>
          </p:txBody>
        </p:sp>
        <p:sp>
          <p:nvSpPr>
            <p:cNvPr id="18" name="object 18"/>
            <p:cNvSpPr/>
            <p:nvPr/>
          </p:nvSpPr>
          <p:spPr>
            <a:xfrm>
              <a:off x="6923531" y="2936748"/>
              <a:ext cx="0" cy="232410"/>
            </a:xfrm>
            <a:custGeom>
              <a:avLst/>
              <a:gdLst/>
              <a:ahLst/>
              <a:cxnLst/>
              <a:rect l="l" t="t" r="r" b="b"/>
              <a:pathLst>
                <a:path h="232410">
                  <a:moveTo>
                    <a:pt x="0" y="0"/>
                  </a:moveTo>
                  <a:lnTo>
                    <a:pt x="0" y="232397"/>
                  </a:lnTo>
                </a:path>
              </a:pathLst>
            </a:custGeom>
            <a:ln w="12700">
              <a:solidFill>
                <a:srgbClr val="002C77"/>
              </a:solidFill>
            </a:ln>
          </p:spPr>
          <p:txBody>
            <a:bodyPr wrap="square" lIns="0" tIns="0" rIns="0" bIns="0" rtlCol="0"/>
            <a:lstStyle/>
            <a:p>
              <a:endParaRPr/>
            </a:p>
          </p:txBody>
        </p:sp>
        <p:sp>
          <p:nvSpPr>
            <p:cNvPr id="19" name="object 19"/>
            <p:cNvSpPr/>
            <p:nvPr/>
          </p:nvSpPr>
          <p:spPr>
            <a:xfrm>
              <a:off x="6874763" y="2825496"/>
              <a:ext cx="113030" cy="113030"/>
            </a:xfrm>
            <a:custGeom>
              <a:avLst/>
              <a:gdLst/>
              <a:ahLst/>
              <a:cxnLst/>
              <a:rect l="l" t="t" r="r" b="b"/>
              <a:pathLst>
                <a:path w="113029" h="113030">
                  <a:moveTo>
                    <a:pt x="56388" y="0"/>
                  </a:moveTo>
                  <a:lnTo>
                    <a:pt x="34440" y="4431"/>
                  </a:lnTo>
                  <a:lnTo>
                    <a:pt x="16516" y="16516"/>
                  </a:lnTo>
                  <a:lnTo>
                    <a:pt x="4431" y="34440"/>
                  </a:lnTo>
                  <a:lnTo>
                    <a:pt x="0" y="56387"/>
                  </a:lnTo>
                  <a:lnTo>
                    <a:pt x="4431" y="78335"/>
                  </a:lnTo>
                  <a:lnTo>
                    <a:pt x="16516" y="96259"/>
                  </a:lnTo>
                  <a:lnTo>
                    <a:pt x="34440" y="108344"/>
                  </a:lnTo>
                  <a:lnTo>
                    <a:pt x="56388" y="112775"/>
                  </a:lnTo>
                  <a:lnTo>
                    <a:pt x="78335" y="108344"/>
                  </a:lnTo>
                  <a:lnTo>
                    <a:pt x="96259" y="96259"/>
                  </a:lnTo>
                  <a:lnTo>
                    <a:pt x="108344" y="78335"/>
                  </a:lnTo>
                  <a:lnTo>
                    <a:pt x="112776" y="56387"/>
                  </a:lnTo>
                  <a:lnTo>
                    <a:pt x="108344" y="34440"/>
                  </a:lnTo>
                  <a:lnTo>
                    <a:pt x="96259" y="16516"/>
                  </a:lnTo>
                  <a:lnTo>
                    <a:pt x="78335" y="4431"/>
                  </a:lnTo>
                  <a:lnTo>
                    <a:pt x="56388" y="0"/>
                  </a:lnTo>
                  <a:close/>
                </a:path>
              </a:pathLst>
            </a:custGeom>
            <a:solidFill>
              <a:srgbClr val="002C77"/>
            </a:solidFill>
          </p:spPr>
          <p:txBody>
            <a:bodyPr wrap="square" lIns="0" tIns="0" rIns="0" bIns="0" rtlCol="0"/>
            <a:lstStyle/>
            <a:p>
              <a:endParaRPr/>
            </a:p>
          </p:txBody>
        </p:sp>
        <p:pic>
          <p:nvPicPr>
            <p:cNvPr id="20" name="object 20"/>
            <p:cNvPicPr/>
            <p:nvPr/>
          </p:nvPicPr>
          <p:blipFill>
            <a:blip r:embed="rId2" cstate="print"/>
            <a:stretch>
              <a:fillRect/>
            </a:stretch>
          </p:blipFill>
          <p:spPr>
            <a:xfrm>
              <a:off x="11041379" y="3157728"/>
              <a:ext cx="214883" cy="214883"/>
            </a:xfrm>
            <a:prstGeom prst="rect">
              <a:avLst/>
            </a:prstGeom>
          </p:spPr>
        </p:pic>
        <p:sp>
          <p:nvSpPr>
            <p:cNvPr id="21" name="object 21"/>
            <p:cNvSpPr/>
            <p:nvPr/>
          </p:nvSpPr>
          <p:spPr>
            <a:xfrm>
              <a:off x="11041379" y="3157728"/>
              <a:ext cx="215265" cy="215265"/>
            </a:xfrm>
            <a:custGeom>
              <a:avLst/>
              <a:gdLst/>
              <a:ahLst/>
              <a:cxnLst/>
              <a:rect l="l" t="t" r="r" b="b"/>
              <a:pathLst>
                <a:path w="215265" h="215264">
                  <a:moveTo>
                    <a:pt x="0" y="107441"/>
                  </a:moveTo>
                  <a:lnTo>
                    <a:pt x="8443" y="65622"/>
                  </a:lnTo>
                  <a:lnTo>
                    <a:pt x="31470" y="31470"/>
                  </a:lnTo>
                  <a:lnTo>
                    <a:pt x="65622" y="8443"/>
                  </a:lnTo>
                  <a:lnTo>
                    <a:pt x="107442" y="0"/>
                  </a:lnTo>
                  <a:lnTo>
                    <a:pt x="149261" y="8443"/>
                  </a:lnTo>
                  <a:lnTo>
                    <a:pt x="183413" y="31470"/>
                  </a:lnTo>
                  <a:lnTo>
                    <a:pt x="206440" y="65622"/>
                  </a:lnTo>
                  <a:lnTo>
                    <a:pt x="214884" y="107441"/>
                  </a:lnTo>
                  <a:lnTo>
                    <a:pt x="206440" y="149261"/>
                  </a:lnTo>
                  <a:lnTo>
                    <a:pt x="183413" y="183413"/>
                  </a:lnTo>
                  <a:lnTo>
                    <a:pt x="149261" y="206440"/>
                  </a:lnTo>
                  <a:lnTo>
                    <a:pt x="107442" y="214883"/>
                  </a:lnTo>
                  <a:lnTo>
                    <a:pt x="65622" y="206440"/>
                  </a:lnTo>
                  <a:lnTo>
                    <a:pt x="31470" y="183413"/>
                  </a:lnTo>
                  <a:lnTo>
                    <a:pt x="8443" y="149261"/>
                  </a:lnTo>
                  <a:lnTo>
                    <a:pt x="0" y="107441"/>
                  </a:lnTo>
                  <a:close/>
                </a:path>
              </a:pathLst>
            </a:custGeom>
            <a:ln w="73025">
              <a:solidFill>
                <a:srgbClr val="002C77"/>
              </a:solidFill>
            </a:ln>
          </p:spPr>
          <p:txBody>
            <a:bodyPr wrap="square" lIns="0" tIns="0" rIns="0" bIns="0" rtlCol="0"/>
            <a:lstStyle/>
            <a:p>
              <a:endParaRPr/>
            </a:p>
          </p:txBody>
        </p:sp>
        <p:sp>
          <p:nvSpPr>
            <p:cNvPr id="22" name="object 22"/>
            <p:cNvSpPr/>
            <p:nvPr/>
          </p:nvSpPr>
          <p:spPr>
            <a:xfrm>
              <a:off x="11151108" y="3404616"/>
              <a:ext cx="0" cy="232410"/>
            </a:xfrm>
            <a:custGeom>
              <a:avLst/>
              <a:gdLst/>
              <a:ahLst/>
              <a:cxnLst/>
              <a:rect l="l" t="t" r="r" b="b"/>
              <a:pathLst>
                <a:path h="232410">
                  <a:moveTo>
                    <a:pt x="0" y="0"/>
                  </a:moveTo>
                  <a:lnTo>
                    <a:pt x="0" y="232397"/>
                  </a:lnTo>
                </a:path>
              </a:pathLst>
            </a:custGeom>
            <a:ln w="12700">
              <a:solidFill>
                <a:srgbClr val="002C77"/>
              </a:solidFill>
            </a:ln>
          </p:spPr>
          <p:txBody>
            <a:bodyPr wrap="square" lIns="0" tIns="0" rIns="0" bIns="0" rtlCol="0"/>
            <a:lstStyle/>
            <a:p>
              <a:endParaRPr/>
            </a:p>
          </p:txBody>
        </p:sp>
        <p:sp>
          <p:nvSpPr>
            <p:cNvPr id="23" name="object 23"/>
            <p:cNvSpPr/>
            <p:nvPr/>
          </p:nvSpPr>
          <p:spPr>
            <a:xfrm>
              <a:off x="11099291" y="3604260"/>
              <a:ext cx="113030" cy="111760"/>
            </a:xfrm>
            <a:custGeom>
              <a:avLst/>
              <a:gdLst/>
              <a:ahLst/>
              <a:cxnLst/>
              <a:rect l="l" t="t" r="r" b="b"/>
              <a:pathLst>
                <a:path w="113029" h="111760">
                  <a:moveTo>
                    <a:pt x="56388" y="0"/>
                  </a:moveTo>
                  <a:lnTo>
                    <a:pt x="34440" y="4371"/>
                  </a:lnTo>
                  <a:lnTo>
                    <a:pt x="16516" y="16292"/>
                  </a:lnTo>
                  <a:lnTo>
                    <a:pt x="4431" y="33973"/>
                  </a:lnTo>
                  <a:lnTo>
                    <a:pt x="0" y="55625"/>
                  </a:lnTo>
                  <a:lnTo>
                    <a:pt x="4431" y="77278"/>
                  </a:lnTo>
                  <a:lnTo>
                    <a:pt x="16516" y="94959"/>
                  </a:lnTo>
                  <a:lnTo>
                    <a:pt x="34440" y="106880"/>
                  </a:lnTo>
                  <a:lnTo>
                    <a:pt x="56388" y="111251"/>
                  </a:lnTo>
                  <a:lnTo>
                    <a:pt x="78335" y="106880"/>
                  </a:lnTo>
                  <a:lnTo>
                    <a:pt x="96259" y="94959"/>
                  </a:lnTo>
                  <a:lnTo>
                    <a:pt x="108344" y="77278"/>
                  </a:lnTo>
                  <a:lnTo>
                    <a:pt x="112776" y="55625"/>
                  </a:lnTo>
                  <a:lnTo>
                    <a:pt x="108344" y="33973"/>
                  </a:lnTo>
                  <a:lnTo>
                    <a:pt x="96259" y="16292"/>
                  </a:lnTo>
                  <a:lnTo>
                    <a:pt x="78335" y="4371"/>
                  </a:lnTo>
                  <a:lnTo>
                    <a:pt x="56388" y="0"/>
                  </a:lnTo>
                  <a:close/>
                </a:path>
              </a:pathLst>
            </a:custGeom>
            <a:solidFill>
              <a:srgbClr val="002C77"/>
            </a:solidFill>
          </p:spPr>
          <p:txBody>
            <a:bodyPr wrap="square" lIns="0" tIns="0" rIns="0" bIns="0" rtlCol="0"/>
            <a:lstStyle/>
            <a:p>
              <a:endParaRPr/>
            </a:p>
          </p:txBody>
        </p:sp>
        <p:pic>
          <p:nvPicPr>
            <p:cNvPr id="24" name="object 24"/>
            <p:cNvPicPr/>
            <p:nvPr/>
          </p:nvPicPr>
          <p:blipFill>
            <a:blip r:embed="rId4" cstate="print"/>
            <a:stretch>
              <a:fillRect/>
            </a:stretch>
          </p:blipFill>
          <p:spPr>
            <a:xfrm>
              <a:off x="2093975" y="3168396"/>
              <a:ext cx="216407" cy="216407"/>
            </a:xfrm>
            <a:prstGeom prst="rect">
              <a:avLst/>
            </a:prstGeom>
          </p:spPr>
        </p:pic>
        <p:sp>
          <p:nvSpPr>
            <p:cNvPr id="25" name="object 25"/>
            <p:cNvSpPr/>
            <p:nvPr/>
          </p:nvSpPr>
          <p:spPr>
            <a:xfrm>
              <a:off x="2093975" y="3168396"/>
              <a:ext cx="216535" cy="216535"/>
            </a:xfrm>
            <a:custGeom>
              <a:avLst/>
              <a:gdLst/>
              <a:ahLst/>
              <a:cxnLst/>
              <a:rect l="l" t="t" r="r" b="b"/>
              <a:pathLst>
                <a:path w="216535" h="216535">
                  <a:moveTo>
                    <a:pt x="0" y="108203"/>
                  </a:moveTo>
                  <a:lnTo>
                    <a:pt x="8504" y="66088"/>
                  </a:lnTo>
                  <a:lnTo>
                    <a:pt x="31694" y="31694"/>
                  </a:lnTo>
                  <a:lnTo>
                    <a:pt x="66088" y="8504"/>
                  </a:lnTo>
                  <a:lnTo>
                    <a:pt x="108204" y="0"/>
                  </a:lnTo>
                  <a:lnTo>
                    <a:pt x="150319" y="8504"/>
                  </a:lnTo>
                  <a:lnTo>
                    <a:pt x="184713" y="31694"/>
                  </a:lnTo>
                  <a:lnTo>
                    <a:pt x="207903" y="66088"/>
                  </a:lnTo>
                  <a:lnTo>
                    <a:pt x="216408" y="108203"/>
                  </a:lnTo>
                  <a:lnTo>
                    <a:pt x="207903" y="150319"/>
                  </a:lnTo>
                  <a:lnTo>
                    <a:pt x="184713" y="184713"/>
                  </a:lnTo>
                  <a:lnTo>
                    <a:pt x="150319" y="207903"/>
                  </a:lnTo>
                  <a:lnTo>
                    <a:pt x="108204" y="216407"/>
                  </a:lnTo>
                  <a:lnTo>
                    <a:pt x="66088" y="207903"/>
                  </a:lnTo>
                  <a:lnTo>
                    <a:pt x="31694" y="184713"/>
                  </a:lnTo>
                  <a:lnTo>
                    <a:pt x="8504" y="150319"/>
                  </a:lnTo>
                  <a:lnTo>
                    <a:pt x="0" y="108203"/>
                  </a:lnTo>
                  <a:close/>
                </a:path>
              </a:pathLst>
            </a:custGeom>
            <a:ln w="73025">
              <a:solidFill>
                <a:srgbClr val="002C77"/>
              </a:solidFill>
            </a:ln>
          </p:spPr>
          <p:txBody>
            <a:bodyPr wrap="square" lIns="0" tIns="0" rIns="0" bIns="0" rtlCol="0"/>
            <a:lstStyle/>
            <a:p>
              <a:endParaRPr/>
            </a:p>
          </p:txBody>
        </p:sp>
        <p:sp>
          <p:nvSpPr>
            <p:cNvPr id="26" name="object 26"/>
            <p:cNvSpPr/>
            <p:nvPr/>
          </p:nvSpPr>
          <p:spPr>
            <a:xfrm>
              <a:off x="2193036" y="2907792"/>
              <a:ext cx="0" cy="232410"/>
            </a:xfrm>
            <a:custGeom>
              <a:avLst/>
              <a:gdLst/>
              <a:ahLst/>
              <a:cxnLst/>
              <a:rect l="l" t="t" r="r" b="b"/>
              <a:pathLst>
                <a:path h="232410">
                  <a:moveTo>
                    <a:pt x="0" y="0"/>
                  </a:moveTo>
                  <a:lnTo>
                    <a:pt x="0" y="232397"/>
                  </a:lnTo>
                </a:path>
              </a:pathLst>
            </a:custGeom>
            <a:ln w="12700">
              <a:solidFill>
                <a:srgbClr val="002C77"/>
              </a:solidFill>
            </a:ln>
          </p:spPr>
          <p:txBody>
            <a:bodyPr wrap="square" lIns="0" tIns="0" rIns="0" bIns="0" rtlCol="0"/>
            <a:lstStyle/>
            <a:p>
              <a:endParaRPr/>
            </a:p>
          </p:txBody>
        </p:sp>
        <p:sp>
          <p:nvSpPr>
            <p:cNvPr id="27" name="object 27"/>
            <p:cNvSpPr/>
            <p:nvPr/>
          </p:nvSpPr>
          <p:spPr>
            <a:xfrm>
              <a:off x="2151888" y="2808732"/>
              <a:ext cx="113030" cy="113030"/>
            </a:xfrm>
            <a:custGeom>
              <a:avLst/>
              <a:gdLst/>
              <a:ahLst/>
              <a:cxnLst/>
              <a:rect l="l" t="t" r="r" b="b"/>
              <a:pathLst>
                <a:path w="113030" h="113030">
                  <a:moveTo>
                    <a:pt x="56388" y="0"/>
                  </a:moveTo>
                  <a:lnTo>
                    <a:pt x="34440" y="4431"/>
                  </a:lnTo>
                  <a:lnTo>
                    <a:pt x="16516" y="16516"/>
                  </a:lnTo>
                  <a:lnTo>
                    <a:pt x="4431" y="34440"/>
                  </a:lnTo>
                  <a:lnTo>
                    <a:pt x="0" y="56387"/>
                  </a:lnTo>
                  <a:lnTo>
                    <a:pt x="4431" y="78335"/>
                  </a:lnTo>
                  <a:lnTo>
                    <a:pt x="16516" y="96259"/>
                  </a:lnTo>
                  <a:lnTo>
                    <a:pt x="34440" y="108344"/>
                  </a:lnTo>
                  <a:lnTo>
                    <a:pt x="56388" y="112775"/>
                  </a:lnTo>
                  <a:lnTo>
                    <a:pt x="78335" y="108344"/>
                  </a:lnTo>
                  <a:lnTo>
                    <a:pt x="96259" y="96259"/>
                  </a:lnTo>
                  <a:lnTo>
                    <a:pt x="108344" y="78335"/>
                  </a:lnTo>
                  <a:lnTo>
                    <a:pt x="112776" y="56387"/>
                  </a:lnTo>
                  <a:lnTo>
                    <a:pt x="108344" y="34440"/>
                  </a:lnTo>
                  <a:lnTo>
                    <a:pt x="96259" y="16516"/>
                  </a:lnTo>
                  <a:lnTo>
                    <a:pt x="78335" y="4431"/>
                  </a:lnTo>
                  <a:lnTo>
                    <a:pt x="56388" y="0"/>
                  </a:lnTo>
                  <a:close/>
                </a:path>
              </a:pathLst>
            </a:custGeom>
            <a:solidFill>
              <a:srgbClr val="002C77"/>
            </a:solidFill>
          </p:spPr>
          <p:txBody>
            <a:bodyPr wrap="square" lIns="0" tIns="0" rIns="0" bIns="0" rtlCol="0"/>
            <a:lstStyle/>
            <a:p>
              <a:endParaRPr/>
            </a:p>
          </p:txBody>
        </p:sp>
      </p:grpSp>
      <p:sp>
        <p:nvSpPr>
          <p:cNvPr id="28" name="object 28"/>
          <p:cNvSpPr txBox="1"/>
          <p:nvPr/>
        </p:nvSpPr>
        <p:spPr>
          <a:xfrm>
            <a:off x="6775430" y="1656500"/>
            <a:ext cx="3034030" cy="1138555"/>
          </a:xfrm>
          <a:prstGeom prst="rect">
            <a:avLst/>
          </a:prstGeom>
        </p:spPr>
        <p:txBody>
          <a:bodyPr vert="horz" wrap="square" lIns="0" tIns="12700" rIns="0" bIns="0" rtlCol="0">
            <a:spAutoFit/>
          </a:bodyPr>
          <a:lstStyle/>
          <a:p>
            <a:pPr marL="12700" marR="5080">
              <a:lnSpc>
                <a:spcPct val="100000"/>
              </a:lnSpc>
              <a:spcBef>
                <a:spcPts val="100"/>
              </a:spcBef>
            </a:pPr>
            <a:r>
              <a:rPr sz="2400" b="1" spc="-20" dirty="0">
                <a:solidFill>
                  <a:srgbClr val="002C77"/>
                </a:solidFill>
                <a:latin typeface="Arial"/>
                <a:cs typeface="Arial"/>
              </a:rPr>
              <a:t>Waiver</a:t>
            </a:r>
            <a:r>
              <a:rPr sz="2400" b="1" spc="-105" dirty="0">
                <a:solidFill>
                  <a:srgbClr val="002C77"/>
                </a:solidFill>
                <a:latin typeface="Arial"/>
                <a:cs typeface="Arial"/>
              </a:rPr>
              <a:t> </a:t>
            </a:r>
            <a:r>
              <a:rPr sz="2400" b="1" spc="-10" dirty="0">
                <a:solidFill>
                  <a:srgbClr val="002C77"/>
                </a:solidFill>
                <a:latin typeface="Arial"/>
                <a:cs typeface="Arial"/>
              </a:rPr>
              <a:t>Application </a:t>
            </a:r>
            <a:r>
              <a:rPr sz="2400" b="1" dirty="0">
                <a:solidFill>
                  <a:srgbClr val="002C77"/>
                </a:solidFill>
                <a:latin typeface="Arial"/>
                <a:cs typeface="Arial"/>
              </a:rPr>
              <a:t>Public</a:t>
            </a:r>
            <a:r>
              <a:rPr sz="2400" b="1" spc="-40" dirty="0">
                <a:solidFill>
                  <a:srgbClr val="002C77"/>
                </a:solidFill>
                <a:latin typeface="Arial"/>
                <a:cs typeface="Arial"/>
              </a:rPr>
              <a:t> </a:t>
            </a:r>
            <a:r>
              <a:rPr sz="2400" b="1" dirty="0">
                <a:solidFill>
                  <a:srgbClr val="002C77"/>
                </a:solidFill>
                <a:latin typeface="Arial"/>
                <a:cs typeface="Arial"/>
              </a:rPr>
              <a:t>Input</a:t>
            </a:r>
            <a:r>
              <a:rPr sz="2400" b="1" spc="-30" dirty="0">
                <a:solidFill>
                  <a:srgbClr val="002C77"/>
                </a:solidFill>
                <a:latin typeface="Arial"/>
                <a:cs typeface="Arial"/>
              </a:rPr>
              <a:t> </a:t>
            </a:r>
            <a:r>
              <a:rPr sz="2400" b="1" spc="-10" dirty="0">
                <a:solidFill>
                  <a:srgbClr val="002C77"/>
                </a:solidFill>
                <a:latin typeface="Arial"/>
                <a:cs typeface="Arial"/>
              </a:rPr>
              <a:t>Process</a:t>
            </a:r>
            <a:endParaRPr sz="2400">
              <a:latin typeface="Arial"/>
              <a:cs typeface="Arial"/>
            </a:endParaRPr>
          </a:p>
          <a:p>
            <a:pPr marL="12700">
              <a:lnSpc>
                <a:spcPct val="100000"/>
              </a:lnSpc>
              <a:spcBef>
                <a:spcPts val="600"/>
              </a:spcBef>
            </a:pPr>
            <a:r>
              <a:rPr sz="2000" i="1" dirty="0">
                <a:solidFill>
                  <a:srgbClr val="009DDF"/>
                </a:solidFill>
                <a:latin typeface="Arial"/>
                <a:cs typeface="Arial"/>
              </a:rPr>
              <a:t>April</a:t>
            </a:r>
            <a:r>
              <a:rPr sz="2000" i="1" spc="-50" dirty="0">
                <a:solidFill>
                  <a:srgbClr val="009DDF"/>
                </a:solidFill>
                <a:latin typeface="Arial"/>
                <a:cs typeface="Arial"/>
              </a:rPr>
              <a:t> </a:t>
            </a:r>
            <a:r>
              <a:rPr sz="2000" i="1" spc="-20" dirty="0">
                <a:solidFill>
                  <a:srgbClr val="009DDF"/>
                </a:solidFill>
                <a:latin typeface="Arial"/>
                <a:cs typeface="Arial"/>
              </a:rPr>
              <a:t>2024</a:t>
            </a:r>
            <a:endParaRPr sz="2000">
              <a:latin typeface="Arial"/>
              <a:cs typeface="Arial"/>
            </a:endParaRPr>
          </a:p>
        </p:txBody>
      </p:sp>
      <p:sp>
        <p:nvSpPr>
          <p:cNvPr id="29" name="object 29"/>
          <p:cNvSpPr txBox="1"/>
          <p:nvPr/>
        </p:nvSpPr>
        <p:spPr>
          <a:xfrm>
            <a:off x="8897630" y="3810117"/>
            <a:ext cx="2280285" cy="864235"/>
          </a:xfrm>
          <a:prstGeom prst="rect">
            <a:avLst/>
          </a:prstGeom>
        </p:spPr>
        <p:txBody>
          <a:bodyPr vert="horz" wrap="square" lIns="0" tIns="103505" rIns="0" bIns="0" rtlCol="0">
            <a:spAutoFit/>
          </a:bodyPr>
          <a:lstStyle/>
          <a:p>
            <a:pPr marR="5080" algn="r">
              <a:lnSpc>
                <a:spcPct val="100000"/>
              </a:lnSpc>
              <a:spcBef>
                <a:spcPts val="815"/>
              </a:spcBef>
            </a:pPr>
            <a:r>
              <a:rPr sz="2400" b="1" spc="-10" dirty="0">
                <a:solidFill>
                  <a:srgbClr val="002C77"/>
                </a:solidFill>
                <a:latin typeface="Arial"/>
                <a:cs typeface="Arial"/>
              </a:rPr>
              <a:t>Implementation</a:t>
            </a:r>
            <a:endParaRPr sz="2400">
              <a:latin typeface="Arial"/>
              <a:cs typeface="Arial"/>
            </a:endParaRPr>
          </a:p>
          <a:p>
            <a:pPr marR="5080" algn="r">
              <a:lnSpc>
                <a:spcPct val="100000"/>
              </a:lnSpc>
              <a:spcBef>
                <a:spcPts val="605"/>
              </a:spcBef>
            </a:pPr>
            <a:r>
              <a:rPr sz="2000" i="1" dirty="0">
                <a:solidFill>
                  <a:srgbClr val="009DDF"/>
                </a:solidFill>
                <a:latin typeface="Arial"/>
                <a:cs typeface="Arial"/>
              </a:rPr>
              <a:t>January</a:t>
            </a:r>
            <a:r>
              <a:rPr sz="2000" i="1" spc="-30" dirty="0">
                <a:solidFill>
                  <a:srgbClr val="009DDF"/>
                </a:solidFill>
                <a:latin typeface="Arial"/>
                <a:cs typeface="Arial"/>
              </a:rPr>
              <a:t> </a:t>
            </a:r>
            <a:r>
              <a:rPr sz="2000" i="1" spc="-20" dirty="0">
                <a:solidFill>
                  <a:srgbClr val="009DDF"/>
                </a:solidFill>
                <a:latin typeface="Arial"/>
                <a:cs typeface="Arial"/>
              </a:rPr>
              <a:t>2025</a:t>
            </a:r>
            <a:endParaRPr sz="2000">
              <a:latin typeface="Arial"/>
              <a:cs typeface="Arial"/>
            </a:endParaRPr>
          </a:p>
        </p:txBody>
      </p:sp>
      <p:sp>
        <p:nvSpPr>
          <p:cNvPr id="30" name="object 30"/>
          <p:cNvSpPr txBox="1"/>
          <p:nvPr/>
        </p:nvSpPr>
        <p:spPr>
          <a:xfrm>
            <a:off x="420623" y="1919591"/>
            <a:ext cx="1991995" cy="864235"/>
          </a:xfrm>
          <a:prstGeom prst="rect">
            <a:avLst/>
          </a:prstGeom>
        </p:spPr>
        <p:txBody>
          <a:bodyPr vert="horz" wrap="square" lIns="0" tIns="103505" rIns="0" bIns="0" rtlCol="0">
            <a:spAutoFit/>
          </a:bodyPr>
          <a:lstStyle/>
          <a:p>
            <a:pPr marL="12700">
              <a:lnSpc>
                <a:spcPct val="100000"/>
              </a:lnSpc>
              <a:spcBef>
                <a:spcPts val="815"/>
              </a:spcBef>
            </a:pPr>
            <a:r>
              <a:rPr sz="2400" b="1" dirty="0">
                <a:solidFill>
                  <a:srgbClr val="002C77"/>
                </a:solidFill>
                <a:latin typeface="Arial"/>
                <a:cs typeface="Arial"/>
              </a:rPr>
              <a:t>ISAC</a:t>
            </a:r>
            <a:r>
              <a:rPr sz="2400" b="1" spc="-40" dirty="0">
                <a:solidFill>
                  <a:srgbClr val="002C77"/>
                </a:solidFill>
                <a:latin typeface="Arial"/>
                <a:cs typeface="Arial"/>
              </a:rPr>
              <a:t> </a:t>
            </a:r>
            <a:r>
              <a:rPr sz="2400" b="1" spc="-10" dirty="0">
                <a:solidFill>
                  <a:srgbClr val="002C77"/>
                </a:solidFill>
                <a:latin typeface="Arial"/>
                <a:cs typeface="Arial"/>
              </a:rPr>
              <a:t>Meeting</a:t>
            </a:r>
            <a:endParaRPr sz="2400">
              <a:latin typeface="Arial"/>
              <a:cs typeface="Arial"/>
            </a:endParaRPr>
          </a:p>
          <a:p>
            <a:pPr marL="832485">
              <a:lnSpc>
                <a:spcPct val="100000"/>
              </a:lnSpc>
              <a:spcBef>
                <a:spcPts val="605"/>
              </a:spcBef>
            </a:pPr>
            <a:r>
              <a:rPr sz="2000" i="1" dirty="0">
                <a:solidFill>
                  <a:srgbClr val="009DDF"/>
                </a:solidFill>
                <a:latin typeface="Arial"/>
                <a:cs typeface="Arial"/>
              </a:rPr>
              <a:t>April</a:t>
            </a:r>
            <a:r>
              <a:rPr sz="2000" i="1" spc="-50" dirty="0">
                <a:solidFill>
                  <a:srgbClr val="009DDF"/>
                </a:solidFill>
                <a:latin typeface="Arial"/>
                <a:cs typeface="Arial"/>
              </a:rPr>
              <a:t> </a:t>
            </a:r>
            <a:r>
              <a:rPr sz="2000" i="1" spc="-20" dirty="0">
                <a:solidFill>
                  <a:srgbClr val="009DDF"/>
                </a:solidFill>
                <a:latin typeface="Arial"/>
                <a:cs typeface="Arial"/>
              </a:rPr>
              <a:t>2023</a:t>
            </a:r>
            <a:endParaRPr sz="2000">
              <a:latin typeface="Arial"/>
              <a:cs typeface="Arial"/>
            </a:endParaRPr>
          </a:p>
        </p:txBody>
      </p:sp>
      <p:pic>
        <p:nvPicPr>
          <p:cNvPr id="31" name="object 31"/>
          <p:cNvPicPr/>
          <p:nvPr/>
        </p:nvPicPr>
        <p:blipFill>
          <a:blip r:embed="rId5" cstate="print"/>
          <a:stretch>
            <a:fillRect/>
          </a:stretch>
        </p:blipFill>
        <p:spPr>
          <a:xfrm>
            <a:off x="1406652" y="6440423"/>
            <a:ext cx="1277111" cy="274319"/>
          </a:xfrm>
          <a:prstGeom prst="rect">
            <a:avLst/>
          </a:prstGeom>
        </p:spPr>
      </p:pic>
      <p:sp>
        <p:nvSpPr>
          <p:cNvPr id="32" name="object 32"/>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3175" rIns="0" bIns="0" rtlCol="0">
            <a:spAutoFit/>
          </a:bodyPr>
          <a:lstStyle/>
          <a:p>
            <a:pPr marL="93980">
              <a:lnSpc>
                <a:spcPct val="100000"/>
              </a:lnSpc>
              <a:spcBef>
                <a:spcPts val="25"/>
              </a:spcBef>
            </a:pPr>
            <a:fld id="{81D60167-4931-47E6-BA6A-407CBD079E47}" type="slidenum">
              <a:rPr spc="-50" dirty="0">
                <a:solidFill>
                  <a:srgbClr val="002C77"/>
                </a:solidFill>
              </a:rPr>
              <a:t>12</a:t>
            </a:fld>
            <a:endParaRPr spc="-50" dirty="0">
              <a:solidFill>
                <a:srgbClr val="002C77"/>
              </a:solidFill>
            </a:endParaRPr>
          </a:p>
        </p:txBody>
      </p:sp>
    </p:spTree>
    <p:extLst>
      <p:ext uri="{BB962C8B-B14F-4D97-AF65-F5344CB8AC3E}">
        <p14:creationId xmlns:p14="http://schemas.microsoft.com/office/powerpoint/2010/main" val="49437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6155" y="6516623"/>
            <a:ext cx="725423" cy="112775"/>
          </a:xfrm>
          <a:prstGeom prst="rect">
            <a:avLst/>
          </a:prstGeom>
        </p:spPr>
      </p:pic>
      <p:sp>
        <p:nvSpPr>
          <p:cNvPr id="3" name="object 3"/>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Stakeholder</a:t>
            </a:r>
            <a:r>
              <a:rPr spc="-75" dirty="0"/>
              <a:t> </a:t>
            </a:r>
            <a:r>
              <a:rPr dirty="0"/>
              <a:t>Feedback</a:t>
            </a:r>
            <a:r>
              <a:rPr spc="-80" dirty="0"/>
              <a:t> </a:t>
            </a:r>
            <a:r>
              <a:rPr spc="-10" dirty="0"/>
              <a:t>Process</a:t>
            </a:r>
          </a:p>
        </p:txBody>
      </p:sp>
      <p:pic>
        <p:nvPicPr>
          <p:cNvPr id="4" name="object 4"/>
          <p:cNvPicPr/>
          <p:nvPr/>
        </p:nvPicPr>
        <p:blipFill>
          <a:blip r:embed="rId3" cstate="print"/>
          <a:stretch>
            <a:fillRect/>
          </a:stretch>
        </p:blipFill>
        <p:spPr>
          <a:xfrm>
            <a:off x="208788" y="1609344"/>
            <a:ext cx="11657063" cy="2604515"/>
          </a:xfrm>
          <a:prstGeom prst="rect">
            <a:avLst/>
          </a:prstGeom>
        </p:spPr>
      </p:pic>
      <p:pic>
        <p:nvPicPr>
          <p:cNvPr id="5" name="object 5"/>
          <p:cNvPicPr/>
          <p:nvPr/>
        </p:nvPicPr>
        <p:blipFill>
          <a:blip r:embed="rId4" cstate="print"/>
          <a:stretch>
            <a:fillRect/>
          </a:stretch>
        </p:blipFill>
        <p:spPr>
          <a:xfrm>
            <a:off x="1406652" y="6440423"/>
            <a:ext cx="1277111" cy="274319"/>
          </a:xfrm>
          <a:prstGeom prst="rect">
            <a:avLst/>
          </a:prstGeom>
        </p:spPr>
      </p:pic>
      <p:sp>
        <p:nvSpPr>
          <p:cNvPr id="6" name="object 6"/>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93980">
              <a:lnSpc>
                <a:spcPct val="100000"/>
              </a:lnSpc>
              <a:spcBef>
                <a:spcPts val="25"/>
              </a:spcBef>
            </a:pPr>
            <a:fld id="{81D60167-4931-47E6-BA6A-407CBD079E47}" type="slidenum">
              <a:rPr spc="-50" dirty="0">
                <a:solidFill>
                  <a:srgbClr val="002C77"/>
                </a:solidFill>
              </a:rPr>
              <a:t>13</a:t>
            </a:fld>
            <a:endParaRPr spc="-50" dirty="0">
              <a:solidFill>
                <a:srgbClr val="002C77"/>
              </a:solidFill>
            </a:endParaRPr>
          </a:p>
        </p:txBody>
      </p:sp>
    </p:spTree>
    <p:extLst>
      <p:ext uri="{BB962C8B-B14F-4D97-AF65-F5344CB8AC3E}">
        <p14:creationId xmlns:p14="http://schemas.microsoft.com/office/powerpoint/2010/main" val="344865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6155" y="6516623"/>
            <a:ext cx="725423" cy="112775"/>
          </a:xfrm>
          <a:prstGeom prst="rect">
            <a:avLst/>
          </a:prstGeom>
        </p:spPr>
      </p:pic>
      <p:sp>
        <p:nvSpPr>
          <p:cNvPr id="3" name="object 3"/>
          <p:cNvSpPr txBox="1"/>
          <p:nvPr/>
        </p:nvSpPr>
        <p:spPr>
          <a:xfrm>
            <a:off x="688340" y="6429247"/>
            <a:ext cx="648970" cy="19367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002C77"/>
                </a:solidFill>
                <a:latin typeface="Arial"/>
                <a:cs typeface="Arial"/>
              </a:rPr>
              <a:t>5/31/2024</a:t>
            </a:r>
            <a:endParaRPr sz="1100">
              <a:latin typeface="Arial"/>
              <a:cs typeface="Arial"/>
            </a:endParaRPr>
          </a:p>
        </p:txBody>
      </p:sp>
      <p:sp>
        <p:nvSpPr>
          <p:cNvPr id="4" name="object 4"/>
          <p:cNvSpPr txBox="1"/>
          <p:nvPr/>
        </p:nvSpPr>
        <p:spPr>
          <a:xfrm>
            <a:off x="6043864" y="6429247"/>
            <a:ext cx="103505" cy="193675"/>
          </a:xfrm>
          <a:prstGeom prst="rect">
            <a:avLst/>
          </a:prstGeom>
        </p:spPr>
        <p:txBody>
          <a:bodyPr vert="horz" wrap="square" lIns="0" tIns="12700" rIns="0" bIns="0" rtlCol="0">
            <a:spAutoFit/>
          </a:bodyPr>
          <a:lstStyle/>
          <a:p>
            <a:pPr marL="12700">
              <a:lnSpc>
                <a:spcPct val="100000"/>
              </a:lnSpc>
              <a:spcBef>
                <a:spcPts val="100"/>
              </a:spcBef>
            </a:pPr>
            <a:r>
              <a:rPr sz="1100" spc="-50" dirty="0">
                <a:solidFill>
                  <a:srgbClr val="002C77"/>
                </a:solidFill>
                <a:latin typeface="Arial"/>
                <a:cs typeface="Arial"/>
              </a:rPr>
              <a:t>9</a:t>
            </a:r>
            <a:endParaRPr sz="1100">
              <a:latin typeface="Arial"/>
              <a:cs typeface="Arial"/>
            </a:endParaRPr>
          </a:p>
        </p:txBody>
      </p:sp>
      <p:pic>
        <p:nvPicPr>
          <p:cNvPr id="5" name="object 5"/>
          <p:cNvPicPr/>
          <p:nvPr/>
        </p:nvPicPr>
        <p:blipFill>
          <a:blip r:embed="rId3" cstate="print"/>
          <a:stretch>
            <a:fillRect/>
          </a:stretch>
        </p:blipFill>
        <p:spPr>
          <a:xfrm>
            <a:off x="0" y="0"/>
            <a:ext cx="12191998" cy="6858000"/>
          </a:xfrm>
          <a:prstGeom prst="rect">
            <a:avLst/>
          </a:prstGeom>
        </p:spPr>
      </p:pic>
    </p:spTree>
    <p:extLst>
      <p:ext uri="{BB962C8B-B14F-4D97-AF65-F5344CB8AC3E}">
        <p14:creationId xmlns:p14="http://schemas.microsoft.com/office/powerpoint/2010/main" val="161145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6155" y="6516623"/>
            <a:ext cx="725423" cy="112775"/>
          </a:xfrm>
          <a:prstGeom prst="rect">
            <a:avLst/>
          </a:prstGeom>
        </p:spPr>
      </p:pic>
      <p:sp>
        <p:nvSpPr>
          <p:cNvPr id="3" name="object 3"/>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spc="-10" dirty="0"/>
              <a:t>Performance-</a:t>
            </a:r>
            <a:r>
              <a:rPr dirty="0"/>
              <a:t>Based</a:t>
            </a:r>
            <a:r>
              <a:rPr spc="-145" dirty="0"/>
              <a:t> </a:t>
            </a:r>
            <a:r>
              <a:rPr dirty="0"/>
              <a:t>Contracting</a:t>
            </a:r>
            <a:r>
              <a:rPr spc="-105" dirty="0"/>
              <a:t> </a:t>
            </a:r>
            <a:r>
              <a:rPr dirty="0"/>
              <a:t>Implementation</a:t>
            </a:r>
            <a:r>
              <a:rPr spc="-90" dirty="0"/>
              <a:t> </a:t>
            </a:r>
            <a:r>
              <a:rPr spc="-10" dirty="0"/>
              <a:t>Timeline</a:t>
            </a:r>
          </a:p>
        </p:txBody>
      </p:sp>
      <p:pic>
        <p:nvPicPr>
          <p:cNvPr id="4" name="object 4"/>
          <p:cNvPicPr/>
          <p:nvPr/>
        </p:nvPicPr>
        <p:blipFill>
          <a:blip r:embed="rId3" cstate="print"/>
          <a:stretch>
            <a:fillRect/>
          </a:stretch>
        </p:blipFill>
        <p:spPr>
          <a:xfrm>
            <a:off x="1085724" y="814008"/>
            <a:ext cx="10005947" cy="5492290"/>
          </a:xfrm>
          <a:prstGeom prst="rect">
            <a:avLst/>
          </a:prstGeom>
        </p:spPr>
      </p:pic>
      <p:pic>
        <p:nvPicPr>
          <p:cNvPr id="5" name="object 5"/>
          <p:cNvPicPr/>
          <p:nvPr/>
        </p:nvPicPr>
        <p:blipFill>
          <a:blip r:embed="rId4" cstate="print"/>
          <a:stretch>
            <a:fillRect/>
          </a:stretch>
        </p:blipFill>
        <p:spPr>
          <a:xfrm>
            <a:off x="1406652" y="6440423"/>
            <a:ext cx="1277111" cy="274319"/>
          </a:xfrm>
          <a:prstGeom prst="rect">
            <a:avLst/>
          </a:prstGeom>
        </p:spPr>
      </p:pic>
      <p:sp>
        <p:nvSpPr>
          <p:cNvPr id="6" name="object 6"/>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7" name="object 7"/>
          <p:cNvSpPr txBox="1"/>
          <p:nvPr/>
        </p:nvSpPr>
        <p:spPr>
          <a:xfrm>
            <a:off x="11583416" y="6500251"/>
            <a:ext cx="13843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002C77"/>
                </a:solidFill>
                <a:latin typeface="Arial"/>
                <a:cs typeface="Arial"/>
              </a:rPr>
              <a:t>10</a:t>
            </a:r>
            <a:endParaRPr sz="800">
              <a:latin typeface="Arial"/>
              <a:cs typeface="Arial"/>
            </a:endParaRPr>
          </a:p>
        </p:txBody>
      </p:sp>
    </p:spTree>
    <p:extLst>
      <p:ext uri="{BB962C8B-B14F-4D97-AF65-F5344CB8AC3E}">
        <p14:creationId xmlns:p14="http://schemas.microsoft.com/office/powerpoint/2010/main" val="422817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00762" y="2287620"/>
            <a:ext cx="3054350" cy="4565015"/>
          </a:xfrm>
          <a:custGeom>
            <a:avLst/>
            <a:gdLst/>
            <a:ahLst/>
            <a:cxnLst/>
            <a:rect l="l" t="t" r="r" b="b"/>
            <a:pathLst>
              <a:path w="3054350" h="4565015">
                <a:moveTo>
                  <a:pt x="1612442" y="0"/>
                </a:moveTo>
                <a:lnTo>
                  <a:pt x="1557049" y="647"/>
                </a:lnTo>
                <a:lnTo>
                  <a:pt x="1502501" y="2588"/>
                </a:lnTo>
                <a:lnTo>
                  <a:pt x="1448799" y="5823"/>
                </a:lnTo>
                <a:lnTo>
                  <a:pt x="1395943" y="10353"/>
                </a:lnTo>
                <a:lnTo>
                  <a:pt x="1343933" y="16176"/>
                </a:lnTo>
                <a:lnTo>
                  <a:pt x="1292769" y="23294"/>
                </a:lnTo>
                <a:lnTo>
                  <a:pt x="1242451" y="31706"/>
                </a:lnTo>
                <a:lnTo>
                  <a:pt x="1192978" y="41412"/>
                </a:lnTo>
                <a:lnTo>
                  <a:pt x="1144352" y="52412"/>
                </a:lnTo>
                <a:lnTo>
                  <a:pt x="1096571" y="64707"/>
                </a:lnTo>
                <a:lnTo>
                  <a:pt x="1049635" y="78295"/>
                </a:lnTo>
                <a:lnTo>
                  <a:pt x="1003546" y="93178"/>
                </a:lnTo>
                <a:lnTo>
                  <a:pt x="958302" y="109354"/>
                </a:lnTo>
                <a:lnTo>
                  <a:pt x="913904" y="126825"/>
                </a:lnTo>
                <a:lnTo>
                  <a:pt x="870352" y="145590"/>
                </a:lnTo>
                <a:lnTo>
                  <a:pt x="827646" y="165649"/>
                </a:lnTo>
                <a:lnTo>
                  <a:pt x="785785" y="187003"/>
                </a:lnTo>
                <a:lnTo>
                  <a:pt x="744770" y="209650"/>
                </a:lnTo>
                <a:lnTo>
                  <a:pt x="704600" y="233592"/>
                </a:lnTo>
                <a:lnTo>
                  <a:pt x="665276" y="258828"/>
                </a:lnTo>
                <a:lnTo>
                  <a:pt x="626798" y="285357"/>
                </a:lnTo>
                <a:lnTo>
                  <a:pt x="589165" y="313182"/>
                </a:lnTo>
                <a:lnTo>
                  <a:pt x="555632" y="339985"/>
                </a:lnTo>
                <a:lnTo>
                  <a:pt x="523251" y="368199"/>
                </a:lnTo>
                <a:lnTo>
                  <a:pt x="492022" y="397824"/>
                </a:lnTo>
                <a:lnTo>
                  <a:pt x="461945" y="428859"/>
                </a:lnTo>
                <a:lnTo>
                  <a:pt x="433020" y="461305"/>
                </a:lnTo>
                <a:lnTo>
                  <a:pt x="405247" y="495161"/>
                </a:lnTo>
                <a:lnTo>
                  <a:pt x="378626" y="530428"/>
                </a:lnTo>
                <a:lnTo>
                  <a:pt x="353157" y="567105"/>
                </a:lnTo>
                <a:lnTo>
                  <a:pt x="328840" y="605193"/>
                </a:lnTo>
                <a:lnTo>
                  <a:pt x="305676" y="644691"/>
                </a:lnTo>
                <a:lnTo>
                  <a:pt x="283663" y="685600"/>
                </a:lnTo>
                <a:lnTo>
                  <a:pt x="262802" y="727919"/>
                </a:lnTo>
                <a:lnTo>
                  <a:pt x="243094" y="771649"/>
                </a:lnTo>
                <a:lnTo>
                  <a:pt x="224537" y="816789"/>
                </a:lnTo>
                <a:lnTo>
                  <a:pt x="207132" y="863340"/>
                </a:lnTo>
                <a:lnTo>
                  <a:pt x="190880" y="911301"/>
                </a:lnTo>
                <a:lnTo>
                  <a:pt x="175780" y="960672"/>
                </a:lnTo>
                <a:lnTo>
                  <a:pt x="161831" y="1011454"/>
                </a:lnTo>
                <a:lnTo>
                  <a:pt x="149035" y="1063647"/>
                </a:lnTo>
                <a:lnTo>
                  <a:pt x="137391" y="1117250"/>
                </a:lnTo>
                <a:lnTo>
                  <a:pt x="126899" y="1172264"/>
                </a:lnTo>
                <a:lnTo>
                  <a:pt x="117559" y="1228688"/>
                </a:lnTo>
                <a:lnTo>
                  <a:pt x="109372" y="1286523"/>
                </a:lnTo>
                <a:lnTo>
                  <a:pt x="102336" y="1345768"/>
                </a:lnTo>
                <a:lnTo>
                  <a:pt x="970559" y="1432585"/>
                </a:lnTo>
                <a:lnTo>
                  <a:pt x="975643" y="1370526"/>
                </a:lnTo>
                <a:lnTo>
                  <a:pt x="982622" y="1311481"/>
                </a:lnTo>
                <a:lnTo>
                  <a:pt x="991495" y="1255451"/>
                </a:lnTo>
                <a:lnTo>
                  <a:pt x="1002263" y="1202436"/>
                </a:lnTo>
                <a:lnTo>
                  <a:pt x="1014925" y="1152435"/>
                </a:lnTo>
                <a:lnTo>
                  <a:pt x="1029482" y="1105449"/>
                </a:lnTo>
                <a:lnTo>
                  <a:pt x="1045934" y="1061477"/>
                </a:lnTo>
                <a:lnTo>
                  <a:pt x="1064280" y="1020521"/>
                </a:lnTo>
                <a:lnTo>
                  <a:pt x="1084521" y="982579"/>
                </a:lnTo>
                <a:lnTo>
                  <a:pt x="1106657" y="947651"/>
                </a:lnTo>
                <a:lnTo>
                  <a:pt x="1130688" y="915739"/>
                </a:lnTo>
                <a:lnTo>
                  <a:pt x="1156614" y="886840"/>
                </a:lnTo>
                <a:lnTo>
                  <a:pt x="1189978" y="855615"/>
                </a:lnTo>
                <a:lnTo>
                  <a:pt x="1225575" y="827676"/>
                </a:lnTo>
                <a:lnTo>
                  <a:pt x="1263404" y="803024"/>
                </a:lnTo>
                <a:lnTo>
                  <a:pt x="1303467" y="781658"/>
                </a:lnTo>
                <a:lnTo>
                  <a:pt x="1345761" y="763579"/>
                </a:lnTo>
                <a:lnTo>
                  <a:pt x="1390289" y="748787"/>
                </a:lnTo>
                <a:lnTo>
                  <a:pt x="1437049" y="737282"/>
                </a:lnTo>
                <a:lnTo>
                  <a:pt x="1486042" y="729064"/>
                </a:lnTo>
                <a:lnTo>
                  <a:pt x="1537267" y="724133"/>
                </a:lnTo>
                <a:lnTo>
                  <a:pt x="1590725" y="722490"/>
                </a:lnTo>
                <a:lnTo>
                  <a:pt x="1644727" y="724056"/>
                </a:lnTo>
                <a:lnTo>
                  <a:pt x="1696341" y="728753"/>
                </a:lnTo>
                <a:lnTo>
                  <a:pt x="1745568" y="736583"/>
                </a:lnTo>
                <a:lnTo>
                  <a:pt x="1792408" y="747544"/>
                </a:lnTo>
                <a:lnTo>
                  <a:pt x="1836859" y="761638"/>
                </a:lnTo>
                <a:lnTo>
                  <a:pt x="1878923" y="778863"/>
                </a:lnTo>
                <a:lnTo>
                  <a:pt x="1918599" y="799219"/>
                </a:lnTo>
                <a:lnTo>
                  <a:pt x="1955887" y="822708"/>
                </a:lnTo>
                <a:lnTo>
                  <a:pt x="1990788" y="849329"/>
                </a:lnTo>
                <a:lnTo>
                  <a:pt x="2023300" y="879081"/>
                </a:lnTo>
                <a:lnTo>
                  <a:pt x="2053052" y="911751"/>
                </a:lnTo>
                <a:lnTo>
                  <a:pt x="2079673" y="947118"/>
                </a:lnTo>
                <a:lnTo>
                  <a:pt x="2103161" y="985183"/>
                </a:lnTo>
                <a:lnTo>
                  <a:pt x="2123518" y="1025944"/>
                </a:lnTo>
                <a:lnTo>
                  <a:pt x="2140743" y="1069403"/>
                </a:lnTo>
                <a:lnTo>
                  <a:pt x="2154836" y="1115559"/>
                </a:lnTo>
                <a:lnTo>
                  <a:pt x="2165798" y="1164413"/>
                </a:lnTo>
                <a:lnTo>
                  <a:pt x="2173627" y="1215965"/>
                </a:lnTo>
                <a:lnTo>
                  <a:pt x="2178325" y="1270214"/>
                </a:lnTo>
                <a:lnTo>
                  <a:pt x="2179891" y="1327162"/>
                </a:lnTo>
                <a:lnTo>
                  <a:pt x="2178404" y="1375133"/>
                </a:lnTo>
                <a:lnTo>
                  <a:pt x="2173945" y="1423207"/>
                </a:lnTo>
                <a:lnTo>
                  <a:pt x="2166513" y="1471385"/>
                </a:lnTo>
                <a:lnTo>
                  <a:pt x="2156108" y="1519665"/>
                </a:lnTo>
                <a:lnTo>
                  <a:pt x="2142730" y="1568048"/>
                </a:lnTo>
                <a:lnTo>
                  <a:pt x="2126380" y="1616534"/>
                </a:lnTo>
                <a:lnTo>
                  <a:pt x="2107058" y="1665122"/>
                </a:lnTo>
                <a:lnTo>
                  <a:pt x="2084763" y="1713813"/>
                </a:lnTo>
                <a:lnTo>
                  <a:pt x="2059496" y="1762606"/>
                </a:lnTo>
                <a:lnTo>
                  <a:pt x="2031257" y="1811501"/>
                </a:lnTo>
                <a:lnTo>
                  <a:pt x="2000046" y="1860499"/>
                </a:lnTo>
                <a:lnTo>
                  <a:pt x="1968818" y="1903105"/>
                </a:lnTo>
                <a:lnTo>
                  <a:pt x="1928475" y="1952781"/>
                </a:lnTo>
                <a:lnTo>
                  <a:pt x="1879015" y="2009528"/>
                </a:lnTo>
                <a:lnTo>
                  <a:pt x="1850866" y="2040552"/>
                </a:lnTo>
                <a:lnTo>
                  <a:pt x="1820439" y="2073344"/>
                </a:lnTo>
                <a:lnTo>
                  <a:pt x="1787733" y="2107903"/>
                </a:lnTo>
                <a:lnTo>
                  <a:pt x="1752747" y="2144229"/>
                </a:lnTo>
                <a:lnTo>
                  <a:pt x="1715483" y="2182323"/>
                </a:lnTo>
                <a:lnTo>
                  <a:pt x="1675939" y="2222185"/>
                </a:lnTo>
                <a:lnTo>
                  <a:pt x="1634116" y="2263814"/>
                </a:lnTo>
                <a:lnTo>
                  <a:pt x="1590015" y="2307211"/>
                </a:lnTo>
                <a:lnTo>
                  <a:pt x="1543634" y="2352374"/>
                </a:lnTo>
                <a:lnTo>
                  <a:pt x="1494974" y="2399306"/>
                </a:lnTo>
                <a:lnTo>
                  <a:pt x="1444035" y="2448005"/>
                </a:lnTo>
                <a:lnTo>
                  <a:pt x="1390817" y="2498471"/>
                </a:lnTo>
                <a:lnTo>
                  <a:pt x="1335320" y="2550705"/>
                </a:lnTo>
                <a:lnTo>
                  <a:pt x="1227650" y="2651220"/>
                </a:lnTo>
                <a:lnTo>
                  <a:pt x="1178908" y="2697096"/>
                </a:lnTo>
                <a:lnTo>
                  <a:pt x="1131316" y="2742334"/>
                </a:lnTo>
                <a:lnTo>
                  <a:pt x="1084874" y="2786934"/>
                </a:lnTo>
                <a:lnTo>
                  <a:pt x="1039582" y="2830897"/>
                </a:lnTo>
                <a:lnTo>
                  <a:pt x="995441" y="2874221"/>
                </a:lnTo>
                <a:lnTo>
                  <a:pt x="952450" y="2916908"/>
                </a:lnTo>
                <a:lnTo>
                  <a:pt x="910610" y="2958957"/>
                </a:lnTo>
                <a:lnTo>
                  <a:pt x="869920" y="3000368"/>
                </a:lnTo>
                <a:lnTo>
                  <a:pt x="830380" y="3041141"/>
                </a:lnTo>
                <a:lnTo>
                  <a:pt x="791990" y="3081276"/>
                </a:lnTo>
                <a:lnTo>
                  <a:pt x="754751" y="3120774"/>
                </a:lnTo>
                <a:lnTo>
                  <a:pt x="718662" y="3159633"/>
                </a:lnTo>
                <a:lnTo>
                  <a:pt x="683724" y="3197855"/>
                </a:lnTo>
                <a:lnTo>
                  <a:pt x="649936" y="3235439"/>
                </a:lnTo>
                <a:lnTo>
                  <a:pt x="617298" y="3272385"/>
                </a:lnTo>
                <a:lnTo>
                  <a:pt x="585810" y="3308694"/>
                </a:lnTo>
                <a:lnTo>
                  <a:pt x="555473" y="3344364"/>
                </a:lnTo>
                <a:lnTo>
                  <a:pt x="526287" y="3379397"/>
                </a:lnTo>
                <a:lnTo>
                  <a:pt x="498250" y="3413792"/>
                </a:lnTo>
                <a:lnTo>
                  <a:pt x="471364" y="3447549"/>
                </a:lnTo>
                <a:lnTo>
                  <a:pt x="445628" y="3480668"/>
                </a:lnTo>
                <a:lnTo>
                  <a:pt x="421043" y="3513150"/>
                </a:lnTo>
                <a:lnTo>
                  <a:pt x="397608" y="3544994"/>
                </a:lnTo>
                <a:lnTo>
                  <a:pt x="375323" y="3576200"/>
                </a:lnTo>
                <a:lnTo>
                  <a:pt x="334205" y="3636698"/>
                </a:lnTo>
                <a:lnTo>
                  <a:pt x="297687" y="3694645"/>
                </a:lnTo>
                <a:lnTo>
                  <a:pt x="270737" y="3740444"/>
                </a:lnTo>
                <a:lnTo>
                  <a:pt x="245011" y="3786539"/>
                </a:lnTo>
                <a:lnTo>
                  <a:pt x="220511" y="3832931"/>
                </a:lnTo>
                <a:lnTo>
                  <a:pt x="197235" y="3879620"/>
                </a:lnTo>
                <a:lnTo>
                  <a:pt x="175185" y="3926606"/>
                </a:lnTo>
                <a:lnTo>
                  <a:pt x="154359" y="3973889"/>
                </a:lnTo>
                <a:lnTo>
                  <a:pt x="134759" y="4021468"/>
                </a:lnTo>
                <a:lnTo>
                  <a:pt x="116383" y="4069344"/>
                </a:lnTo>
                <a:lnTo>
                  <a:pt x="99233" y="4117517"/>
                </a:lnTo>
                <a:lnTo>
                  <a:pt x="83307" y="4165987"/>
                </a:lnTo>
                <a:lnTo>
                  <a:pt x="68606" y="4214754"/>
                </a:lnTo>
                <a:lnTo>
                  <a:pt x="55131" y="4263817"/>
                </a:lnTo>
                <a:lnTo>
                  <a:pt x="42880" y="4313177"/>
                </a:lnTo>
                <a:lnTo>
                  <a:pt x="31854" y="4362834"/>
                </a:lnTo>
                <a:lnTo>
                  <a:pt x="22053" y="4412788"/>
                </a:lnTo>
                <a:lnTo>
                  <a:pt x="13477" y="4463039"/>
                </a:lnTo>
                <a:lnTo>
                  <a:pt x="6126" y="4513586"/>
                </a:lnTo>
                <a:lnTo>
                  <a:pt x="0" y="4564430"/>
                </a:lnTo>
                <a:lnTo>
                  <a:pt x="3054324" y="4564430"/>
                </a:lnTo>
                <a:lnTo>
                  <a:pt x="3054324" y="3755110"/>
                </a:lnTo>
                <a:lnTo>
                  <a:pt x="1324063" y="3755110"/>
                </a:lnTo>
                <a:lnTo>
                  <a:pt x="1347965" y="3715662"/>
                </a:lnTo>
                <a:lnTo>
                  <a:pt x="1374191" y="3675868"/>
                </a:lnTo>
                <a:lnTo>
                  <a:pt x="1402743" y="3635729"/>
                </a:lnTo>
                <a:lnTo>
                  <a:pt x="1433621" y="3595245"/>
                </a:lnTo>
                <a:lnTo>
                  <a:pt x="1466826" y="3554419"/>
                </a:lnTo>
                <a:lnTo>
                  <a:pt x="1502359" y="3513251"/>
                </a:lnTo>
                <a:lnTo>
                  <a:pt x="1539978" y="3472624"/>
                </a:lnTo>
                <a:lnTo>
                  <a:pt x="1589939" y="3421617"/>
                </a:lnTo>
                <a:lnTo>
                  <a:pt x="1619547" y="3392222"/>
                </a:lnTo>
                <a:lnTo>
                  <a:pt x="1652240" y="3360233"/>
                </a:lnTo>
                <a:lnTo>
                  <a:pt x="1688018" y="3325648"/>
                </a:lnTo>
                <a:lnTo>
                  <a:pt x="1726882" y="3288470"/>
                </a:lnTo>
                <a:lnTo>
                  <a:pt x="1813864" y="3206329"/>
                </a:lnTo>
                <a:lnTo>
                  <a:pt x="1913187" y="3113811"/>
                </a:lnTo>
                <a:lnTo>
                  <a:pt x="2075408" y="2964317"/>
                </a:lnTo>
                <a:lnTo>
                  <a:pt x="2123980" y="2919099"/>
                </a:lnTo>
                <a:lnTo>
                  <a:pt x="2170565" y="2875263"/>
                </a:lnTo>
                <a:lnTo>
                  <a:pt x="2215164" y="2832807"/>
                </a:lnTo>
                <a:lnTo>
                  <a:pt x="2257776" y="2791733"/>
                </a:lnTo>
                <a:lnTo>
                  <a:pt x="2298401" y="2752040"/>
                </a:lnTo>
                <a:lnTo>
                  <a:pt x="2337041" y="2713727"/>
                </a:lnTo>
                <a:lnTo>
                  <a:pt x="2373693" y="2676796"/>
                </a:lnTo>
                <a:lnTo>
                  <a:pt x="2408359" y="2641246"/>
                </a:lnTo>
                <a:lnTo>
                  <a:pt x="2441038" y="2607076"/>
                </a:lnTo>
                <a:lnTo>
                  <a:pt x="2471731" y="2574288"/>
                </a:lnTo>
                <a:lnTo>
                  <a:pt x="2500437" y="2542880"/>
                </a:lnTo>
                <a:lnTo>
                  <a:pt x="2527157" y="2512854"/>
                </a:lnTo>
                <a:lnTo>
                  <a:pt x="2574637" y="2456943"/>
                </a:lnTo>
                <a:lnTo>
                  <a:pt x="2631370" y="2384463"/>
                </a:lnTo>
                <a:lnTo>
                  <a:pt x="2665819" y="2338180"/>
                </a:lnTo>
                <a:lnTo>
                  <a:pt x="2698746" y="2292208"/>
                </a:lnTo>
                <a:lnTo>
                  <a:pt x="2730149" y="2246548"/>
                </a:lnTo>
                <a:lnTo>
                  <a:pt x="2760029" y="2201201"/>
                </a:lnTo>
                <a:lnTo>
                  <a:pt x="2788387" y="2156165"/>
                </a:lnTo>
                <a:lnTo>
                  <a:pt x="2815221" y="2111442"/>
                </a:lnTo>
                <a:lnTo>
                  <a:pt x="2840532" y="2067030"/>
                </a:lnTo>
                <a:lnTo>
                  <a:pt x="2864320" y="2022931"/>
                </a:lnTo>
                <a:lnTo>
                  <a:pt x="2886585" y="1979143"/>
                </a:lnTo>
                <a:lnTo>
                  <a:pt x="2907326" y="1935668"/>
                </a:lnTo>
                <a:lnTo>
                  <a:pt x="2926545" y="1892504"/>
                </a:lnTo>
                <a:lnTo>
                  <a:pt x="2944240" y="1849653"/>
                </a:lnTo>
                <a:lnTo>
                  <a:pt x="2961824" y="1803192"/>
                </a:lnTo>
                <a:lnTo>
                  <a:pt x="2977879" y="1756323"/>
                </a:lnTo>
                <a:lnTo>
                  <a:pt x="2992404" y="1709044"/>
                </a:lnTo>
                <a:lnTo>
                  <a:pt x="3005400" y="1661358"/>
                </a:lnTo>
                <a:lnTo>
                  <a:pt x="3016867" y="1613262"/>
                </a:lnTo>
                <a:lnTo>
                  <a:pt x="3026805" y="1564757"/>
                </a:lnTo>
                <a:lnTo>
                  <a:pt x="3035214" y="1515843"/>
                </a:lnTo>
                <a:lnTo>
                  <a:pt x="3042094" y="1466520"/>
                </a:lnTo>
                <a:lnTo>
                  <a:pt x="3047444" y="1416788"/>
                </a:lnTo>
                <a:lnTo>
                  <a:pt x="3051267" y="1366647"/>
                </a:lnTo>
                <a:lnTo>
                  <a:pt x="3053560" y="1316096"/>
                </a:lnTo>
                <a:lnTo>
                  <a:pt x="3054324" y="1265135"/>
                </a:lnTo>
                <a:lnTo>
                  <a:pt x="3053363" y="1211624"/>
                </a:lnTo>
                <a:lnTo>
                  <a:pt x="3050479" y="1158996"/>
                </a:lnTo>
                <a:lnTo>
                  <a:pt x="3045673" y="1107251"/>
                </a:lnTo>
                <a:lnTo>
                  <a:pt x="3038944" y="1056390"/>
                </a:lnTo>
                <a:lnTo>
                  <a:pt x="3030293" y="1006413"/>
                </a:lnTo>
                <a:lnTo>
                  <a:pt x="3019719" y="957319"/>
                </a:lnTo>
                <a:lnTo>
                  <a:pt x="3007222" y="909109"/>
                </a:lnTo>
                <a:lnTo>
                  <a:pt x="2992803" y="861783"/>
                </a:lnTo>
                <a:lnTo>
                  <a:pt x="2976462" y="815340"/>
                </a:lnTo>
                <a:lnTo>
                  <a:pt x="2958198" y="769781"/>
                </a:lnTo>
                <a:lnTo>
                  <a:pt x="2938011" y="725106"/>
                </a:lnTo>
                <a:lnTo>
                  <a:pt x="2915902" y="681315"/>
                </a:lnTo>
                <a:lnTo>
                  <a:pt x="2891871" y="638407"/>
                </a:lnTo>
                <a:lnTo>
                  <a:pt x="2865917" y="596383"/>
                </a:lnTo>
                <a:lnTo>
                  <a:pt x="2838040" y="555243"/>
                </a:lnTo>
                <a:lnTo>
                  <a:pt x="2808241" y="514987"/>
                </a:lnTo>
                <a:lnTo>
                  <a:pt x="2776519" y="475614"/>
                </a:lnTo>
                <a:lnTo>
                  <a:pt x="2742875" y="437126"/>
                </a:lnTo>
                <a:lnTo>
                  <a:pt x="2707308" y="399521"/>
                </a:lnTo>
                <a:lnTo>
                  <a:pt x="2669819" y="362800"/>
                </a:lnTo>
                <a:lnTo>
                  <a:pt x="2635839" y="331938"/>
                </a:lnTo>
                <a:lnTo>
                  <a:pt x="2600768" y="302447"/>
                </a:lnTo>
                <a:lnTo>
                  <a:pt x="2564607" y="274328"/>
                </a:lnTo>
                <a:lnTo>
                  <a:pt x="2527356" y="247580"/>
                </a:lnTo>
                <a:lnTo>
                  <a:pt x="2489014" y="222205"/>
                </a:lnTo>
                <a:lnTo>
                  <a:pt x="2449583" y="198201"/>
                </a:lnTo>
                <a:lnTo>
                  <a:pt x="2409061" y="175569"/>
                </a:lnTo>
                <a:lnTo>
                  <a:pt x="2367449" y="154308"/>
                </a:lnTo>
                <a:lnTo>
                  <a:pt x="2324746" y="134419"/>
                </a:lnTo>
                <a:lnTo>
                  <a:pt x="2280954" y="115902"/>
                </a:lnTo>
                <a:lnTo>
                  <a:pt x="2236071" y="98757"/>
                </a:lnTo>
                <a:lnTo>
                  <a:pt x="2190098" y="82983"/>
                </a:lnTo>
                <a:lnTo>
                  <a:pt x="2143035" y="68581"/>
                </a:lnTo>
                <a:lnTo>
                  <a:pt x="2094881" y="55550"/>
                </a:lnTo>
                <a:lnTo>
                  <a:pt x="2045637" y="43891"/>
                </a:lnTo>
                <a:lnTo>
                  <a:pt x="1995304" y="33604"/>
                </a:lnTo>
                <a:lnTo>
                  <a:pt x="1943880" y="24689"/>
                </a:lnTo>
                <a:lnTo>
                  <a:pt x="1891365" y="17145"/>
                </a:lnTo>
                <a:lnTo>
                  <a:pt x="1837761" y="10972"/>
                </a:lnTo>
                <a:lnTo>
                  <a:pt x="1783067" y="6172"/>
                </a:lnTo>
                <a:lnTo>
                  <a:pt x="1727282" y="2743"/>
                </a:lnTo>
                <a:lnTo>
                  <a:pt x="1670407" y="685"/>
                </a:lnTo>
                <a:lnTo>
                  <a:pt x="1612442" y="0"/>
                </a:lnTo>
                <a:close/>
              </a:path>
            </a:pathLst>
          </a:custGeom>
          <a:solidFill>
            <a:srgbClr val="002C77"/>
          </a:solidFill>
        </p:spPr>
        <p:txBody>
          <a:bodyPr wrap="square" lIns="0" tIns="0" rIns="0" bIns="0" rtlCol="0"/>
          <a:lstStyle/>
          <a:p>
            <a:endParaRPr/>
          </a:p>
        </p:txBody>
      </p:sp>
      <p:sp>
        <p:nvSpPr>
          <p:cNvPr id="3" name="object 3"/>
          <p:cNvSpPr txBox="1">
            <a:spLocks noGrp="1"/>
          </p:cNvSpPr>
          <p:nvPr>
            <p:ph type="title"/>
          </p:nvPr>
        </p:nvSpPr>
        <p:spPr>
          <a:xfrm>
            <a:off x="469900" y="163193"/>
            <a:ext cx="7950200" cy="2165350"/>
          </a:xfrm>
          <a:prstGeom prst="rect">
            <a:avLst/>
          </a:prstGeom>
        </p:spPr>
        <p:txBody>
          <a:bodyPr vert="horz" wrap="square" lIns="0" tIns="177165" rIns="0" bIns="0" rtlCol="0">
            <a:spAutoFit/>
          </a:bodyPr>
          <a:lstStyle/>
          <a:p>
            <a:pPr marL="12700" marR="5080">
              <a:lnSpc>
                <a:spcPct val="80000"/>
              </a:lnSpc>
              <a:spcBef>
                <a:spcPts val="1395"/>
              </a:spcBef>
              <a:tabLst>
                <a:tab pos="3555365" algn="l"/>
              </a:tabLst>
            </a:pPr>
            <a:r>
              <a:rPr sz="5400" dirty="0"/>
              <a:t>Residential</a:t>
            </a:r>
            <a:r>
              <a:rPr sz="5400" spc="-15" dirty="0"/>
              <a:t> </a:t>
            </a:r>
            <a:r>
              <a:rPr sz="5400" spc="-10" dirty="0"/>
              <a:t>Provider Standards</a:t>
            </a:r>
            <a:r>
              <a:rPr sz="5400" dirty="0"/>
              <a:t>	and</a:t>
            </a:r>
            <a:r>
              <a:rPr sz="5400" spc="-75" dirty="0"/>
              <a:t> </a:t>
            </a:r>
            <a:r>
              <a:rPr sz="5400" spc="-10" dirty="0"/>
              <a:t>Financial Tools</a:t>
            </a:r>
            <a:endParaRPr sz="5400"/>
          </a:p>
        </p:txBody>
      </p:sp>
    </p:spTree>
    <p:extLst>
      <p:ext uri="{BB962C8B-B14F-4D97-AF65-F5344CB8AC3E}">
        <p14:creationId xmlns:p14="http://schemas.microsoft.com/office/powerpoint/2010/main" val="3841421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Residential</a:t>
            </a:r>
            <a:r>
              <a:rPr spc="-60" dirty="0"/>
              <a:t> </a:t>
            </a:r>
            <a:r>
              <a:rPr dirty="0"/>
              <a:t>Provider</a:t>
            </a:r>
            <a:r>
              <a:rPr spc="-65" dirty="0"/>
              <a:t> </a:t>
            </a:r>
            <a:r>
              <a:rPr spc="-10" dirty="0"/>
              <a:t>Tiers</a:t>
            </a:r>
          </a:p>
        </p:txBody>
      </p:sp>
      <p:sp>
        <p:nvSpPr>
          <p:cNvPr id="3" name="object 3"/>
          <p:cNvSpPr txBox="1"/>
          <p:nvPr/>
        </p:nvSpPr>
        <p:spPr>
          <a:xfrm>
            <a:off x="489832" y="1867363"/>
            <a:ext cx="197802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9DDF"/>
                </a:solidFill>
                <a:latin typeface="Arial"/>
                <a:cs typeface="Arial"/>
              </a:rPr>
              <a:t>Conditional</a:t>
            </a:r>
            <a:endParaRPr sz="2800">
              <a:latin typeface="Arial"/>
              <a:cs typeface="Arial"/>
            </a:endParaRPr>
          </a:p>
        </p:txBody>
      </p:sp>
      <p:sp>
        <p:nvSpPr>
          <p:cNvPr id="4" name="object 4"/>
          <p:cNvSpPr txBox="1"/>
          <p:nvPr/>
        </p:nvSpPr>
        <p:spPr>
          <a:xfrm>
            <a:off x="489831" y="2640371"/>
            <a:ext cx="2487295" cy="941069"/>
          </a:xfrm>
          <a:prstGeom prst="rect">
            <a:avLst/>
          </a:prstGeom>
        </p:spPr>
        <p:txBody>
          <a:bodyPr vert="horz" wrap="square" lIns="0" tIns="13335" rIns="0" bIns="0" rtlCol="0">
            <a:spAutoFit/>
          </a:bodyPr>
          <a:lstStyle/>
          <a:p>
            <a:pPr marL="239395" marR="5080" indent="-226695" algn="just">
              <a:lnSpc>
                <a:spcPct val="100000"/>
              </a:lnSpc>
              <a:spcBef>
                <a:spcPts val="105"/>
              </a:spcBef>
              <a:buChar char="•"/>
              <a:tabLst>
                <a:tab pos="241300" algn="l"/>
              </a:tabLst>
            </a:pPr>
            <a:r>
              <a:rPr sz="2000" dirty="0">
                <a:solidFill>
                  <a:srgbClr val="002C77"/>
                </a:solidFill>
                <a:latin typeface="Arial"/>
                <a:cs typeface="Arial"/>
              </a:rPr>
              <a:t>Providers</a:t>
            </a:r>
            <a:r>
              <a:rPr sz="2000" spc="-70" dirty="0">
                <a:solidFill>
                  <a:srgbClr val="002C77"/>
                </a:solidFill>
                <a:latin typeface="Arial"/>
                <a:cs typeface="Arial"/>
              </a:rPr>
              <a:t> </a:t>
            </a:r>
            <a:r>
              <a:rPr sz="2000" spc="-10" dirty="0">
                <a:solidFill>
                  <a:srgbClr val="002C77"/>
                </a:solidFill>
                <a:latin typeface="Arial"/>
                <a:cs typeface="Arial"/>
              </a:rPr>
              <a:t>operating 	</a:t>
            </a:r>
            <a:r>
              <a:rPr sz="2000" dirty="0">
                <a:solidFill>
                  <a:srgbClr val="002C77"/>
                </a:solidFill>
                <a:latin typeface="Arial"/>
                <a:cs typeface="Arial"/>
              </a:rPr>
              <a:t>under</a:t>
            </a:r>
            <a:r>
              <a:rPr sz="2000" spc="-45" dirty="0">
                <a:solidFill>
                  <a:srgbClr val="002C77"/>
                </a:solidFill>
                <a:latin typeface="Arial"/>
                <a:cs typeface="Arial"/>
              </a:rPr>
              <a:t> </a:t>
            </a:r>
            <a:r>
              <a:rPr sz="2000" dirty="0">
                <a:solidFill>
                  <a:srgbClr val="002C77"/>
                </a:solidFill>
                <a:latin typeface="Arial"/>
                <a:cs typeface="Arial"/>
              </a:rPr>
              <a:t>provisional</a:t>
            </a:r>
            <a:r>
              <a:rPr sz="2000" spc="-35" dirty="0">
                <a:solidFill>
                  <a:srgbClr val="002C77"/>
                </a:solidFill>
                <a:latin typeface="Arial"/>
                <a:cs typeface="Arial"/>
              </a:rPr>
              <a:t> </a:t>
            </a:r>
            <a:r>
              <a:rPr sz="2000" spc="-25" dirty="0">
                <a:solidFill>
                  <a:srgbClr val="002C77"/>
                </a:solidFill>
                <a:latin typeface="Arial"/>
                <a:cs typeface="Arial"/>
              </a:rPr>
              <a:t>or 	</a:t>
            </a:r>
            <a:r>
              <a:rPr sz="2000" dirty="0">
                <a:solidFill>
                  <a:srgbClr val="002C77"/>
                </a:solidFill>
                <a:latin typeface="Arial"/>
                <a:cs typeface="Arial"/>
              </a:rPr>
              <a:t>revoked</a:t>
            </a:r>
            <a:r>
              <a:rPr sz="2000" spc="-45" dirty="0">
                <a:solidFill>
                  <a:srgbClr val="002C77"/>
                </a:solidFill>
                <a:latin typeface="Arial"/>
                <a:cs typeface="Arial"/>
              </a:rPr>
              <a:t> </a:t>
            </a:r>
            <a:r>
              <a:rPr sz="2000" spc="-10" dirty="0">
                <a:solidFill>
                  <a:srgbClr val="002C77"/>
                </a:solidFill>
                <a:latin typeface="Arial"/>
                <a:cs typeface="Arial"/>
              </a:rPr>
              <a:t>licenses</a:t>
            </a:r>
            <a:endParaRPr sz="2000">
              <a:latin typeface="Arial"/>
              <a:cs typeface="Arial"/>
            </a:endParaRPr>
          </a:p>
        </p:txBody>
      </p:sp>
      <p:sp>
        <p:nvSpPr>
          <p:cNvPr id="5" name="object 5"/>
          <p:cNvSpPr txBox="1"/>
          <p:nvPr/>
        </p:nvSpPr>
        <p:spPr>
          <a:xfrm>
            <a:off x="3350510" y="1867363"/>
            <a:ext cx="134937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9DDF"/>
                </a:solidFill>
                <a:latin typeface="Arial"/>
                <a:cs typeface="Arial"/>
              </a:rPr>
              <a:t>Primary</a:t>
            </a:r>
            <a:endParaRPr sz="2800">
              <a:latin typeface="Arial"/>
              <a:cs typeface="Arial"/>
            </a:endParaRPr>
          </a:p>
        </p:txBody>
      </p:sp>
      <p:sp>
        <p:nvSpPr>
          <p:cNvPr id="6" name="object 6"/>
          <p:cNvSpPr txBox="1"/>
          <p:nvPr/>
        </p:nvSpPr>
        <p:spPr>
          <a:xfrm>
            <a:off x="3448294" y="2686092"/>
            <a:ext cx="2456815" cy="1550670"/>
          </a:xfrm>
          <a:prstGeom prst="rect">
            <a:avLst/>
          </a:prstGeom>
        </p:spPr>
        <p:txBody>
          <a:bodyPr vert="horz" wrap="square" lIns="0" tIns="13335" rIns="0" bIns="0" rtlCol="0">
            <a:spAutoFit/>
          </a:bodyPr>
          <a:lstStyle/>
          <a:p>
            <a:pPr marL="241300" marR="5080" indent="-228600">
              <a:lnSpc>
                <a:spcPct val="100000"/>
              </a:lnSpc>
              <a:spcBef>
                <a:spcPts val="105"/>
              </a:spcBef>
              <a:buChar char="•"/>
              <a:tabLst>
                <a:tab pos="241300" algn="l"/>
              </a:tabLst>
            </a:pPr>
            <a:r>
              <a:rPr sz="2000" dirty="0">
                <a:solidFill>
                  <a:srgbClr val="002C77"/>
                </a:solidFill>
                <a:latin typeface="Arial"/>
                <a:cs typeface="Arial"/>
              </a:rPr>
              <a:t>Providers</a:t>
            </a:r>
            <a:r>
              <a:rPr sz="2000" spc="-50" dirty="0">
                <a:solidFill>
                  <a:srgbClr val="002C77"/>
                </a:solidFill>
                <a:latin typeface="Arial"/>
                <a:cs typeface="Arial"/>
              </a:rPr>
              <a:t> </a:t>
            </a:r>
            <a:r>
              <a:rPr sz="2000" dirty="0">
                <a:solidFill>
                  <a:srgbClr val="002C77"/>
                </a:solidFill>
                <a:latin typeface="Arial"/>
                <a:cs typeface="Arial"/>
              </a:rPr>
              <a:t>that</a:t>
            </a:r>
            <a:r>
              <a:rPr sz="2000" spc="-45" dirty="0">
                <a:solidFill>
                  <a:srgbClr val="002C77"/>
                </a:solidFill>
                <a:latin typeface="Arial"/>
                <a:cs typeface="Arial"/>
              </a:rPr>
              <a:t> </a:t>
            </a:r>
            <a:r>
              <a:rPr sz="2000" spc="-20" dirty="0">
                <a:solidFill>
                  <a:srgbClr val="002C77"/>
                </a:solidFill>
                <a:latin typeface="Arial"/>
                <a:cs typeface="Arial"/>
              </a:rPr>
              <a:t>meet </a:t>
            </a:r>
            <a:r>
              <a:rPr sz="2000" dirty="0">
                <a:solidFill>
                  <a:srgbClr val="002C77"/>
                </a:solidFill>
                <a:latin typeface="Arial"/>
                <a:cs typeface="Arial"/>
              </a:rPr>
              <a:t>current</a:t>
            </a:r>
            <a:r>
              <a:rPr sz="2000" spc="-40" dirty="0">
                <a:solidFill>
                  <a:srgbClr val="002C77"/>
                </a:solidFill>
                <a:latin typeface="Arial"/>
                <a:cs typeface="Arial"/>
              </a:rPr>
              <a:t> </a:t>
            </a:r>
            <a:r>
              <a:rPr sz="2000" spc="-10" dirty="0">
                <a:solidFill>
                  <a:srgbClr val="002C77"/>
                </a:solidFill>
                <a:latin typeface="Arial"/>
                <a:cs typeface="Arial"/>
              </a:rPr>
              <a:t>standards </a:t>
            </a:r>
            <a:r>
              <a:rPr sz="2000" dirty="0">
                <a:solidFill>
                  <a:srgbClr val="002C77"/>
                </a:solidFill>
                <a:latin typeface="Arial"/>
                <a:cs typeface="Arial"/>
              </a:rPr>
              <a:t>and</a:t>
            </a:r>
            <a:r>
              <a:rPr sz="2000" spc="-25" dirty="0">
                <a:solidFill>
                  <a:srgbClr val="002C77"/>
                </a:solidFill>
                <a:latin typeface="Arial"/>
                <a:cs typeface="Arial"/>
              </a:rPr>
              <a:t> </a:t>
            </a:r>
            <a:r>
              <a:rPr sz="2000" dirty="0">
                <a:solidFill>
                  <a:srgbClr val="002C77"/>
                </a:solidFill>
                <a:latin typeface="Arial"/>
                <a:cs typeface="Arial"/>
              </a:rPr>
              <a:t>a</a:t>
            </a:r>
            <a:r>
              <a:rPr sz="2000" spc="-15" dirty="0">
                <a:solidFill>
                  <a:srgbClr val="002C77"/>
                </a:solidFill>
                <a:latin typeface="Arial"/>
                <a:cs typeface="Arial"/>
              </a:rPr>
              <a:t> </a:t>
            </a:r>
            <a:r>
              <a:rPr sz="2000" spc="-25" dirty="0">
                <a:solidFill>
                  <a:srgbClr val="002C77"/>
                </a:solidFill>
                <a:latin typeface="Arial"/>
                <a:cs typeface="Arial"/>
              </a:rPr>
              <a:t>few </a:t>
            </a:r>
            <a:r>
              <a:rPr sz="2000" spc="-10" dirty="0">
                <a:solidFill>
                  <a:srgbClr val="002C77"/>
                </a:solidFill>
                <a:latin typeface="Arial"/>
                <a:cs typeface="Arial"/>
              </a:rPr>
              <a:t>additional standards</a:t>
            </a:r>
            <a:endParaRPr sz="2000">
              <a:latin typeface="Arial"/>
              <a:cs typeface="Arial"/>
            </a:endParaRPr>
          </a:p>
        </p:txBody>
      </p:sp>
      <p:sp>
        <p:nvSpPr>
          <p:cNvPr id="7" name="object 7"/>
          <p:cNvSpPr txBox="1"/>
          <p:nvPr/>
        </p:nvSpPr>
        <p:spPr>
          <a:xfrm>
            <a:off x="6223879" y="1483315"/>
            <a:ext cx="1924050" cy="836294"/>
          </a:xfrm>
          <a:prstGeom prst="rect">
            <a:avLst/>
          </a:prstGeom>
        </p:spPr>
        <p:txBody>
          <a:bodyPr vert="horz" wrap="square" lIns="0" tIns="59690" rIns="0" bIns="0" rtlCol="0">
            <a:spAutoFit/>
          </a:bodyPr>
          <a:lstStyle/>
          <a:p>
            <a:pPr marL="12700" marR="5080">
              <a:lnSpc>
                <a:spcPts val="3030"/>
              </a:lnSpc>
              <a:spcBef>
                <a:spcPts val="470"/>
              </a:spcBef>
            </a:pPr>
            <a:r>
              <a:rPr sz="2800" b="1" spc="-10" dirty="0">
                <a:solidFill>
                  <a:srgbClr val="009DDF"/>
                </a:solidFill>
                <a:latin typeface="Arial"/>
                <a:cs typeface="Arial"/>
              </a:rPr>
              <a:t>Select Residential</a:t>
            </a:r>
            <a:endParaRPr sz="2800">
              <a:latin typeface="Arial"/>
              <a:cs typeface="Arial"/>
            </a:endParaRPr>
          </a:p>
        </p:txBody>
      </p:sp>
      <p:sp>
        <p:nvSpPr>
          <p:cNvPr id="8" name="object 8"/>
          <p:cNvSpPr txBox="1"/>
          <p:nvPr/>
        </p:nvSpPr>
        <p:spPr>
          <a:xfrm>
            <a:off x="6305794" y="2687218"/>
            <a:ext cx="2459355" cy="3075305"/>
          </a:xfrm>
          <a:prstGeom prst="rect">
            <a:avLst/>
          </a:prstGeom>
        </p:spPr>
        <p:txBody>
          <a:bodyPr vert="horz" wrap="square" lIns="0" tIns="13335" rIns="0" bIns="0" rtlCol="0">
            <a:spAutoFit/>
          </a:bodyPr>
          <a:lstStyle/>
          <a:p>
            <a:pPr marL="241300" marR="5080" indent="-228600">
              <a:lnSpc>
                <a:spcPct val="100000"/>
              </a:lnSpc>
              <a:spcBef>
                <a:spcPts val="105"/>
              </a:spcBef>
              <a:buChar char="•"/>
              <a:tabLst>
                <a:tab pos="241300" algn="l"/>
              </a:tabLst>
            </a:pPr>
            <a:r>
              <a:rPr sz="2000" dirty="0">
                <a:solidFill>
                  <a:srgbClr val="002C77"/>
                </a:solidFill>
                <a:latin typeface="Arial"/>
                <a:cs typeface="Arial"/>
              </a:rPr>
              <a:t>Providers</a:t>
            </a:r>
            <a:r>
              <a:rPr sz="2000" spc="-70" dirty="0">
                <a:solidFill>
                  <a:srgbClr val="002C77"/>
                </a:solidFill>
                <a:latin typeface="Arial"/>
                <a:cs typeface="Arial"/>
              </a:rPr>
              <a:t> </a:t>
            </a:r>
            <a:r>
              <a:rPr sz="2000" spc="-20" dirty="0">
                <a:solidFill>
                  <a:srgbClr val="002C77"/>
                </a:solidFill>
                <a:latin typeface="Arial"/>
                <a:cs typeface="Arial"/>
              </a:rPr>
              <a:t>that </a:t>
            </a:r>
            <a:r>
              <a:rPr sz="2000" dirty="0">
                <a:solidFill>
                  <a:srgbClr val="002C77"/>
                </a:solidFill>
                <a:latin typeface="Arial"/>
                <a:cs typeface="Arial"/>
              </a:rPr>
              <a:t>deliver</a:t>
            </a:r>
            <a:r>
              <a:rPr sz="2000" spc="-35" dirty="0">
                <a:solidFill>
                  <a:srgbClr val="002C77"/>
                </a:solidFill>
                <a:latin typeface="Arial"/>
                <a:cs typeface="Arial"/>
              </a:rPr>
              <a:t> </a:t>
            </a:r>
            <a:r>
              <a:rPr sz="2000" dirty="0">
                <a:solidFill>
                  <a:srgbClr val="002C77"/>
                </a:solidFill>
                <a:latin typeface="Arial"/>
                <a:cs typeface="Arial"/>
              </a:rPr>
              <a:t>at</a:t>
            </a:r>
            <a:r>
              <a:rPr sz="2000" spc="-30" dirty="0">
                <a:solidFill>
                  <a:srgbClr val="002C77"/>
                </a:solidFill>
                <a:latin typeface="Arial"/>
                <a:cs typeface="Arial"/>
              </a:rPr>
              <a:t> </a:t>
            </a:r>
            <a:r>
              <a:rPr sz="2000" dirty="0">
                <a:solidFill>
                  <a:srgbClr val="002C77"/>
                </a:solidFill>
                <a:latin typeface="Arial"/>
                <a:cs typeface="Arial"/>
              </a:rPr>
              <a:t>least</a:t>
            </a:r>
            <a:r>
              <a:rPr sz="2000" spc="-45" dirty="0">
                <a:solidFill>
                  <a:srgbClr val="002C77"/>
                </a:solidFill>
                <a:latin typeface="Arial"/>
                <a:cs typeface="Arial"/>
              </a:rPr>
              <a:t> </a:t>
            </a:r>
            <a:r>
              <a:rPr sz="2000" spc="-25" dirty="0">
                <a:solidFill>
                  <a:srgbClr val="002C77"/>
                </a:solidFill>
                <a:latin typeface="Arial"/>
                <a:cs typeface="Arial"/>
              </a:rPr>
              <a:t>two </a:t>
            </a:r>
            <a:r>
              <a:rPr sz="2000" dirty="0">
                <a:solidFill>
                  <a:srgbClr val="002C77"/>
                </a:solidFill>
                <a:latin typeface="Arial"/>
                <a:cs typeface="Arial"/>
              </a:rPr>
              <a:t>of</a:t>
            </a:r>
            <a:r>
              <a:rPr sz="2000" spc="-25" dirty="0">
                <a:solidFill>
                  <a:srgbClr val="002C77"/>
                </a:solidFill>
                <a:latin typeface="Arial"/>
                <a:cs typeface="Arial"/>
              </a:rPr>
              <a:t> </a:t>
            </a:r>
            <a:r>
              <a:rPr sz="2000" dirty="0">
                <a:solidFill>
                  <a:srgbClr val="002C77"/>
                </a:solidFill>
                <a:latin typeface="Arial"/>
                <a:cs typeface="Arial"/>
              </a:rPr>
              <a:t>the</a:t>
            </a:r>
            <a:r>
              <a:rPr sz="2000" spc="-15" dirty="0">
                <a:solidFill>
                  <a:srgbClr val="002C77"/>
                </a:solidFill>
                <a:latin typeface="Arial"/>
                <a:cs typeface="Arial"/>
              </a:rPr>
              <a:t> </a:t>
            </a:r>
            <a:r>
              <a:rPr sz="2000" spc="-10" dirty="0">
                <a:solidFill>
                  <a:srgbClr val="002C77"/>
                </a:solidFill>
                <a:latin typeface="Arial"/>
                <a:cs typeface="Arial"/>
              </a:rPr>
              <a:t>three </a:t>
            </a:r>
            <a:r>
              <a:rPr sz="2000" dirty="0">
                <a:solidFill>
                  <a:srgbClr val="002C77"/>
                </a:solidFill>
                <a:latin typeface="Arial"/>
                <a:cs typeface="Arial"/>
              </a:rPr>
              <a:t>residential</a:t>
            </a:r>
            <a:r>
              <a:rPr sz="2000" spc="-75" dirty="0">
                <a:solidFill>
                  <a:srgbClr val="002C77"/>
                </a:solidFill>
                <a:latin typeface="Arial"/>
                <a:cs typeface="Arial"/>
              </a:rPr>
              <a:t> </a:t>
            </a:r>
            <a:r>
              <a:rPr sz="2000" spc="-10" dirty="0">
                <a:solidFill>
                  <a:srgbClr val="002C77"/>
                </a:solidFill>
                <a:latin typeface="Arial"/>
                <a:cs typeface="Arial"/>
              </a:rPr>
              <a:t>services </a:t>
            </a:r>
            <a:r>
              <a:rPr sz="2000" dirty="0">
                <a:solidFill>
                  <a:srgbClr val="002C77"/>
                </a:solidFill>
                <a:latin typeface="Arial"/>
                <a:cs typeface="Arial"/>
              </a:rPr>
              <a:t>in</a:t>
            </a:r>
            <a:r>
              <a:rPr sz="2000" spc="-15" dirty="0">
                <a:solidFill>
                  <a:srgbClr val="002C77"/>
                </a:solidFill>
                <a:latin typeface="Arial"/>
                <a:cs typeface="Arial"/>
              </a:rPr>
              <a:t> </a:t>
            </a:r>
            <a:r>
              <a:rPr sz="2000" dirty="0">
                <a:solidFill>
                  <a:srgbClr val="002C77"/>
                </a:solidFill>
                <a:latin typeface="Arial"/>
                <a:cs typeface="Arial"/>
              </a:rPr>
              <a:t>the</a:t>
            </a:r>
            <a:r>
              <a:rPr sz="2000" spc="-20" dirty="0">
                <a:solidFill>
                  <a:srgbClr val="002C77"/>
                </a:solidFill>
                <a:latin typeface="Arial"/>
                <a:cs typeface="Arial"/>
              </a:rPr>
              <a:t> </a:t>
            </a:r>
            <a:r>
              <a:rPr sz="2000" spc="-10" dirty="0">
                <a:solidFill>
                  <a:srgbClr val="002C77"/>
                </a:solidFill>
                <a:latin typeface="Arial"/>
                <a:cs typeface="Arial"/>
              </a:rPr>
              <a:t>performance- </a:t>
            </a:r>
            <a:r>
              <a:rPr sz="2000" dirty="0">
                <a:solidFill>
                  <a:srgbClr val="002C77"/>
                </a:solidFill>
                <a:latin typeface="Arial"/>
                <a:cs typeface="Arial"/>
              </a:rPr>
              <a:t>based</a:t>
            </a:r>
            <a:r>
              <a:rPr sz="2000" spc="-25" dirty="0">
                <a:solidFill>
                  <a:srgbClr val="002C77"/>
                </a:solidFill>
                <a:latin typeface="Arial"/>
                <a:cs typeface="Arial"/>
              </a:rPr>
              <a:t> </a:t>
            </a:r>
            <a:r>
              <a:rPr sz="2000" spc="-10" dirty="0">
                <a:solidFill>
                  <a:srgbClr val="002C77"/>
                </a:solidFill>
                <a:latin typeface="Arial"/>
                <a:cs typeface="Arial"/>
              </a:rPr>
              <a:t>contracting </a:t>
            </a:r>
            <a:r>
              <a:rPr sz="2000" dirty="0">
                <a:solidFill>
                  <a:srgbClr val="002C77"/>
                </a:solidFill>
                <a:latin typeface="Arial"/>
                <a:cs typeface="Arial"/>
              </a:rPr>
              <a:t>model</a:t>
            </a:r>
            <a:r>
              <a:rPr sz="2000" spc="-35" dirty="0">
                <a:solidFill>
                  <a:srgbClr val="002C77"/>
                </a:solidFill>
                <a:latin typeface="Arial"/>
                <a:cs typeface="Arial"/>
              </a:rPr>
              <a:t> </a:t>
            </a:r>
            <a:r>
              <a:rPr sz="2000" dirty="0">
                <a:solidFill>
                  <a:srgbClr val="002C77"/>
                </a:solidFill>
                <a:latin typeface="Arial"/>
                <a:cs typeface="Arial"/>
              </a:rPr>
              <a:t>and</a:t>
            </a:r>
            <a:r>
              <a:rPr sz="2000" spc="-15" dirty="0">
                <a:solidFill>
                  <a:srgbClr val="002C77"/>
                </a:solidFill>
                <a:latin typeface="Arial"/>
                <a:cs typeface="Arial"/>
              </a:rPr>
              <a:t> </a:t>
            </a:r>
            <a:r>
              <a:rPr sz="2000" spc="-20" dirty="0">
                <a:solidFill>
                  <a:srgbClr val="002C77"/>
                </a:solidFill>
                <a:latin typeface="Arial"/>
                <a:cs typeface="Arial"/>
              </a:rPr>
              <a:t>meet</a:t>
            </a:r>
            <a:r>
              <a:rPr sz="2000" spc="500" dirty="0">
                <a:solidFill>
                  <a:srgbClr val="002C77"/>
                </a:solidFill>
                <a:latin typeface="Arial"/>
                <a:cs typeface="Arial"/>
              </a:rPr>
              <a:t> </a:t>
            </a:r>
            <a:r>
              <a:rPr sz="2000" dirty="0">
                <a:solidFill>
                  <a:srgbClr val="002C77"/>
                </a:solidFill>
                <a:latin typeface="Arial"/>
                <a:cs typeface="Arial"/>
              </a:rPr>
              <a:t>the</a:t>
            </a:r>
            <a:r>
              <a:rPr sz="2000" spc="-15" dirty="0">
                <a:solidFill>
                  <a:srgbClr val="002C77"/>
                </a:solidFill>
                <a:latin typeface="Arial"/>
                <a:cs typeface="Arial"/>
              </a:rPr>
              <a:t> </a:t>
            </a:r>
            <a:r>
              <a:rPr sz="2000" spc="-10" dirty="0">
                <a:solidFill>
                  <a:srgbClr val="002C77"/>
                </a:solidFill>
                <a:latin typeface="Arial"/>
                <a:cs typeface="Arial"/>
              </a:rPr>
              <a:t>established enhanced measures</a:t>
            </a:r>
            <a:endParaRPr sz="2000">
              <a:latin typeface="Arial"/>
              <a:cs typeface="Arial"/>
            </a:endParaRPr>
          </a:p>
        </p:txBody>
      </p:sp>
      <p:sp>
        <p:nvSpPr>
          <p:cNvPr id="9" name="object 9"/>
          <p:cNvSpPr txBox="1"/>
          <p:nvPr/>
        </p:nvSpPr>
        <p:spPr>
          <a:xfrm>
            <a:off x="9084554" y="1099266"/>
            <a:ext cx="1924050" cy="1220470"/>
          </a:xfrm>
          <a:prstGeom prst="rect">
            <a:avLst/>
          </a:prstGeom>
        </p:spPr>
        <p:txBody>
          <a:bodyPr vert="horz" wrap="square" lIns="0" tIns="59690" rIns="0" bIns="0" rtlCol="0">
            <a:spAutoFit/>
          </a:bodyPr>
          <a:lstStyle/>
          <a:p>
            <a:pPr marL="12700" marR="5080">
              <a:lnSpc>
                <a:spcPts val="3030"/>
              </a:lnSpc>
              <a:spcBef>
                <a:spcPts val="470"/>
              </a:spcBef>
            </a:pPr>
            <a:r>
              <a:rPr sz="2800" b="1" spc="-10" dirty="0">
                <a:solidFill>
                  <a:srgbClr val="009DDF"/>
                </a:solidFill>
                <a:latin typeface="Arial"/>
                <a:cs typeface="Arial"/>
              </a:rPr>
              <a:t>Clinically Enhanced Residential</a:t>
            </a:r>
            <a:endParaRPr sz="2800">
              <a:latin typeface="Arial"/>
              <a:cs typeface="Arial"/>
            </a:endParaRPr>
          </a:p>
        </p:txBody>
      </p:sp>
      <p:sp>
        <p:nvSpPr>
          <p:cNvPr id="10" name="object 10"/>
          <p:cNvSpPr txBox="1"/>
          <p:nvPr/>
        </p:nvSpPr>
        <p:spPr>
          <a:xfrm>
            <a:off x="9175994" y="2687218"/>
            <a:ext cx="2393950" cy="2465705"/>
          </a:xfrm>
          <a:prstGeom prst="rect">
            <a:avLst/>
          </a:prstGeom>
        </p:spPr>
        <p:txBody>
          <a:bodyPr vert="horz" wrap="square" lIns="0" tIns="13335" rIns="0" bIns="0" rtlCol="0">
            <a:spAutoFit/>
          </a:bodyPr>
          <a:lstStyle/>
          <a:p>
            <a:pPr marL="241300" marR="5080" indent="-228600">
              <a:lnSpc>
                <a:spcPct val="100000"/>
              </a:lnSpc>
              <a:spcBef>
                <a:spcPts val="105"/>
              </a:spcBef>
              <a:buChar char="•"/>
              <a:tabLst>
                <a:tab pos="241300" algn="l"/>
              </a:tabLst>
            </a:pPr>
            <a:r>
              <a:rPr sz="2000" dirty="0">
                <a:solidFill>
                  <a:srgbClr val="002C77"/>
                </a:solidFill>
                <a:latin typeface="Arial"/>
                <a:cs typeface="Arial"/>
              </a:rPr>
              <a:t>Providers</a:t>
            </a:r>
            <a:r>
              <a:rPr sz="2000" spc="-50" dirty="0">
                <a:solidFill>
                  <a:srgbClr val="002C77"/>
                </a:solidFill>
                <a:latin typeface="Arial"/>
                <a:cs typeface="Arial"/>
              </a:rPr>
              <a:t> </a:t>
            </a:r>
            <a:r>
              <a:rPr sz="2000" dirty="0">
                <a:solidFill>
                  <a:srgbClr val="002C77"/>
                </a:solidFill>
                <a:latin typeface="Arial"/>
                <a:cs typeface="Arial"/>
              </a:rPr>
              <a:t>that</a:t>
            </a:r>
            <a:r>
              <a:rPr sz="2000" spc="-45" dirty="0">
                <a:solidFill>
                  <a:srgbClr val="002C77"/>
                </a:solidFill>
                <a:latin typeface="Arial"/>
                <a:cs typeface="Arial"/>
              </a:rPr>
              <a:t> </a:t>
            </a:r>
            <a:r>
              <a:rPr sz="2000" spc="-10" dirty="0">
                <a:solidFill>
                  <a:srgbClr val="002C77"/>
                </a:solidFill>
                <a:latin typeface="Arial"/>
                <a:cs typeface="Arial"/>
              </a:rPr>
              <a:t>offer Clinically </a:t>
            </a:r>
            <a:r>
              <a:rPr sz="2000" dirty="0">
                <a:solidFill>
                  <a:srgbClr val="002C77"/>
                </a:solidFill>
                <a:latin typeface="Arial"/>
                <a:cs typeface="Arial"/>
              </a:rPr>
              <a:t>Enhanced</a:t>
            </a:r>
            <a:r>
              <a:rPr sz="2000" spc="-45" dirty="0">
                <a:solidFill>
                  <a:srgbClr val="002C77"/>
                </a:solidFill>
                <a:latin typeface="Arial"/>
                <a:cs typeface="Arial"/>
              </a:rPr>
              <a:t> </a:t>
            </a:r>
            <a:r>
              <a:rPr sz="2000" spc="-10" dirty="0">
                <a:solidFill>
                  <a:srgbClr val="002C77"/>
                </a:solidFill>
                <a:latin typeface="Arial"/>
                <a:cs typeface="Arial"/>
              </a:rPr>
              <a:t>medical </a:t>
            </a:r>
            <a:r>
              <a:rPr sz="2000" dirty="0">
                <a:solidFill>
                  <a:srgbClr val="002C77"/>
                </a:solidFill>
                <a:latin typeface="Arial"/>
                <a:cs typeface="Arial"/>
              </a:rPr>
              <a:t>or</a:t>
            </a:r>
            <a:r>
              <a:rPr sz="2000" spc="-15" dirty="0">
                <a:solidFill>
                  <a:srgbClr val="002C77"/>
                </a:solidFill>
                <a:latin typeface="Arial"/>
                <a:cs typeface="Arial"/>
              </a:rPr>
              <a:t> </a:t>
            </a:r>
            <a:r>
              <a:rPr sz="2000" spc="-10" dirty="0">
                <a:solidFill>
                  <a:srgbClr val="002C77"/>
                </a:solidFill>
                <a:latin typeface="Arial"/>
                <a:cs typeface="Arial"/>
              </a:rPr>
              <a:t>behavioral </a:t>
            </a:r>
            <a:r>
              <a:rPr sz="2000" dirty="0">
                <a:solidFill>
                  <a:srgbClr val="002C77"/>
                </a:solidFill>
                <a:latin typeface="Arial"/>
                <a:cs typeface="Arial"/>
              </a:rPr>
              <a:t>supports</a:t>
            </a:r>
            <a:r>
              <a:rPr sz="2000" spc="-50" dirty="0">
                <a:solidFill>
                  <a:srgbClr val="002C77"/>
                </a:solidFill>
                <a:latin typeface="Arial"/>
                <a:cs typeface="Arial"/>
              </a:rPr>
              <a:t> </a:t>
            </a:r>
            <a:r>
              <a:rPr sz="2000" dirty="0">
                <a:solidFill>
                  <a:srgbClr val="002C77"/>
                </a:solidFill>
                <a:latin typeface="Arial"/>
                <a:cs typeface="Arial"/>
              </a:rPr>
              <a:t>and</a:t>
            </a:r>
            <a:r>
              <a:rPr sz="2000" spc="-10" dirty="0">
                <a:solidFill>
                  <a:srgbClr val="002C77"/>
                </a:solidFill>
                <a:latin typeface="Arial"/>
                <a:cs typeface="Arial"/>
              </a:rPr>
              <a:t> </a:t>
            </a:r>
            <a:r>
              <a:rPr sz="2000" spc="-20" dirty="0">
                <a:solidFill>
                  <a:srgbClr val="002C77"/>
                </a:solidFill>
                <a:latin typeface="Arial"/>
                <a:cs typeface="Arial"/>
              </a:rPr>
              <a:t>meet </a:t>
            </a:r>
            <a:r>
              <a:rPr sz="2000" dirty="0">
                <a:solidFill>
                  <a:srgbClr val="002C77"/>
                </a:solidFill>
                <a:latin typeface="Arial"/>
                <a:cs typeface="Arial"/>
              </a:rPr>
              <a:t>the</a:t>
            </a:r>
            <a:r>
              <a:rPr sz="2000" spc="-15" dirty="0">
                <a:solidFill>
                  <a:srgbClr val="002C77"/>
                </a:solidFill>
                <a:latin typeface="Arial"/>
                <a:cs typeface="Arial"/>
              </a:rPr>
              <a:t> </a:t>
            </a:r>
            <a:r>
              <a:rPr sz="2000" spc="-10" dirty="0">
                <a:solidFill>
                  <a:srgbClr val="002C77"/>
                </a:solidFill>
                <a:latin typeface="Arial"/>
                <a:cs typeface="Arial"/>
              </a:rPr>
              <a:t>established enhanced measures</a:t>
            </a:r>
            <a:endParaRPr sz="2000">
              <a:latin typeface="Arial"/>
              <a:cs typeface="Arial"/>
            </a:endParaRPr>
          </a:p>
        </p:txBody>
      </p:sp>
      <p:grpSp>
        <p:nvGrpSpPr>
          <p:cNvPr id="11" name="object 11"/>
          <p:cNvGrpSpPr/>
          <p:nvPr/>
        </p:nvGrpSpPr>
        <p:grpSpPr>
          <a:xfrm>
            <a:off x="486155" y="2378710"/>
            <a:ext cx="11242040" cy="3298190"/>
            <a:chOff x="486155" y="2378710"/>
            <a:chExt cx="11242040" cy="3298190"/>
          </a:xfrm>
        </p:grpSpPr>
        <p:sp>
          <p:nvSpPr>
            <p:cNvPr id="12" name="object 12"/>
            <p:cNvSpPr/>
            <p:nvPr/>
          </p:nvSpPr>
          <p:spPr>
            <a:xfrm>
              <a:off x="486155" y="2385060"/>
              <a:ext cx="11242040" cy="0"/>
            </a:xfrm>
            <a:custGeom>
              <a:avLst/>
              <a:gdLst/>
              <a:ahLst/>
              <a:cxnLst/>
              <a:rect l="l" t="t" r="r" b="b"/>
              <a:pathLst>
                <a:path w="11242040">
                  <a:moveTo>
                    <a:pt x="0" y="0"/>
                  </a:moveTo>
                  <a:lnTo>
                    <a:pt x="11241773" y="0"/>
                  </a:lnTo>
                </a:path>
              </a:pathLst>
            </a:custGeom>
            <a:ln w="12700">
              <a:solidFill>
                <a:srgbClr val="002C77"/>
              </a:solidFill>
            </a:ln>
          </p:spPr>
          <p:txBody>
            <a:bodyPr wrap="square" lIns="0" tIns="0" rIns="0" bIns="0" rtlCol="0"/>
            <a:lstStyle/>
            <a:p>
              <a:endParaRPr/>
            </a:p>
          </p:txBody>
        </p:sp>
        <p:sp>
          <p:nvSpPr>
            <p:cNvPr id="13" name="object 13"/>
            <p:cNvSpPr/>
            <p:nvPr/>
          </p:nvSpPr>
          <p:spPr>
            <a:xfrm>
              <a:off x="6108191" y="2385060"/>
              <a:ext cx="0" cy="3291840"/>
            </a:xfrm>
            <a:custGeom>
              <a:avLst/>
              <a:gdLst/>
              <a:ahLst/>
              <a:cxnLst/>
              <a:rect l="l" t="t" r="r" b="b"/>
              <a:pathLst>
                <a:path h="3291840">
                  <a:moveTo>
                    <a:pt x="0" y="0"/>
                  </a:moveTo>
                  <a:lnTo>
                    <a:pt x="0" y="3291840"/>
                  </a:lnTo>
                </a:path>
              </a:pathLst>
            </a:custGeom>
            <a:ln w="12700">
              <a:solidFill>
                <a:srgbClr val="002C77"/>
              </a:solidFill>
            </a:ln>
          </p:spPr>
          <p:txBody>
            <a:bodyPr wrap="square" lIns="0" tIns="0" rIns="0" bIns="0" rtlCol="0"/>
            <a:lstStyle/>
            <a:p>
              <a:endParaRPr/>
            </a:p>
          </p:txBody>
        </p:sp>
        <p:sp>
          <p:nvSpPr>
            <p:cNvPr id="14" name="object 14"/>
            <p:cNvSpPr/>
            <p:nvPr/>
          </p:nvSpPr>
          <p:spPr>
            <a:xfrm>
              <a:off x="3240023" y="2385060"/>
              <a:ext cx="0" cy="3291840"/>
            </a:xfrm>
            <a:custGeom>
              <a:avLst/>
              <a:gdLst/>
              <a:ahLst/>
              <a:cxnLst/>
              <a:rect l="l" t="t" r="r" b="b"/>
              <a:pathLst>
                <a:path h="3291840">
                  <a:moveTo>
                    <a:pt x="0" y="0"/>
                  </a:moveTo>
                  <a:lnTo>
                    <a:pt x="0" y="3291840"/>
                  </a:lnTo>
                </a:path>
              </a:pathLst>
            </a:custGeom>
            <a:ln w="12700">
              <a:solidFill>
                <a:srgbClr val="002C77"/>
              </a:solidFill>
            </a:ln>
          </p:spPr>
          <p:txBody>
            <a:bodyPr wrap="square" lIns="0" tIns="0" rIns="0" bIns="0" rtlCol="0"/>
            <a:lstStyle/>
            <a:p>
              <a:endParaRPr/>
            </a:p>
          </p:txBody>
        </p:sp>
        <p:sp>
          <p:nvSpPr>
            <p:cNvPr id="15" name="object 15"/>
            <p:cNvSpPr/>
            <p:nvPr/>
          </p:nvSpPr>
          <p:spPr>
            <a:xfrm>
              <a:off x="8991599" y="2385060"/>
              <a:ext cx="0" cy="3291840"/>
            </a:xfrm>
            <a:custGeom>
              <a:avLst/>
              <a:gdLst/>
              <a:ahLst/>
              <a:cxnLst/>
              <a:rect l="l" t="t" r="r" b="b"/>
              <a:pathLst>
                <a:path h="3291840">
                  <a:moveTo>
                    <a:pt x="0" y="0"/>
                  </a:moveTo>
                  <a:lnTo>
                    <a:pt x="0" y="3291840"/>
                  </a:lnTo>
                </a:path>
              </a:pathLst>
            </a:custGeom>
            <a:ln w="12700">
              <a:solidFill>
                <a:srgbClr val="002C77"/>
              </a:solidFill>
            </a:ln>
          </p:spPr>
          <p:txBody>
            <a:bodyPr wrap="square" lIns="0" tIns="0" rIns="0" bIns="0" rtlCol="0"/>
            <a:lstStyle/>
            <a:p>
              <a:endParaRPr/>
            </a:p>
          </p:txBody>
        </p:sp>
      </p:grpSp>
      <p:pic>
        <p:nvPicPr>
          <p:cNvPr id="16" name="object 16"/>
          <p:cNvPicPr/>
          <p:nvPr/>
        </p:nvPicPr>
        <p:blipFill>
          <a:blip r:embed="rId2" cstate="print"/>
          <a:stretch>
            <a:fillRect/>
          </a:stretch>
        </p:blipFill>
        <p:spPr>
          <a:xfrm>
            <a:off x="1406652" y="6440423"/>
            <a:ext cx="1277111" cy="274319"/>
          </a:xfrm>
          <a:prstGeom prst="rect">
            <a:avLst/>
          </a:prstGeom>
        </p:spPr>
      </p:pic>
      <p:sp>
        <p:nvSpPr>
          <p:cNvPr id="17" name="object 17"/>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18" name="object 18"/>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solidFill>
                  <a:srgbClr val="002C77"/>
                </a:solidFill>
              </a:rPr>
              <a:t>17</a:t>
            </a:fld>
            <a:endParaRPr spc="-25" dirty="0">
              <a:solidFill>
                <a:srgbClr val="002C77"/>
              </a:solidFill>
            </a:endParaRPr>
          </a:p>
        </p:txBody>
      </p:sp>
    </p:spTree>
    <p:extLst>
      <p:ext uri="{BB962C8B-B14F-4D97-AF65-F5344CB8AC3E}">
        <p14:creationId xmlns:p14="http://schemas.microsoft.com/office/powerpoint/2010/main" val="364937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Residential</a:t>
            </a:r>
            <a:r>
              <a:rPr spc="-65" dirty="0"/>
              <a:t> </a:t>
            </a:r>
            <a:r>
              <a:rPr dirty="0"/>
              <a:t>Provider</a:t>
            </a:r>
            <a:r>
              <a:rPr spc="-75" dirty="0"/>
              <a:t> </a:t>
            </a:r>
            <a:r>
              <a:rPr spc="-10" dirty="0"/>
              <a:t>Standards</a:t>
            </a:r>
          </a:p>
        </p:txBody>
      </p:sp>
      <p:grpSp>
        <p:nvGrpSpPr>
          <p:cNvPr id="3" name="object 3"/>
          <p:cNvGrpSpPr/>
          <p:nvPr/>
        </p:nvGrpSpPr>
        <p:grpSpPr>
          <a:xfrm>
            <a:off x="5568569" y="1261744"/>
            <a:ext cx="1827530" cy="1823085"/>
            <a:chOff x="5568569" y="1261744"/>
            <a:chExt cx="1827530" cy="1823085"/>
          </a:xfrm>
        </p:grpSpPr>
        <p:sp>
          <p:nvSpPr>
            <p:cNvPr id="4" name="object 4"/>
            <p:cNvSpPr/>
            <p:nvPr/>
          </p:nvSpPr>
          <p:spPr>
            <a:xfrm>
              <a:off x="5612885" y="1307590"/>
              <a:ext cx="1739900" cy="1271905"/>
            </a:xfrm>
            <a:custGeom>
              <a:avLst/>
              <a:gdLst/>
              <a:ahLst/>
              <a:cxnLst/>
              <a:rect l="l" t="t" r="r" b="b"/>
              <a:pathLst>
                <a:path w="1739900" h="1271905">
                  <a:moveTo>
                    <a:pt x="740968" y="0"/>
                  </a:moveTo>
                  <a:lnTo>
                    <a:pt x="6997" y="0"/>
                  </a:lnTo>
                  <a:lnTo>
                    <a:pt x="6997" y="190"/>
                  </a:lnTo>
                  <a:lnTo>
                    <a:pt x="3136" y="190"/>
                  </a:lnTo>
                  <a:lnTo>
                    <a:pt x="0" y="3327"/>
                  </a:lnTo>
                  <a:lnTo>
                    <a:pt x="0" y="11036"/>
                  </a:lnTo>
                  <a:lnTo>
                    <a:pt x="3136" y="14160"/>
                  </a:lnTo>
                  <a:lnTo>
                    <a:pt x="735456" y="14160"/>
                  </a:lnTo>
                  <a:lnTo>
                    <a:pt x="1728889" y="1271384"/>
                  </a:lnTo>
                  <a:lnTo>
                    <a:pt x="1733257" y="1271892"/>
                  </a:lnTo>
                  <a:lnTo>
                    <a:pt x="1739252" y="1267117"/>
                  </a:lnTo>
                  <a:lnTo>
                    <a:pt x="1739760" y="1262773"/>
                  </a:lnTo>
                  <a:lnTo>
                    <a:pt x="742975" y="990"/>
                  </a:lnTo>
                  <a:lnTo>
                    <a:pt x="740968" y="0"/>
                  </a:lnTo>
                  <a:close/>
                </a:path>
              </a:pathLst>
            </a:custGeom>
            <a:solidFill>
              <a:srgbClr val="002C77"/>
            </a:solidFill>
          </p:spPr>
          <p:txBody>
            <a:bodyPr wrap="square" lIns="0" tIns="0" rIns="0" bIns="0" rtlCol="0"/>
            <a:lstStyle/>
            <a:p>
              <a:endParaRPr/>
            </a:p>
          </p:txBody>
        </p:sp>
        <p:sp>
          <p:nvSpPr>
            <p:cNvPr id="5" name="object 5"/>
            <p:cNvSpPr/>
            <p:nvPr/>
          </p:nvSpPr>
          <p:spPr>
            <a:xfrm>
              <a:off x="5612885" y="1307590"/>
              <a:ext cx="1739900" cy="1271905"/>
            </a:xfrm>
            <a:custGeom>
              <a:avLst/>
              <a:gdLst/>
              <a:ahLst/>
              <a:cxnLst/>
              <a:rect l="l" t="t" r="r" b="b"/>
              <a:pathLst>
                <a:path w="1739900" h="1271905">
                  <a:moveTo>
                    <a:pt x="6997" y="0"/>
                  </a:moveTo>
                  <a:lnTo>
                    <a:pt x="738822" y="0"/>
                  </a:lnTo>
                  <a:lnTo>
                    <a:pt x="740968" y="0"/>
                  </a:lnTo>
                  <a:lnTo>
                    <a:pt x="742975" y="990"/>
                  </a:lnTo>
                  <a:lnTo>
                    <a:pt x="744296" y="2667"/>
                  </a:lnTo>
                  <a:lnTo>
                    <a:pt x="1737423" y="1259751"/>
                  </a:lnTo>
                  <a:lnTo>
                    <a:pt x="1739760" y="1262773"/>
                  </a:lnTo>
                  <a:lnTo>
                    <a:pt x="1739252" y="1267117"/>
                  </a:lnTo>
                  <a:lnTo>
                    <a:pt x="1736280" y="1269530"/>
                  </a:lnTo>
                  <a:lnTo>
                    <a:pt x="1733257" y="1271892"/>
                  </a:lnTo>
                  <a:lnTo>
                    <a:pt x="1728889" y="1271384"/>
                  </a:lnTo>
                  <a:lnTo>
                    <a:pt x="1726488" y="1268387"/>
                  </a:lnTo>
                  <a:lnTo>
                    <a:pt x="735456" y="14160"/>
                  </a:lnTo>
                  <a:lnTo>
                    <a:pt x="6997" y="14160"/>
                  </a:lnTo>
                  <a:lnTo>
                    <a:pt x="3136" y="14160"/>
                  </a:lnTo>
                  <a:lnTo>
                    <a:pt x="0" y="11036"/>
                  </a:lnTo>
                  <a:lnTo>
                    <a:pt x="0" y="7175"/>
                  </a:lnTo>
                  <a:lnTo>
                    <a:pt x="0" y="3327"/>
                  </a:lnTo>
                  <a:lnTo>
                    <a:pt x="3136" y="190"/>
                  </a:lnTo>
                  <a:lnTo>
                    <a:pt x="6997" y="190"/>
                  </a:lnTo>
                  <a:lnTo>
                    <a:pt x="6997" y="0"/>
                  </a:lnTo>
                  <a:close/>
                </a:path>
              </a:pathLst>
            </a:custGeom>
            <a:ln w="6350">
              <a:solidFill>
                <a:srgbClr val="002C77"/>
              </a:solidFill>
            </a:ln>
          </p:spPr>
          <p:txBody>
            <a:bodyPr wrap="square" lIns="0" tIns="0" rIns="0" bIns="0" rtlCol="0"/>
            <a:lstStyle/>
            <a:p>
              <a:endParaRPr/>
            </a:p>
          </p:txBody>
        </p:sp>
        <p:pic>
          <p:nvPicPr>
            <p:cNvPr id="6" name="object 6"/>
            <p:cNvPicPr/>
            <p:nvPr/>
          </p:nvPicPr>
          <p:blipFill>
            <a:blip r:embed="rId2" cstate="print"/>
            <a:stretch>
              <a:fillRect/>
            </a:stretch>
          </p:blipFill>
          <p:spPr>
            <a:xfrm>
              <a:off x="7292213" y="2519044"/>
              <a:ext cx="103885" cy="103885"/>
            </a:xfrm>
            <a:prstGeom prst="rect">
              <a:avLst/>
            </a:prstGeom>
          </p:spPr>
        </p:pic>
        <p:pic>
          <p:nvPicPr>
            <p:cNvPr id="7" name="object 7"/>
            <p:cNvPicPr/>
            <p:nvPr/>
          </p:nvPicPr>
          <p:blipFill>
            <a:blip r:embed="rId3" cstate="print"/>
            <a:stretch>
              <a:fillRect/>
            </a:stretch>
          </p:blipFill>
          <p:spPr>
            <a:xfrm>
              <a:off x="5568569" y="1261744"/>
              <a:ext cx="103886" cy="103885"/>
            </a:xfrm>
            <a:prstGeom prst="rect">
              <a:avLst/>
            </a:prstGeom>
          </p:spPr>
        </p:pic>
        <p:sp>
          <p:nvSpPr>
            <p:cNvPr id="8" name="object 8"/>
            <p:cNvSpPr/>
            <p:nvPr/>
          </p:nvSpPr>
          <p:spPr>
            <a:xfrm>
              <a:off x="5612894" y="2427730"/>
              <a:ext cx="1470025" cy="614045"/>
            </a:xfrm>
            <a:custGeom>
              <a:avLst/>
              <a:gdLst/>
              <a:ahLst/>
              <a:cxnLst/>
              <a:rect l="l" t="t" r="r" b="b"/>
              <a:pathLst>
                <a:path w="1470025" h="614044">
                  <a:moveTo>
                    <a:pt x="740041" y="0"/>
                  </a:moveTo>
                  <a:lnTo>
                    <a:pt x="6985" y="0"/>
                  </a:lnTo>
                  <a:lnTo>
                    <a:pt x="3124" y="0"/>
                  </a:lnTo>
                  <a:lnTo>
                    <a:pt x="0" y="3136"/>
                  </a:lnTo>
                  <a:lnTo>
                    <a:pt x="0" y="10858"/>
                  </a:lnTo>
                  <a:lnTo>
                    <a:pt x="3124" y="13995"/>
                  </a:lnTo>
                  <a:lnTo>
                    <a:pt x="735876" y="13995"/>
                  </a:lnTo>
                  <a:lnTo>
                    <a:pt x="1460728" y="613498"/>
                  </a:lnTo>
                  <a:lnTo>
                    <a:pt x="1465110" y="613079"/>
                  </a:lnTo>
                  <a:lnTo>
                    <a:pt x="1469986" y="607136"/>
                  </a:lnTo>
                  <a:lnTo>
                    <a:pt x="1469567" y="602754"/>
                  </a:lnTo>
                  <a:lnTo>
                    <a:pt x="741616" y="596"/>
                  </a:lnTo>
                  <a:lnTo>
                    <a:pt x="740041" y="0"/>
                  </a:lnTo>
                  <a:close/>
                </a:path>
              </a:pathLst>
            </a:custGeom>
            <a:solidFill>
              <a:srgbClr val="002C77"/>
            </a:solidFill>
          </p:spPr>
          <p:txBody>
            <a:bodyPr wrap="square" lIns="0" tIns="0" rIns="0" bIns="0" rtlCol="0"/>
            <a:lstStyle/>
            <a:p>
              <a:endParaRPr/>
            </a:p>
          </p:txBody>
        </p:sp>
        <p:sp>
          <p:nvSpPr>
            <p:cNvPr id="9" name="object 9"/>
            <p:cNvSpPr/>
            <p:nvPr/>
          </p:nvSpPr>
          <p:spPr>
            <a:xfrm>
              <a:off x="5612894" y="2427730"/>
              <a:ext cx="1470025" cy="614045"/>
            </a:xfrm>
            <a:custGeom>
              <a:avLst/>
              <a:gdLst/>
              <a:ahLst/>
              <a:cxnLst/>
              <a:rect l="l" t="t" r="r" b="b"/>
              <a:pathLst>
                <a:path w="1470025" h="614044">
                  <a:moveTo>
                    <a:pt x="6985" y="0"/>
                  </a:moveTo>
                  <a:lnTo>
                    <a:pt x="738416" y="0"/>
                  </a:lnTo>
                  <a:lnTo>
                    <a:pt x="740041" y="0"/>
                  </a:lnTo>
                  <a:lnTo>
                    <a:pt x="741616" y="596"/>
                  </a:lnTo>
                  <a:lnTo>
                    <a:pt x="742861" y="1651"/>
                  </a:lnTo>
                  <a:lnTo>
                    <a:pt x="1466596" y="600316"/>
                  </a:lnTo>
                  <a:lnTo>
                    <a:pt x="1469567" y="602754"/>
                  </a:lnTo>
                  <a:lnTo>
                    <a:pt x="1469986" y="607136"/>
                  </a:lnTo>
                  <a:lnTo>
                    <a:pt x="1467548" y="610108"/>
                  </a:lnTo>
                  <a:lnTo>
                    <a:pt x="1465110" y="613079"/>
                  </a:lnTo>
                  <a:lnTo>
                    <a:pt x="1460728" y="613498"/>
                  </a:lnTo>
                  <a:lnTo>
                    <a:pt x="1457769" y="611060"/>
                  </a:lnTo>
                  <a:lnTo>
                    <a:pt x="735876" y="13995"/>
                  </a:lnTo>
                  <a:lnTo>
                    <a:pt x="6985" y="13995"/>
                  </a:lnTo>
                  <a:lnTo>
                    <a:pt x="3124" y="13995"/>
                  </a:lnTo>
                  <a:lnTo>
                    <a:pt x="0" y="10858"/>
                  </a:lnTo>
                  <a:lnTo>
                    <a:pt x="0" y="6997"/>
                  </a:lnTo>
                  <a:lnTo>
                    <a:pt x="0" y="3136"/>
                  </a:lnTo>
                  <a:lnTo>
                    <a:pt x="3124" y="0"/>
                  </a:lnTo>
                  <a:lnTo>
                    <a:pt x="6985" y="0"/>
                  </a:lnTo>
                  <a:close/>
                </a:path>
              </a:pathLst>
            </a:custGeom>
            <a:ln w="6350">
              <a:solidFill>
                <a:srgbClr val="002C77"/>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7023988" y="2980816"/>
              <a:ext cx="102361" cy="103885"/>
            </a:xfrm>
            <a:prstGeom prst="rect">
              <a:avLst/>
            </a:prstGeom>
          </p:spPr>
        </p:pic>
        <p:pic>
          <p:nvPicPr>
            <p:cNvPr id="11" name="object 11"/>
            <p:cNvPicPr/>
            <p:nvPr/>
          </p:nvPicPr>
          <p:blipFill>
            <a:blip r:embed="rId5" cstate="print"/>
            <a:stretch>
              <a:fillRect/>
            </a:stretch>
          </p:blipFill>
          <p:spPr>
            <a:xfrm>
              <a:off x="5568569" y="2383408"/>
              <a:ext cx="103886" cy="102361"/>
            </a:xfrm>
            <a:prstGeom prst="rect">
              <a:avLst/>
            </a:prstGeom>
          </p:spPr>
        </p:pic>
      </p:grpSp>
      <p:grpSp>
        <p:nvGrpSpPr>
          <p:cNvPr id="12" name="object 12"/>
          <p:cNvGrpSpPr/>
          <p:nvPr/>
        </p:nvGrpSpPr>
        <p:grpSpPr>
          <a:xfrm>
            <a:off x="5568569" y="3529457"/>
            <a:ext cx="1468120" cy="105410"/>
            <a:chOff x="5568569" y="3529457"/>
            <a:chExt cx="1468120" cy="105410"/>
          </a:xfrm>
        </p:grpSpPr>
        <p:sp>
          <p:nvSpPr>
            <p:cNvPr id="13" name="object 13"/>
            <p:cNvSpPr/>
            <p:nvPr/>
          </p:nvSpPr>
          <p:spPr>
            <a:xfrm>
              <a:off x="5612892" y="3575302"/>
              <a:ext cx="1377950" cy="13970"/>
            </a:xfrm>
            <a:custGeom>
              <a:avLst/>
              <a:gdLst/>
              <a:ahLst/>
              <a:cxnLst/>
              <a:rect l="l" t="t" r="r" b="b"/>
              <a:pathLst>
                <a:path w="1377950" h="13970">
                  <a:moveTo>
                    <a:pt x="1374571" y="0"/>
                  </a:moveTo>
                  <a:lnTo>
                    <a:pt x="6985" y="0"/>
                  </a:lnTo>
                  <a:lnTo>
                    <a:pt x="3124" y="0"/>
                  </a:lnTo>
                  <a:lnTo>
                    <a:pt x="0" y="3073"/>
                  </a:lnTo>
                  <a:lnTo>
                    <a:pt x="0" y="10655"/>
                  </a:lnTo>
                  <a:lnTo>
                    <a:pt x="3124" y="13716"/>
                  </a:lnTo>
                  <a:lnTo>
                    <a:pt x="1374571" y="13716"/>
                  </a:lnTo>
                  <a:lnTo>
                    <a:pt x="1377696" y="10655"/>
                  </a:lnTo>
                  <a:lnTo>
                    <a:pt x="1377696" y="3073"/>
                  </a:lnTo>
                  <a:lnTo>
                    <a:pt x="1374571" y="0"/>
                  </a:lnTo>
                  <a:close/>
                </a:path>
              </a:pathLst>
            </a:custGeom>
            <a:solidFill>
              <a:srgbClr val="002C77"/>
            </a:solidFill>
          </p:spPr>
          <p:txBody>
            <a:bodyPr wrap="square" lIns="0" tIns="0" rIns="0" bIns="0" rtlCol="0"/>
            <a:lstStyle/>
            <a:p>
              <a:endParaRPr/>
            </a:p>
          </p:txBody>
        </p:sp>
        <p:sp>
          <p:nvSpPr>
            <p:cNvPr id="14" name="object 14"/>
            <p:cNvSpPr/>
            <p:nvPr/>
          </p:nvSpPr>
          <p:spPr>
            <a:xfrm>
              <a:off x="5612892" y="3575302"/>
              <a:ext cx="1377950" cy="13970"/>
            </a:xfrm>
            <a:custGeom>
              <a:avLst/>
              <a:gdLst/>
              <a:ahLst/>
              <a:cxnLst/>
              <a:rect l="l" t="t" r="r" b="b"/>
              <a:pathLst>
                <a:path w="1377950" h="13970">
                  <a:moveTo>
                    <a:pt x="6985" y="0"/>
                  </a:moveTo>
                  <a:lnTo>
                    <a:pt x="1370711" y="0"/>
                  </a:lnTo>
                  <a:lnTo>
                    <a:pt x="1374571" y="0"/>
                  </a:lnTo>
                  <a:lnTo>
                    <a:pt x="1377696" y="3073"/>
                  </a:lnTo>
                  <a:lnTo>
                    <a:pt x="1377696" y="6858"/>
                  </a:lnTo>
                  <a:lnTo>
                    <a:pt x="1377696" y="10655"/>
                  </a:lnTo>
                  <a:lnTo>
                    <a:pt x="1374571" y="13716"/>
                  </a:lnTo>
                  <a:lnTo>
                    <a:pt x="1370711" y="13716"/>
                  </a:lnTo>
                  <a:lnTo>
                    <a:pt x="6985" y="13716"/>
                  </a:lnTo>
                  <a:lnTo>
                    <a:pt x="3124" y="13716"/>
                  </a:lnTo>
                  <a:lnTo>
                    <a:pt x="0" y="10655"/>
                  </a:lnTo>
                  <a:lnTo>
                    <a:pt x="0" y="6858"/>
                  </a:lnTo>
                  <a:lnTo>
                    <a:pt x="0" y="3073"/>
                  </a:lnTo>
                  <a:lnTo>
                    <a:pt x="3124" y="0"/>
                  </a:lnTo>
                  <a:lnTo>
                    <a:pt x="6985" y="0"/>
                  </a:lnTo>
                  <a:close/>
                </a:path>
              </a:pathLst>
            </a:custGeom>
            <a:ln w="6350">
              <a:solidFill>
                <a:srgbClr val="002C77"/>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6932549" y="3530981"/>
              <a:ext cx="103885" cy="103886"/>
            </a:xfrm>
            <a:prstGeom prst="rect">
              <a:avLst/>
            </a:prstGeom>
          </p:spPr>
        </p:pic>
        <p:pic>
          <p:nvPicPr>
            <p:cNvPr id="16" name="object 16"/>
            <p:cNvPicPr/>
            <p:nvPr/>
          </p:nvPicPr>
          <p:blipFill>
            <a:blip r:embed="rId7" cstate="print"/>
            <a:stretch>
              <a:fillRect/>
            </a:stretch>
          </p:blipFill>
          <p:spPr>
            <a:xfrm>
              <a:off x="5568569" y="3529457"/>
              <a:ext cx="103886" cy="103885"/>
            </a:xfrm>
            <a:prstGeom prst="rect">
              <a:avLst/>
            </a:prstGeom>
          </p:spPr>
        </p:pic>
      </p:grpSp>
      <p:grpSp>
        <p:nvGrpSpPr>
          <p:cNvPr id="17" name="object 17"/>
          <p:cNvGrpSpPr/>
          <p:nvPr/>
        </p:nvGrpSpPr>
        <p:grpSpPr>
          <a:xfrm>
            <a:off x="5568569" y="4064380"/>
            <a:ext cx="1827530" cy="1871980"/>
            <a:chOff x="5568569" y="4064380"/>
            <a:chExt cx="1827530" cy="1871980"/>
          </a:xfrm>
        </p:grpSpPr>
        <p:sp>
          <p:nvSpPr>
            <p:cNvPr id="18" name="object 18"/>
            <p:cNvSpPr/>
            <p:nvPr/>
          </p:nvSpPr>
          <p:spPr>
            <a:xfrm>
              <a:off x="5612895" y="4108703"/>
              <a:ext cx="1479550" cy="588645"/>
            </a:xfrm>
            <a:custGeom>
              <a:avLst/>
              <a:gdLst/>
              <a:ahLst/>
              <a:cxnLst/>
              <a:rect l="l" t="t" r="r" b="b"/>
              <a:pathLst>
                <a:path w="1479550" h="588645">
                  <a:moveTo>
                    <a:pt x="1473453" y="25"/>
                  </a:moveTo>
                  <a:lnTo>
                    <a:pt x="1471320" y="0"/>
                  </a:lnTo>
                  <a:lnTo>
                    <a:pt x="1469834" y="50"/>
                  </a:lnTo>
                  <a:lnTo>
                    <a:pt x="1468412" y="584"/>
                  </a:lnTo>
                  <a:lnTo>
                    <a:pt x="735876" y="574294"/>
                  </a:lnTo>
                  <a:lnTo>
                    <a:pt x="3124" y="574294"/>
                  </a:lnTo>
                  <a:lnTo>
                    <a:pt x="0" y="577418"/>
                  </a:lnTo>
                  <a:lnTo>
                    <a:pt x="0" y="585139"/>
                  </a:lnTo>
                  <a:lnTo>
                    <a:pt x="3124" y="588264"/>
                  </a:lnTo>
                  <a:lnTo>
                    <a:pt x="739597" y="588264"/>
                  </a:lnTo>
                  <a:lnTo>
                    <a:pt x="741108" y="587743"/>
                  </a:lnTo>
                  <a:lnTo>
                    <a:pt x="1478648" y="10020"/>
                  </a:lnTo>
                  <a:lnTo>
                    <a:pt x="1479156" y="5664"/>
                  </a:lnTo>
                  <a:lnTo>
                    <a:pt x="1475460" y="1003"/>
                  </a:lnTo>
                  <a:lnTo>
                    <a:pt x="1473453" y="25"/>
                  </a:lnTo>
                  <a:close/>
                </a:path>
              </a:pathLst>
            </a:custGeom>
            <a:solidFill>
              <a:srgbClr val="002C77"/>
            </a:solidFill>
          </p:spPr>
          <p:txBody>
            <a:bodyPr wrap="square" lIns="0" tIns="0" rIns="0" bIns="0" rtlCol="0"/>
            <a:lstStyle/>
            <a:p>
              <a:endParaRPr/>
            </a:p>
          </p:txBody>
        </p:sp>
        <p:sp>
          <p:nvSpPr>
            <p:cNvPr id="19" name="object 19"/>
            <p:cNvSpPr/>
            <p:nvPr/>
          </p:nvSpPr>
          <p:spPr>
            <a:xfrm>
              <a:off x="5612895" y="4108703"/>
              <a:ext cx="1479550" cy="588645"/>
            </a:xfrm>
            <a:custGeom>
              <a:avLst/>
              <a:gdLst/>
              <a:ahLst/>
              <a:cxnLst/>
              <a:rect l="l" t="t" r="r" b="b"/>
              <a:pathLst>
                <a:path w="1479550" h="588645">
                  <a:moveTo>
                    <a:pt x="1471320" y="0"/>
                  </a:moveTo>
                  <a:lnTo>
                    <a:pt x="1473453" y="25"/>
                  </a:lnTo>
                  <a:lnTo>
                    <a:pt x="1475460" y="1003"/>
                  </a:lnTo>
                  <a:lnTo>
                    <a:pt x="1476781" y="2667"/>
                  </a:lnTo>
                  <a:lnTo>
                    <a:pt x="1479156" y="5664"/>
                  </a:lnTo>
                  <a:lnTo>
                    <a:pt x="1478648" y="10020"/>
                  </a:lnTo>
                  <a:lnTo>
                    <a:pt x="1475651" y="12382"/>
                  </a:lnTo>
                  <a:lnTo>
                    <a:pt x="742353" y="586803"/>
                  </a:lnTo>
                  <a:lnTo>
                    <a:pt x="741108" y="587743"/>
                  </a:lnTo>
                  <a:lnTo>
                    <a:pt x="739597" y="588264"/>
                  </a:lnTo>
                  <a:lnTo>
                    <a:pt x="738035" y="588264"/>
                  </a:lnTo>
                  <a:lnTo>
                    <a:pt x="6984" y="588264"/>
                  </a:lnTo>
                  <a:lnTo>
                    <a:pt x="3124" y="588264"/>
                  </a:lnTo>
                  <a:lnTo>
                    <a:pt x="0" y="585139"/>
                  </a:lnTo>
                  <a:lnTo>
                    <a:pt x="0" y="581279"/>
                  </a:lnTo>
                  <a:lnTo>
                    <a:pt x="0" y="577418"/>
                  </a:lnTo>
                  <a:lnTo>
                    <a:pt x="3124" y="574294"/>
                  </a:lnTo>
                  <a:lnTo>
                    <a:pt x="6984" y="574294"/>
                  </a:lnTo>
                  <a:lnTo>
                    <a:pt x="735876" y="574294"/>
                  </a:lnTo>
                  <a:lnTo>
                    <a:pt x="1467256" y="1524"/>
                  </a:lnTo>
                  <a:lnTo>
                    <a:pt x="1468412" y="584"/>
                  </a:lnTo>
                  <a:lnTo>
                    <a:pt x="1469834" y="50"/>
                  </a:lnTo>
                  <a:lnTo>
                    <a:pt x="1471320" y="0"/>
                  </a:lnTo>
                  <a:close/>
                </a:path>
              </a:pathLst>
            </a:custGeom>
            <a:ln w="6349">
              <a:solidFill>
                <a:srgbClr val="002C77"/>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7033133" y="4064380"/>
              <a:ext cx="103885" cy="103886"/>
            </a:xfrm>
            <a:prstGeom prst="rect">
              <a:avLst/>
            </a:prstGeom>
          </p:spPr>
        </p:pic>
        <p:pic>
          <p:nvPicPr>
            <p:cNvPr id="21" name="object 21"/>
            <p:cNvPicPr/>
            <p:nvPr/>
          </p:nvPicPr>
          <p:blipFill>
            <a:blip r:embed="rId9" cstate="print"/>
            <a:stretch>
              <a:fillRect/>
            </a:stretch>
          </p:blipFill>
          <p:spPr>
            <a:xfrm>
              <a:off x="5568569" y="4637404"/>
              <a:ext cx="103886" cy="103886"/>
            </a:xfrm>
            <a:prstGeom prst="rect">
              <a:avLst/>
            </a:prstGeom>
          </p:spPr>
        </p:pic>
        <p:sp>
          <p:nvSpPr>
            <p:cNvPr id="22" name="object 22"/>
            <p:cNvSpPr/>
            <p:nvPr/>
          </p:nvSpPr>
          <p:spPr>
            <a:xfrm>
              <a:off x="5612555" y="4622279"/>
              <a:ext cx="1738630" cy="1270000"/>
            </a:xfrm>
            <a:custGeom>
              <a:avLst/>
              <a:gdLst/>
              <a:ahLst/>
              <a:cxnLst/>
              <a:rect l="l" t="t" r="r" b="b"/>
              <a:pathLst>
                <a:path w="1738629" h="1270000">
                  <a:moveTo>
                    <a:pt x="1732318" y="25"/>
                  </a:moveTo>
                  <a:lnTo>
                    <a:pt x="1730768" y="12"/>
                  </a:lnTo>
                  <a:lnTo>
                    <a:pt x="1728609" y="0"/>
                  </a:lnTo>
                  <a:lnTo>
                    <a:pt x="1726577" y="977"/>
                  </a:lnTo>
                  <a:lnTo>
                    <a:pt x="735774" y="1255572"/>
                  </a:lnTo>
                  <a:lnTo>
                    <a:pt x="7988" y="1255572"/>
                  </a:lnTo>
                  <a:lnTo>
                    <a:pt x="2819" y="1255941"/>
                  </a:lnTo>
                  <a:lnTo>
                    <a:pt x="0" y="1259344"/>
                  </a:lnTo>
                  <a:lnTo>
                    <a:pt x="736" y="1267028"/>
                  </a:lnTo>
                  <a:lnTo>
                    <a:pt x="4152" y="1269834"/>
                  </a:lnTo>
                  <a:lnTo>
                    <a:pt x="7988" y="1269466"/>
                  </a:lnTo>
                  <a:lnTo>
                    <a:pt x="741260" y="1269466"/>
                  </a:lnTo>
                  <a:lnTo>
                    <a:pt x="743267" y="1268514"/>
                  </a:lnTo>
                  <a:lnTo>
                    <a:pt x="1738591" y="8280"/>
                  </a:lnTo>
                  <a:lnTo>
                    <a:pt x="1738045" y="3911"/>
                  </a:lnTo>
                  <a:lnTo>
                    <a:pt x="1733816" y="558"/>
                  </a:lnTo>
                  <a:lnTo>
                    <a:pt x="1732318" y="25"/>
                  </a:lnTo>
                  <a:close/>
                </a:path>
              </a:pathLst>
            </a:custGeom>
            <a:solidFill>
              <a:srgbClr val="002C77"/>
            </a:solidFill>
          </p:spPr>
          <p:txBody>
            <a:bodyPr wrap="square" lIns="0" tIns="0" rIns="0" bIns="0" rtlCol="0"/>
            <a:lstStyle/>
            <a:p>
              <a:endParaRPr/>
            </a:p>
          </p:txBody>
        </p:sp>
        <p:sp>
          <p:nvSpPr>
            <p:cNvPr id="23" name="object 23"/>
            <p:cNvSpPr/>
            <p:nvPr/>
          </p:nvSpPr>
          <p:spPr>
            <a:xfrm>
              <a:off x="5612555" y="4622279"/>
              <a:ext cx="1738630" cy="1270000"/>
            </a:xfrm>
            <a:custGeom>
              <a:avLst/>
              <a:gdLst/>
              <a:ahLst/>
              <a:cxnLst/>
              <a:rect l="l" t="t" r="r" b="b"/>
              <a:pathLst>
                <a:path w="1738629" h="1270000">
                  <a:moveTo>
                    <a:pt x="1730768" y="12"/>
                  </a:moveTo>
                  <a:lnTo>
                    <a:pt x="1732318" y="25"/>
                  </a:lnTo>
                  <a:lnTo>
                    <a:pt x="1733816" y="558"/>
                  </a:lnTo>
                  <a:lnTo>
                    <a:pt x="1735023" y="1536"/>
                  </a:lnTo>
                  <a:lnTo>
                    <a:pt x="1738045" y="3911"/>
                  </a:lnTo>
                  <a:lnTo>
                    <a:pt x="744601" y="1266863"/>
                  </a:lnTo>
                  <a:lnTo>
                    <a:pt x="741260" y="1269466"/>
                  </a:lnTo>
                  <a:lnTo>
                    <a:pt x="739140" y="1269466"/>
                  </a:lnTo>
                  <a:lnTo>
                    <a:pt x="7988" y="1269466"/>
                  </a:lnTo>
                  <a:lnTo>
                    <a:pt x="4152" y="1269834"/>
                  </a:lnTo>
                  <a:lnTo>
                    <a:pt x="736" y="1267028"/>
                  </a:lnTo>
                  <a:lnTo>
                    <a:pt x="368" y="1263180"/>
                  </a:lnTo>
                  <a:lnTo>
                    <a:pt x="0" y="1259344"/>
                  </a:lnTo>
                  <a:lnTo>
                    <a:pt x="2819" y="1255941"/>
                  </a:lnTo>
                  <a:lnTo>
                    <a:pt x="6654" y="1255572"/>
                  </a:lnTo>
                  <a:lnTo>
                    <a:pt x="7099" y="1255522"/>
                  </a:lnTo>
                  <a:lnTo>
                    <a:pt x="7543" y="1255522"/>
                  </a:lnTo>
                  <a:lnTo>
                    <a:pt x="7988" y="1255572"/>
                  </a:lnTo>
                  <a:lnTo>
                    <a:pt x="735774" y="1255572"/>
                  </a:lnTo>
                  <a:lnTo>
                    <a:pt x="1725244" y="2679"/>
                  </a:lnTo>
                  <a:lnTo>
                    <a:pt x="1726577" y="977"/>
                  </a:lnTo>
                  <a:lnTo>
                    <a:pt x="1728609" y="0"/>
                  </a:lnTo>
                  <a:lnTo>
                    <a:pt x="1730768" y="12"/>
                  </a:lnTo>
                  <a:close/>
                </a:path>
              </a:pathLst>
            </a:custGeom>
            <a:ln w="6350">
              <a:solidFill>
                <a:srgbClr val="002C77"/>
              </a:solidFill>
            </a:ln>
          </p:spPr>
          <p:txBody>
            <a:bodyPr wrap="square" lIns="0" tIns="0" rIns="0" bIns="0" rtlCol="0"/>
            <a:lstStyle/>
            <a:p>
              <a:endParaRPr/>
            </a:p>
          </p:txBody>
        </p:sp>
        <p:pic>
          <p:nvPicPr>
            <p:cNvPr id="24" name="object 24"/>
            <p:cNvPicPr/>
            <p:nvPr/>
          </p:nvPicPr>
          <p:blipFill>
            <a:blip r:embed="rId7" cstate="print"/>
            <a:stretch>
              <a:fillRect/>
            </a:stretch>
          </p:blipFill>
          <p:spPr>
            <a:xfrm>
              <a:off x="7292213" y="4577968"/>
              <a:ext cx="103885" cy="103886"/>
            </a:xfrm>
            <a:prstGeom prst="rect">
              <a:avLst/>
            </a:prstGeom>
          </p:spPr>
        </p:pic>
        <p:pic>
          <p:nvPicPr>
            <p:cNvPr id="25" name="object 25"/>
            <p:cNvPicPr/>
            <p:nvPr/>
          </p:nvPicPr>
          <p:blipFill>
            <a:blip r:embed="rId10" cstate="print"/>
            <a:stretch>
              <a:fillRect/>
            </a:stretch>
          </p:blipFill>
          <p:spPr>
            <a:xfrm>
              <a:off x="5568569" y="5832220"/>
              <a:ext cx="103886" cy="103885"/>
            </a:xfrm>
            <a:prstGeom prst="rect">
              <a:avLst/>
            </a:prstGeom>
          </p:spPr>
        </p:pic>
      </p:grpSp>
      <p:grpSp>
        <p:nvGrpSpPr>
          <p:cNvPr id="26" name="object 26"/>
          <p:cNvGrpSpPr/>
          <p:nvPr/>
        </p:nvGrpSpPr>
        <p:grpSpPr>
          <a:xfrm>
            <a:off x="7563613" y="2436877"/>
            <a:ext cx="2273935" cy="2273935"/>
            <a:chOff x="7563613" y="2436877"/>
            <a:chExt cx="2273935" cy="2273935"/>
          </a:xfrm>
        </p:grpSpPr>
        <p:sp>
          <p:nvSpPr>
            <p:cNvPr id="27" name="object 27"/>
            <p:cNvSpPr/>
            <p:nvPr/>
          </p:nvSpPr>
          <p:spPr>
            <a:xfrm>
              <a:off x="7563613" y="2436877"/>
              <a:ext cx="2273935" cy="2273935"/>
            </a:xfrm>
            <a:custGeom>
              <a:avLst/>
              <a:gdLst/>
              <a:ahLst/>
              <a:cxnLst/>
              <a:rect l="l" t="t" r="r" b="b"/>
              <a:pathLst>
                <a:path w="2273934" h="2273935">
                  <a:moveTo>
                    <a:pt x="1136903" y="0"/>
                  </a:moveTo>
                  <a:lnTo>
                    <a:pt x="1088845" y="997"/>
                  </a:lnTo>
                  <a:lnTo>
                    <a:pt x="1041294" y="3963"/>
                  </a:lnTo>
                  <a:lnTo>
                    <a:pt x="994292" y="8857"/>
                  </a:lnTo>
                  <a:lnTo>
                    <a:pt x="947876" y="15642"/>
                  </a:lnTo>
                  <a:lnTo>
                    <a:pt x="902088" y="24276"/>
                  </a:lnTo>
                  <a:lnTo>
                    <a:pt x="856966" y="34721"/>
                  </a:lnTo>
                  <a:lnTo>
                    <a:pt x="812550" y="46937"/>
                  </a:lnTo>
                  <a:lnTo>
                    <a:pt x="768879" y="60885"/>
                  </a:lnTo>
                  <a:lnTo>
                    <a:pt x="725993" y="76525"/>
                  </a:lnTo>
                  <a:lnTo>
                    <a:pt x="683931" y="93818"/>
                  </a:lnTo>
                  <a:lnTo>
                    <a:pt x="642732" y="112724"/>
                  </a:lnTo>
                  <a:lnTo>
                    <a:pt x="602437" y="133204"/>
                  </a:lnTo>
                  <a:lnTo>
                    <a:pt x="563084" y="155219"/>
                  </a:lnTo>
                  <a:lnTo>
                    <a:pt x="524713" y="178728"/>
                  </a:lnTo>
                  <a:lnTo>
                    <a:pt x="487363" y="203693"/>
                  </a:lnTo>
                  <a:lnTo>
                    <a:pt x="451075" y="230074"/>
                  </a:lnTo>
                  <a:lnTo>
                    <a:pt x="415886" y="257832"/>
                  </a:lnTo>
                  <a:lnTo>
                    <a:pt x="381838" y="286926"/>
                  </a:lnTo>
                  <a:lnTo>
                    <a:pt x="348969" y="317318"/>
                  </a:lnTo>
                  <a:lnTo>
                    <a:pt x="317318" y="348969"/>
                  </a:lnTo>
                  <a:lnTo>
                    <a:pt x="286926" y="381838"/>
                  </a:lnTo>
                  <a:lnTo>
                    <a:pt x="257832" y="415886"/>
                  </a:lnTo>
                  <a:lnTo>
                    <a:pt x="230074" y="451075"/>
                  </a:lnTo>
                  <a:lnTo>
                    <a:pt x="203693" y="487363"/>
                  </a:lnTo>
                  <a:lnTo>
                    <a:pt x="178728" y="524713"/>
                  </a:lnTo>
                  <a:lnTo>
                    <a:pt x="155219" y="563084"/>
                  </a:lnTo>
                  <a:lnTo>
                    <a:pt x="133204" y="602437"/>
                  </a:lnTo>
                  <a:lnTo>
                    <a:pt x="112724" y="642732"/>
                  </a:lnTo>
                  <a:lnTo>
                    <a:pt x="93818" y="683931"/>
                  </a:lnTo>
                  <a:lnTo>
                    <a:pt x="76525" y="725993"/>
                  </a:lnTo>
                  <a:lnTo>
                    <a:pt x="60885" y="768879"/>
                  </a:lnTo>
                  <a:lnTo>
                    <a:pt x="46937" y="812550"/>
                  </a:lnTo>
                  <a:lnTo>
                    <a:pt x="34721" y="856966"/>
                  </a:lnTo>
                  <a:lnTo>
                    <a:pt x="24276" y="902088"/>
                  </a:lnTo>
                  <a:lnTo>
                    <a:pt x="15642" y="947876"/>
                  </a:lnTo>
                  <a:lnTo>
                    <a:pt x="8857" y="994292"/>
                  </a:lnTo>
                  <a:lnTo>
                    <a:pt x="3963" y="1041294"/>
                  </a:lnTo>
                  <a:lnTo>
                    <a:pt x="997" y="1088845"/>
                  </a:lnTo>
                  <a:lnTo>
                    <a:pt x="0" y="1136903"/>
                  </a:lnTo>
                  <a:lnTo>
                    <a:pt x="997" y="1184962"/>
                  </a:lnTo>
                  <a:lnTo>
                    <a:pt x="3963" y="1232513"/>
                  </a:lnTo>
                  <a:lnTo>
                    <a:pt x="8857" y="1279515"/>
                  </a:lnTo>
                  <a:lnTo>
                    <a:pt x="15642" y="1325931"/>
                  </a:lnTo>
                  <a:lnTo>
                    <a:pt x="24276" y="1371719"/>
                  </a:lnTo>
                  <a:lnTo>
                    <a:pt x="34721" y="1416841"/>
                  </a:lnTo>
                  <a:lnTo>
                    <a:pt x="46937" y="1461257"/>
                  </a:lnTo>
                  <a:lnTo>
                    <a:pt x="60885" y="1504928"/>
                  </a:lnTo>
                  <a:lnTo>
                    <a:pt x="76525" y="1547814"/>
                  </a:lnTo>
                  <a:lnTo>
                    <a:pt x="93818" y="1589876"/>
                  </a:lnTo>
                  <a:lnTo>
                    <a:pt x="112724" y="1631075"/>
                  </a:lnTo>
                  <a:lnTo>
                    <a:pt x="133204" y="1671370"/>
                  </a:lnTo>
                  <a:lnTo>
                    <a:pt x="155219" y="1710723"/>
                  </a:lnTo>
                  <a:lnTo>
                    <a:pt x="178728" y="1749094"/>
                  </a:lnTo>
                  <a:lnTo>
                    <a:pt x="203693" y="1786444"/>
                  </a:lnTo>
                  <a:lnTo>
                    <a:pt x="230074" y="1822732"/>
                  </a:lnTo>
                  <a:lnTo>
                    <a:pt x="257832" y="1857921"/>
                  </a:lnTo>
                  <a:lnTo>
                    <a:pt x="286926" y="1891969"/>
                  </a:lnTo>
                  <a:lnTo>
                    <a:pt x="317318" y="1924838"/>
                  </a:lnTo>
                  <a:lnTo>
                    <a:pt x="348969" y="1956489"/>
                  </a:lnTo>
                  <a:lnTo>
                    <a:pt x="381838" y="1986881"/>
                  </a:lnTo>
                  <a:lnTo>
                    <a:pt x="415886" y="2015975"/>
                  </a:lnTo>
                  <a:lnTo>
                    <a:pt x="451075" y="2043733"/>
                  </a:lnTo>
                  <a:lnTo>
                    <a:pt x="487363" y="2070114"/>
                  </a:lnTo>
                  <a:lnTo>
                    <a:pt x="524713" y="2095079"/>
                  </a:lnTo>
                  <a:lnTo>
                    <a:pt x="563084" y="2118588"/>
                  </a:lnTo>
                  <a:lnTo>
                    <a:pt x="602437" y="2140603"/>
                  </a:lnTo>
                  <a:lnTo>
                    <a:pt x="642732" y="2161083"/>
                  </a:lnTo>
                  <a:lnTo>
                    <a:pt x="683931" y="2179989"/>
                  </a:lnTo>
                  <a:lnTo>
                    <a:pt x="725993" y="2197282"/>
                  </a:lnTo>
                  <a:lnTo>
                    <a:pt x="768879" y="2212922"/>
                  </a:lnTo>
                  <a:lnTo>
                    <a:pt x="812550" y="2226870"/>
                  </a:lnTo>
                  <a:lnTo>
                    <a:pt x="856966" y="2239086"/>
                  </a:lnTo>
                  <a:lnTo>
                    <a:pt x="902088" y="2249531"/>
                  </a:lnTo>
                  <a:lnTo>
                    <a:pt x="947876" y="2258165"/>
                  </a:lnTo>
                  <a:lnTo>
                    <a:pt x="994292" y="2264950"/>
                  </a:lnTo>
                  <a:lnTo>
                    <a:pt x="1041294" y="2269844"/>
                  </a:lnTo>
                  <a:lnTo>
                    <a:pt x="1088845" y="2272810"/>
                  </a:lnTo>
                  <a:lnTo>
                    <a:pt x="1136903" y="2273807"/>
                  </a:lnTo>
                  <a:lnTo>
                    <a:pt x="1184962" y="2272810"/>
                  </a:lnTo>
                  <a:lnTo>
                    <a:pt x="1232511" y="2269844"/>
                  </a:lnTo>
                  <a:lnTo>
                    <a:pt x="1279513" y="2264950"/>
                  </a:lnTo>
                  <a:lnTo>
                    <a:pt x="1325927" y="2258165"/>
                  </a:lnTo>
                  <a:lnTo>
                    <a:pt x="1371715" y="2249531"/>
                  </a:lnTo>
                  <a:lnTo>
                    <a:pt x="1416837" y="2239086"/>
                  </a:lnTo>
                  <a:lnTo>
                    <a:pt x="1461252" y="2226870"/>
                  </a:lnTo>
                  <a:lnTo>
                    <a:pt x="1504923" y="2212922"/>
                  </a:lnTo>
                  <a:lnTo>
                    <a:pt x="1547809" y="2197282"/>
                  </a:lnTo>
                  <a:lnTo>
                    <a:pt x="1589871" y="2179989"/>
                  </a:lnTo>
                  <a:lnTo>
                    <a:pt x="1631069" y="2161083"/>
                  </a:lnTo>
                  <a:lnTo>
                    <a:pt x="1671365" y="2140603"/>
                  </a:lnTo>
                  <a:lnTo>
                    <a:pt x="1710718" y="2118588"/>
                  </a:lnTo>
                  <a:lnTo>
                    <a:pt x="1749089" y="2095079"/>
                  </a:lnTo>
                  <a:lnTo>
                    <a:pt x="1786438" y="2070114"/>
                  </a:lnTo>
                  <a:lnTo>
                    <a:pt x="1822727" y="2043733"/>
                  </a:lnTo>
                  <a:lnTo>
                    <a:pt x="1857915" y="2015975"/>
                  </a:lnTo>
                  <a:lnTo>
                    <a:pt x="1891964" y="1986881"/>
                  </a:lnTo>
                  <a:lnTo>
                    <a:pt x="1924833" y="1956489"/>
                  </a:lnTo>
                  <a:lnTo>
                    <a:pt x="1956484" y="1924838"/>
                  </a:lnTo>
                  <a:lnTo>
                    <a:pt x="1986877" y="1891969"/>
                  </a:lnTo>
                  <a:lnTo>
                    <a:pt x="2015971" y="1857921"/>
                  </a:lnTo>
                  <a:lnTo>
                    <a:pt x="2043729" y="1822732"/>
                  </a:lnTo>
                  <a:lnTo>
                    <a:pt x="2070110" y="1786444"/>
                  </a:lnTo>
                  <a:lnTo>
                    <a:pt x="2095076" y="1749094"/>
                  </a:lnTo>
                  <a:lnTo>
                    <a:pt x="2118585" y="1710723"/>
                  </a:lnTo>
                  <a:lnTo>
                    <a:pt x="2140600" y="1671370"/>
                  </a:lnTo>
                  <a:lnTo>
                    <a:pt x="2161080" y="1631075"/>
                  </a:lnTo>
                  <a:lnTo>
                    <a:pt x="2179987" y="1589876"/>
                  </a:lnTo>
                  <a:lnTo>
                    <a:pt x="2197280" y="1547814"/>
                  </a:lnTo>
                  <a:lnTo>
                    <a:pt x="2212920" y="1504928"/>
                  </a:lnTo>
                  <a:lnTo>
                    <a:pt x="2226869" y="1461257"/>
                  </a:lnTo>
                  <a:lnTo>
                    <a:pt x="2239085" y="1416841"/>
                  </a:lnTo>
                  <a:lnTo>
                    <a:pt x="2249530" y="1371719"/>
                  </a:lnTo>
                  <a:lnTo>
                    <a:pt x="2258165" y="1325931"/>
                  </a:lnTo>
                  <a:lnTo>
                    <a:pt x="2264949" y="1279515"/>
                  </a:lnTo>
                  <a:lnTo>
                    <a:pt x="2269844" y="1232513"/>
                  </a:lnTo>
                  <a:lnTo>
                    <a:pt x="2272810" y="1184962"/>
                  </a:lnTo>
                  <a:lnTo>
                    <a:pt x="2273807" y="1136903"/>
                  </a:lnTo>
                  <a:lnTo>
                    <a:pt x="2272810" y="1088845"/>
                  </a:lnTo>
                  <a:lnTo>
                    <a:pt x="2269844" y="1041294"/>
                  </a:lnTo>
                  <a:lnTo>
                    <a:pt x="2264949" y="994292"/>
                  </a:lnTo>
                  <a:lnTo>
                    <a:pt x="2258165" y="947876"/>
                  </a:lnTo>
                  <a:lnTo>
                    <a:pt x="2249530" y="902088"/>
                  </a:lnTo>
                  <a:lnTo>
                    <a:pt x="2239085" y="856966"/>
                  </a:lnTo>
                  <a:lnTo>
                    <a:pt x="2226869" y="812550"/>
                  </a:lnTo>
                  <a:lnTo>
                    <a:pt x="2212920" y="768879"/>
                  </a:lnTo>
                  <a:lnTo>
                    <a:pt x="2197280" y="725993"/>
                  </a:lnTo>
                  <a:lnTo>
                    <a:pt x="2179987" y="683931"/>
                  </a:lnTo>
                  <a:lnTo>
                    <a:pt x="2161080" y="642732"/>
                  </a:lnTo>
                  <a:lnTo>
                    <a:pt x="2140600" y="602437"/>
                  </a:lnTo>
                  <a:lnTo>
                    <a:pt x="2118585" y="563084"/>
                  </a:lnTo>
                  <a:lnTo>
                    <a:pt x="2095076" y="524713"/>
                  </a:lnTo>
                  <a:lnTo>
                    <a:pt x="2070110" y="487363"/>
                  </a:lnTo>
                  <a:lnTo>
                    <a:pt x="2043729" y="451075"/>
                  </a:lnTo>
                  <a:lnTo>
                    <a:pt x="2015971" y="415886"/>
                  </a:lnTo>
                  <a:lnTo>
                    <a:pt x="1986877" y="381838"/>
                  </a:lnTo>
                  <a:lnTo>
                    <a:pt x="1956484" y="348969"/>
                  </a:lnTo>
                  <a:lnTo>
                    <a:pt x="1924833" y="317318"/>
                  </a:lnTo>
                  <a:lnTo>
                    <a:pt x="1891964" y="286926"/>
                  </a:lnTo>
                  <a:lnTo>
                    <a:pt x="1857915" y="257832"/>
                  </a:lnTo>
                  <a:lnTo>
                    <a:pt x="1822727" y="230074"/>
                  </a:lnTo>
                  <a:lnTo>
                    <a:pt x="1786438" y="203693"/>
                  </a:lnTo>
                  <a:lnTo>
                    <a:pt x="1749089" y="178728"/>
                  </a:lnTo>
                  <a:lnTo>
                    <a:pt x="1710718" y="155219"/>
                  </a:lnTo>
                  <a:lnTo>
                    <a:pt x="1671365" y="133204"/>
                  </a:lnTo>
                  <a:lnTo>
                    <a:pt x="1631069" y="112724"/>
                  </a:lnTo>
                  <a:lnTo>
                    <a:pt x="1589871" y="93818"/>
                  </a:lnTo>
                  <a:lnTo>
                    <a:pt x="1547809" y="76525"/>
                  </a:lnTo>
                  <a:lnTo>
                    <a:pt x="1504923" y="60885"/>
                  </a:lnTo>
                  <a:lnTo>
                    <a:pt x="1461252" y="46937"/>
                  </a:lnTo>
                  <a:lnTo>
                    <a:pt x="1416837" y="34721"/>
                  </a:lnTo>
                  <a:lnTo>
                    <a:pt x="1371715" y="24276"/>
                  </a:lnTo>
                  <a:lnTo>
                    <a:pt x="1325927" y="15642"/>
                  </a:lnTo>
                  <a:lnTo>
                    <a:pt x="1279513" y="8857"/>
                  </a:lnTo>
                  <a:lnTo>
                    <a:pt x="1232511" y="3963"/>
                  </a:lnTo>
                  <a:lnTo>
                    <a:pt x="1184962" y="997"/>
                  </a:lnTo>
                  <a:lnTo>
                    <a:pt x="1136903" y="0"/>
                  </a:lnTo>
                  <a:close/>
                </a:path>
              </a:pathLst>
            </a:custGeom>
            <a:solidFill>
              <a:srgbClr val="002C77"/>
            </a:solidFill>
          </p:spPr>
          <p:txBody>
            <a:bodyPr wrap="square" lIns="0" tIns="0" rIns="0" bIns="0" rtlCol="0"/>
            <a:lstStyle/>
            <a:p>
              <a:endParaRPr/>
            </a:p>
          </p:txBody>
        </p:sp>
        <p:sp>
          <p:nvSpPr>
            <p:cNvPr id="28" name="object 28"/>
            <p:cNvSpPr/>
            <p:nvPr/>
          </p:nvSpPr>
          <p:spPr>
            <a:xfrm>
              <a:off x="7694677" y="2563367"/>
              <a:ext cx="2011680" cy="2011680"/>
            </a:xfrm>
            <a:custGeom>
              <a:avLst/>
              <a:gdLst/>
              <a:ahLst/>
              <a:cxnLst/>
              <a:rect l="l" t="t" r="r" b="b"/>
              <a:pathLst>
                <a:path w="2011679" h="2011679">
                  <a:moveTo>
                    <a:pt x="1005840" y="0"/>
                  </a:moveTo>
                  <a:lnTo>
                    <a:pt x="957106" y="1159"/>
                  </a:lnTo>
                  <a:lnTo>
                    <a:pt x="908970" y="4604"/>
                  </a:lnTo>
                  <a:lnTo>
                    <a:pt x="861486" y="10280"/>
                  </a:lnTo>
                  <a:lnTo>
                    <a:pt x="814706" y="18136"/>
                  </a:lnTo>
                  <a:lnTo>
                    <a:pt x="768683" y="28119"/>
                  </a:lnTo>
                  <a:lnTo>
                    <a:pt x="723469" y="40175"/>
                  </a:lnTo>
                  <a:lnTo>
                    <a:pt x="679117" y="54253"/>
                  </a:lnTo>
                  <a:lnTo>
                    <a:pt x="635680" y="70299"/>
                  </a:lnTo>
                  <a:lnTo>
                    <a:pt x="593210" y="88260"/>
                  </a:lnTo>
                  <a:lnTo>
                    <a:pt x="551761" y="108085"/>
                  </a:lnTo>
                  <a:lnTo>
                    <a:pt x="511384" y="129721"/>
                  </a:lnTo>
                  <a:lnTo>
                    <a:pt x="472133" y="153114"/>
                  </a:lnTo>
                  <a:lnTo>
                    <a:pt x="434060" y="178213"/>
                  </a:lnTo>
                  <a:lnTo>
                    <a:pt x="397217" y="204963"/>
                  </a:lnTo>
                  <a:lnTo>
                    <a:pt x="361659" y="233314"/>
                  </a:lnTo>
                  <a:lnTo>
                    <a:pt x="327436" y="263211"/>
                  </a:lnTo>
                  <a:lnTo>
                    <a:pt x="294603" y="294603"/>
                  </a:lnTo>
                  <a:lnTo>
                    <a:pt x="263211" y="327436"/>
                  </a:lnTo>
                  <a:lnTo>
                    <a:pt x="233314" y="361659"/>
                  </a:lnTo>
                  <a:lnTo>
                    <a:pt x="204963" y="397217"/>
                  </a:lnTo>
                  <a:lnTo>
                    <a:pt x="178213" y="434060"/>
                  </a:lnTo>
                  <a:lnTo>
                    <a:pt x="153114" y="472133"/>
                  </a:lnTo>
                  <a:lnTo>
                    <a:pt x="129721" y="511384"/>
                  </a:lnTo>
                  <a:lnTo>
                    <a:pt x="108085" y="551761"/>
                  </a:lnTo>
                  <a:lnTo>
                    <a:pt x="88260" y="593210"/>
                  </a:lnTo>
                  <a:lnTo>
                    <a:pt x="70299" y="635680"/>
                  </a:lnTo>
                  <a:lnTo>
                    <a:pt x="54253" y="679117"/>
                  </a:lnTo>
                  <a:lnTo>
                    <a:pt x="40175" y="723469"/>
                  </a:lnTo>
                  <a:lnTo>
                    <a:pt x="28119" y="768683"/>
                  </a:lnTo>
                  <a:lnTo>
                    <a:pt x="18136" y="814706"/>
                  </a:lnTo>
                  <a:lnTo>
                    <a:pt x="10280" y="861486"/>
                  </a:lnTo>
                  <a:lnTo>
                    <a:pt x="4604" y="908970"/>
                  </a:lnTo>
                  <a:lnTo>
                    <a:pt x="1159" y="957106"/>
                  </a:lnTo>
                  <a:lnTo>
                    <a:pt x="0" y="1005840"/>
                  </a:lnTo>
                  <a:lnTo>
                    <a:pt x="1159" y="1054573"/>
                  </a:lnTo>
                  <a:lnTo>
                    <a:pt x="4604" y="1102709"/>
                  </a:lnTo>
                  <a:lnTo>
                    <a:pt x="10280" y="1150193"/>
                  </a:lnTo>
                  <a:lnTo>
                    <a:pt x="18136" y="1196973"/>
                  </a:lnTo>
                  <a:lnTo>
                    <a:pt x="28119" y="1242996"/>
                  </a:lnTo>
                  <a:lnTo>
                    <a:pt x="40175" y="1288210"/>
                  </a:lnTo>
                  <a:lnTo>
                    <a:pt x="54253" y="1332562"/>
                  </a:lnTo>
                  <a:lnTo>
                    <a:pt x="70299" y="1375999"/>
                  </a:lnTo>
                  <a:lnTo>
                    <a:pt x="88260" y="1418469"/>
                  </a:lnTo>
                  <a:lnTo>
                    <a:pt x="108085" y="1459918"/>
                  </a:lnTo>
                  <a:lnTo>
                    <a:pt x="129721" y="1500295"/>
                  </a:lnTo>
                  <a:lnTo>
                    <a:pt x="153114" y="1539546"/>
                  </a:lnTo>
                  <a:lnTo>
                    <a:pt x="178213" y="1577619"/>
                  </a:lnTo>
                  <a:lnTo>
                    <a:pt x="204963" y="1614462"/>
                  </a:lnTo>
                  <a:lnTo>
                    <a:pt x="233314" y="1650020"/>
                  </a:lnTo>
                  <a:lnTo>
                    <a:pt x="263211" y="1684243"/>
                  </a:lnTo>
                  <a:lnTo>
                    <a:pt x="294603" y="1717076"/>
                  </a:lnTo>
                  <a:lnTo>
                    <a:pt x="327436" y="1748468"/>
                  </a:lnTo>
                  <a:lnTo>
                    <a:pt x="361659" y="1778365"/>
                  </a:lnTo>
                  <a:lnTo>
                    <a:pt x="397217" y="1806716"/>
                  </a:lnTo>
                  <a:lnTo>
                    <a:pt x="434060" y="1833466"/>
                  </a:lnTo>
                  <a:lnTo>
                    <a:pt x="472133" y="1858565"/>
                  </a:lnTo>
                  <a:lnTo>
                    <a:pt x="511384" y="1881958"/>
                  </a:lnTo>
                  <a:lnTo>
                    <a:pt x="551761" y="1903594"/>
                  </a:lnTo>
                  <a:lnTo>
                    <a:pt x="593210" y="1923419"/>
                  </a:lnTo>
                  <a:lnTo>
                    <a:pt x="635680" y="1941380"/>
                  </a:lnTo>
                  <a:lnTo>
                    <a:pt x="679117" y="1957426"/>
                  </a:lnTo>
                  <a:lnTo>
                    <a:pt x="723469" y="1971504"/>
                  </a:lnTo>
                  <a:lnTo>
                    <a:pt x="768683" y="1983560"/>
                  </a:lnTo>
                  <a:lnTo>
                    <a:pt x="814706" y="1993543"/>
                  </a:lnTo>
                  <a:lnTo>
                    <a:pt x="861486" y="2001399"/>
                  </a:lnTo>
                  <a:lnTo>
                    <a:pt x="908970" y="2007075"/>
                  </a:lnTo>
                  <a:lnTo>
                    <a:pt x="957106" y="2010520"/>
                  </a:lnTo>
                  <a:lnTo>
                    <a:pt x="1005840" y="2011680"/>
                  </a:lnTo>
                  <a:lnTo>
                    <a:pt x="1054571" y="2010520"/>
                  </a:lnTo>
                  <a:lnTo>
                    <a:pt x="1102704" y="2007076"/>
                  </a:lnTo>
                  <a:lnTo>
                    <a:pt x="1150186" y="2001400"/>
                  </a:lnTo>
                  <a:lnTo>
                    <a:pt x="1196964" y="1993545"/>
                  </a:lnTo>
                  <a:lnTo>
                    <a:pt x="1242986" y="1983563"/>
                  </a:lnTo>
                  <a:lnTo>
                    <a:pt x="1288198" y="1971508"/>
                  </a:lnTo>
                  <a:lnTo>
                    <a:pt x="1332548" y="1957432"/>
                  </a:lnTo>
                  <a:lnTo>
                    <a:pt x="1375984" y="1941388"/>
                  </a:lnTo>
                  <a:lnTo>
                    <a:pt x="1418452" y="1923428"/>
                  </a:lnTo>
                  <a:lnTo>
                    <a:pt x="1459900" y="1903605"/>
                  </a:lnTo>
                  <a:lnTo>
                    <a:pt x="1500276" y="1881971"/>
                  </a:lnTo>
                  <a:lnTo>
                    <a:pt x="1539526" y="1858580"/>
                  </a:lnTo>
                  <a:lnTo>
                    <a:pt x="1577598" y="1833484"/>
                  </a:lnTo>
                  <a:lnTo>
                    <a:pt x="1614439" y="1806736"/>
                  </a:lnTo>
                  <a:lnTo>
                    <a:pt x="1649997" y="1778388"/>
                  </a:lnTo>
                  <a:lnTo>
                    <a:pt x="1684219" y="1748494"/>
                  </a:lnTo>
                  <a:lnTo>
                    <a:pt x="1717052" y="1717105"/>
                  </a:lnTo>
                  <a:lnTo>
                    <a:pt x="1748444" y="1684274"/>
                  </a:lnTo>
                  <a:lnTo>
                    <a:pt x="1778341" y="1650055"/>
                  </a:lnTo>
                  <a:lnTo>
                    <a:pt x="1806692" y="1614499"/>
                  </a:lnTo>
                  <a:lnTo>
                    <a:pt x="1833443" y="1577660"/>
                  </a:lnTo>
                  <a:lnTo>
                    <a:pt x="1858542" y="1539589"/>
                  </a:lnTo>
                  <a:lnTo>
                    <a:pt x="1881936" y="1500341"/>
                  </a:lnTo>
                  <a:lnTo>
                    <a:pt x="1903572" y="1459967"/>
                  </a:lnTo>
                  <a:lnTo>
                    <a:pt x="1923398" y="1418521"/>
                  </a:lnTo>
                  <a:lnTo>
                    <a:pt x="1941361" y="1376054"/>
                  </a:lnTo>
                  <a:lnTo>
                    <a:pt x="1957409" y="1332620"/>
                  </a:lnTo>
                  <a:lnTo>
                    <a:pt x="1971488" y="1288271"/>
                  </a:lnTo>
                  <a:lnTo>
                    <a:pt x="1983547" y="1243060"/>
                  </a:lnTo>
                  <a:lnTo>
                    <a:pt x="1993531" y="1197039"/>
                  </a:lnTo>
                  <a:lnTo>
                    <a:pt x="2001390" y="1150262"/>
                  </a:lnTo>
                  <a:lnTo>
                    <a:pt x="2007069" y="1102780"/>
                  </a:lnTo>
                  <a:lnTo>
                    <a:pt x="2010516" y="1054647"/>
                  </a:lnTo>
                  <a:lnTo>
                    <a:pt x="2011680" y="1005916"/>
                  </a:lnTo>
                  <a:lnTo>
                    <a:pt x="2010520" y="957181"/>
                  </a:lnTo>
                  <a:lnTo>
                    <a:pt x="2007075" y="909044"/>
                  </a:lnTo>
                  <a:lnTo>
                    <a:pt x="2001399" y="861559"/>
                  </a:lnTo>
                  <a:lnTo>
                    <a:pt x="1993543" y="814777"/>
                  </a:lnTo>
                  <a:lnTo>
                    <a:pt x="1983561" y="768753"/>
                  </a:lnTo>
                  <a:lnTo>
                    <a:pt x="1971505" y="723537"/>
                  </a:lnTo>
                  <a:lnTo>
                    <a:pt x="1957428" y="679184"/>
                  </a:lnTo>
                  <a:lnTo>
                    <a:pt x="1941382" y="635745"/>
                  </a:lnTo>
                  <a:lnTo>
                    <a:pt x="1923421" y="593274"/>
                  </a:lnTo>
                  <a:lnTo>
                    <a:pt x="1903596" y="551822"/>
                  </a:lnTo>
                  <a:lnTo>
                    <a:pt x="1881961" y="511444"/>
                  </a:lnTo>
                  <a:lnTo>
                    <a:pt x="1858568" y="472191"/>
                  </a:lnTo>
                  <a:lnTo>
                    <a:pt x="1833470" y="434116"/>
                  </a:lnTo>
                  <a:lnTo>
                    <a:pt x="1806719" y="397271"/>
                  </a:lnTo>
                  <a:lnTo>
                    <a:pt x="1778369" y="361711"/>
                  </a:lnTo>
                  <a:lnTo>
                    <a:pt x="1748472" y="327486"/>
                  </a:lnTo>
                  <a:lnTo>
                    <a:pt x="1717081" y="294651"/>
                  </a:lnTo>
                  <a:lnTo>
                    <a:pt x="1684248" y="263257"/>
                  </a:lnTo>
                  <a:lnTo>
                    <a:pt x="1650025" y="233357"/>
                  </a:lnTo>
                  <a:lnTo>
                    <a:pt x="1614467" y="205004"/>
                  </a:lnTo>
                  <a:lnTo>
                    <a:pt x="1577625" y="178251"/>
                  </a:lnTo>
                  <a:lnTo>
                    <a:pt x="1539552" y="153150"/>
                  </a:lnTo>
                  <a:lnTo>
                    <a:pt x="1500301" y="129754"/>
                  </a:lnTo>
                  <a:lnTo>
                    <a:pt x="1459924" y="108116"/>
                  </a:lnTo>
                  <a:lnTo>
                    <a:pt x="1418474" y="88288"/>
                  </a:lnTo>
                  <a:lnTo>
                    <a:pt x="1376004" y="70323"/>
                  </a:lnTo>
                  <a:lnTo>
                    <a:pt x="1332567" y="54274"/>
                  </a:lnTo>
                  <a:lnTo>
                    <a:pt x="1288215" y="40194"/>
                  </a:lnTo>
                  <a:lnTo>
                    <a:pt x="1243000" y="28135"/>
                  </a:lnTo>
                  <a:lnTo>
                    <a:pt x="1196976" y="18149"/>
                  </a:lnTo>
                  <a:lnTo>
                    <a:pt x="1150195" y="10290"/>
                  </a:lnTo>
                  <a:lnTo>
                    <a:pt x="1102711" y="4611"/>
                  </a:lnTo>
                  <a:lnTo>
                    <a:pt x="1054574" y="1163"/>
                  </a:lnTo>
                  <a:lnTo>
                    <a:pt x="1005840" y="0"/>
                  </a:lnTo>
                  <a:close/>
                </a:path>
              </a:pathLst>
            </a:custGeom>
            <a:solidFill>
              <a:srgbClr val="FFFFFF"/>
            </a:solidFill>
          </p:spPr>
          <p:txBody>
            <a:bodyPr wrap="square" lIns="0" tIns="0" rIns="0" bIns="0" rtlCol="0"/>
            <a:lstStyle/>
            <a:p>
              <a:endParaRPr/>
            </a:p>
          </p:txBody>
        </p:sp>
      </p:grpSp>
      <p:sp>
        <p:nvSpPr>
          <p:cNvPr id="29" name="object 29"/>
          <p:cNvSpPr txBox="1"/>
          <p:nvPr/>
        </p:nvSpPr>
        <p:spPr>
          <a:xfrm>
            <a:off x="7979668" y="2984013"/>
            <a:ext cx="1460500" cy="1252220"/>
          </a:xfrm>
          <a:prstGeom prst="rect">
            <a:avLst/>
          </a:prstGeom>
        </p:spPr>
        <p:txBody>
          <a:bodyPr vert="horz" wrap="square" lIns="0" tIns="12700" rIns="0" bIns="0" rtlCol="0">
            <a:spAutoFit/>
          </a:bodyPr>
          <a:lstStyle/>
          <a:p>
            <a:pPr algn="ctr">
              <a:lnSpc>
                <a:spcPts val="1830"/>
              </a:lnSpc>
              <a:spcBef>
                <a:spcPts val="100"/>
              </a:spcBef>
            </a:pPr>
            <a:r>
              <a:rPr sz="1800" b="1" dirty="0">
                <a:solidFill>
                  <a:srgbClr val="002C77"/>
                </a:solidFill>
                <a:latin typeface="Arial"/>
                <a:cs typeface="Arial"/>
              </a:rPr>
              <a:t>Tiers</a:t>
            </a:r>
            <a:r>
              <a:rPr sz="1800" b="1" spc="-70" dirty="0">
                <a:solidFill>
                  <a:srgbClr val="002C77"/>
                </a:solidFill>
                <a:latin typeface="Arial"/>
                <a:cs typeface="Arial"/>
              </a:rPr>
              <a:t> </a:t>
            </a:r>
            <a:r>
              <a:rPr sz="1800" b="1" spc="-10" dirty="0">
                <a:solidFill>
                  <a:srgbClr val="002C77"/>
                </a:solidFill>
                <a:latin typeface="Arial"/>
                <a:cs typeface="Arial"/>
              </a:rPr>
              <a:t>based</a:t>
            </a:r>
            <a:endParaRPr sz="1800">
              <a:latin typeface="Arial"/>
              <a:cs typeface="Arial"/>
            </a:endParaRPr>
          </a:p>
          <a:p>
            <a:pPr algn="ctr">
              <a:lnSpc>
                <a:spcPts val="1500"/>
              </a:lnSpc>
            </a:pPr>
            <a:r>
              <a:rPr sz="1800" b="1" dirty="0">
                <a:solidFill>
                  <a:srgbClr val="002C77"/>
                </a:solidFill>
                <a:latin typeface="Arial"/>
                <a:cs typeface="Arial"/>
              </a:rPr>
              <a:t>on</a:t>
            </a:r>
            <a:r>
              <a:rPr sz="1800" b="1" spc="-30" dirty="0">
                <a:solidFill>
                  <a:srgbClr val="002C77"/>
                </a:solidFill>
                <a:latin typeface="Arial"/>
                <a:cs typeface="Arial"/>
              </a:rPr>
              <a:t> </a:t>
            </a:r>
            <a:r>
              <a:rPr sz="1800" b="1" spc="-10" dirty="0">
                <a:solidFill>
                  <a:srgbClr val="002C77"/>
                </a:solidFill>
                <a:latin typeface="Arial"/>
                <a:cs typeface="Arial"/>
              </a:rPr>
              <a:t>standards</a:t>
            </a:r>
            <a:endParaRPr sz="1800">
              <a:latin typeface="Arial"/>
              <a:cs typeface="Arial"/>
            </a:endParaRPr>
          </a:p>
          <a:p>
            <a:pPr marL="1270" algn="ctr">
              <a:lnSpc>
                <a:spcPts val="1500"/>
              </a:lnSpc>
            </a:pPr>
            <a:r>
              <a:rPr sz="1800" b="1" dirty="0">
                <a:solidFill>
                  <a:srgbClr val="002C77"/>
                </a:solidFill>
                <a:latin typeface="Arial"/>
                <a:cs typeface="Arial"/>
              </a:rPr>
              <a:t>that</a:t>
            </a:r>
            <a:r>
              <a:rPr sz="1800" b="1" spc="-30" dirty="0">
                <a:solidFill>
                  <a:srgbClr val="002C77"/>
                </a:solidFill>
                <a:latin typeface="Arial"/>
                <a:cs typeface="Arial"/>
              </a:rPr>
              <a:t> </a:t>
            </a:r>
            <a:r>
              <a:rPr sz="1800" b="1" spc="-10" dirty="0">
                <a:solidFill>
                  <a:srgbClr val="002C77"/>
                </a:solidFill>
                <a:latin typeface="Arial"/>
                <a:cs typeface="Arial"/>
              </a:rPr>
              <a:t>measure</a:t>
            </a:r>
            <a:endParaRPr sz="1800">
              <a:latin typeface="Arial"/>
              <a:cs typeface="Arial"/>
            </a:endParaRPr>
          </a:p>
          <a:p>
            <a:pPr algn="ctr">
              <a:lnSpc>
                <a:spcPts val="1500"/>
              </a:lnSpc>
            </a:pPr>
            <a:r>
              <a:rPr sz="1800" b="1" spc="-25" dirty="0">
                <a:solidFill>
                  <a:srgbClr val="002C77"/>
                </a:solidFill>
                <a:latin typeface="Arial"/>
                <a:cs typeface="Arial"/>
              </a:rPr>
              <a:t>how</a:t>
            </a:r>
            <a:endParaRPr sz="1800">
              <a:latin typeface="Arial"/>
              <a:cs typeface="Arial"/>
            </a:endParaRPr>
          </a:p>
          <a:p>
            <a:pPr marL="212090" marR="203200" algn="ctr">
              <a:lnSpc>
                <a:spcPct val="69400"/>
              </a:lnSpc>
              <a:spcBef>
                <a:spcPts val="330"/>
              </a:spcBef>
            </a:pPr>
            <a:r>
              <a:rPr sz="1800" b="1" spc="-10" dirty="0">
                <a:solidFill>
                  <a:srgbClr val="002C77"/>
                </a:solidFill>
                <a:latin typeface="Arial"/>
                <a:cs typeface="Arial"/>
              </a:rPr>
              <a:t>providers perform</a:t>
            </a:r>
            <a:endParaRPr sz="1800">
              <a:latin typeface="Arial"/>
              <a:cs typeface="Arial"/>
            </a:endParaRPr>
          </a:p>
        </p:txBody>
      </p:sp>
      <p:grpSp>
        <p:nvGrpSpPr>
          <p:cNvPr id="30" name="object 30"/>
          <p:cNvGrpSpPr/>
          <p:nvPr/>
        </p:nvGrpSpPr>
        <p:grpSpPr>
          <a:xfrm>
            <a:off x="1671704" y="839597"/>
            <a:ext cx="3679190" cy="2249805"/>
            <a:chOff x="1671704" y="839597"/>
            <a:chExt cx="3679190" cy="2249805"/>
          </a:xfrm>
        </p:grpSpPr>
        <p:sp>
          <p:nvSpPr>
            <p:cNvPr id="31" name="object 31"/>
            <p:cNvSpPr/>
            <p:nvPr/>
          </p:nvSpPr>
          <p:spPr>
            <a:xfrm>
              <a:off x="1671704" y="911886"/>
              <a:ext cx="951230" cy="951865"/>
            </a:xfrm>
            <a:custGeom>
              <a:avLst/>
              <a:gdLst/>
              <a:ahLst/>
              <a:cxnLst/>
              <a:rect l="l" t="t" r="r" b="b"/>
              <a:pathLst>
                <a:path w="951230" h="951864">
                  <a:moveTo>
                    <a:pt x="487906" y="0"/>
                  </a:moveTo>
                  <a:lnTo>
                    <a:pt x="440855" y="1078"/>
                  </a:lnTo>
                  <a:lnTo>
                    <a:pt x="394668" y="6745"/>
                  </a:lnTo>
                  <a:lnTo>
                    <a:pt x="349633" y="16824"/>
                  </a:lnTo>
                  <a:lnTo>
                    <a:pt x="306037" y="31136"/>
                  </a:lnTo>
                  <a:lnTo>
                    <a:pt x="264166" y="49502"/>
                  </a:lnTo>
                  <a:lnTo>
                    <a:pt x="224307" y="71743"/>
                  </a:lnTo>
                  <a:lnTo>
                    <a:pt x="186748" y="97680"/>
                  </a:lnTo>
                  <a:lnTo>
                    <a:pt x="151776" y="127136"/>
                  </a:lnTo>
                  <a:lnTo>
                    <a:pt x="119677" y="159931"/>
                  </a:lnTo>
                  <a:lnTo>
                    <a:pt x="90739" y="195888"/>
                  </a:lnTo>
                  <a:lnTo>
                    <a:pt x="65248" y="234826"/>
                  </a:lnTo>
                  <a:lnTo>
                    <a:pt x="43493" y="276568"/>
                  </a:lnTo>
                  <a:lnTo>
                    <a:pt x="25758" y="320936"/>
                  </a:lnTo>
                  <a:lnTo>
                    <a:pt x="12333" y="367749"/>
                  </a:lnTo>
                  <a:lnTo>
                    <a:pt x="3693" y="415675"/>
                  </a:lnTo>
                  <a:lnTo>
                    <a:pt x="0" y="463310"/>
                  </a:lnTo>
                  <a:lnTo>
                    <a:pt x="1074" y="510368"/>
                  </a:lnTo>
                  <a:lnTo>
                    <a:pt x="6737" y="556561"/>
                  </a:lnTo>
                  <a:lnTo>
                    <a:pt x="16811" y="601602"/>
                  </a:lnTo>
                  <a:lnTo>
                    <a:pt x="31118" y="645204"/>
                  </a:lnTo>
                  <a:lnTo>
                    <a:pt x="49477" y="687080"/>
                  </a:lnTo>
                  <a:lnTo>
                    <a:pt x="71712" y="726944"/>
                  </a:lnTo>
                  <a:lnTo>
                    <a:pt x="97643" y="764506"/>
                  </a:lnTo>
                  <a:lnTo>
                    <a:pt x="127092" y="799482"/>
                  </a:lnTo>
                  <a:lnTo>
                    <a:pt x="159879" y="831583"/>
                  </a:lnTo>
                  <a:lnTo>
                    <a:pt x="195828" y="860522"/>
                  </a:lnTo>
                  <a:lnTo>
                    <a:pt x="234758" y="886012"/>
                  </a:lnTo>
                  <a:lnTo>
                    <a:pt x="276491" y="907767"/>
                  </a:lnTo>
                  <a:lnTo>
                    <a:pt x="320849" y="925498"/>
                  </a:lnTo>
                  <a:lnTo>
                    <a:pt x="367654" y="938919"/>
                  </a:lnTo>
                  <a:lnTo>
                    <a:pt x="415572" y="947557"/>
                  </a:lnTo>
                  <a:lnTo>
                    <a:pt x="463201" y="951247"/>
                  </a:lnTo>
                  <a:lnTo>
                    <a:pt x="510252" y="950169"/>
                  </a:lnTo>
                  <a:lnTo>
                    <a:pt x="556439" y="944501"/>
                  </a:lnTo>
                  <a:lnTo>
                    <a:pt x="601475" y="934422"/>
                  </a:lnTo>
                  <a:lnTo>
                    <a:pt x="645072" y="920110"/>
                  </a:lnTo>
                  <a:lnTo>
                    <a:pt x="686944" y="901745"/>
                  </a:lnTo>
                  <a:lnTo>
                    <a:pt x="726803" y="879504"/>
                  </a:lnTo>
                  <a:lnTo>
                    <a:pt x="764363" y="853566"/>
                  </a:lnTo>
                  <a:lnTo>
                    <a:pt x="799336" y="824110"/>
                  </a:lnTo>
                  <a:lnTo>
                    <a:pt x="831435" y="791315"/>
                  </a:lnTo>
                  <a:lnTo>
                    <a:pt x="860373" y="755359"/>
                  </a:lnTo>
                  <a:lnTo>
                    <a:pt x="885862" y="716420"/>
                  </a:lnTo>
                  <a:lnTo>
                    <a:pt x="907617" y="674678"/>
                  </a:lnTo>
                  <a:lnTo>
                    <a:pt x="925350" y="630311"/>
                  </a:lnTo>
                  <a:lnTo>
                    <a:pt x="938773" y="583497"/>
                  </a:lnTo>
                  <a:lnTo>
                    <a:pt x="947413" y="535572"/>
                  </a:lnTo>
                  <a:lnTo>
                    <a:pt x="951106" y="487936"/>
                  </a:lnTo>
                  <a:lnTo>
                    <a:pt x="950032" y="440879"/>
                  </a:lnTo>
                  <a:lnTo>
                    <a:pt x="944369" y="394686"/>
                  </a:lnTo>
                  <a:lnTo>
                    <a:pt x="934295" y="349645"/>
                  </a:lnTo>
                  <a:lnTo>
                    <a:pt x="919988" y="306042"/>
                  </a:lnTo>
                  <a:lnTo>
                    <a:pt x="901629" y="264166"/>
                  </a:lnTo>
                  <a:lnTo>
                    <a:pt x="879394" y="224303"/>
                  </a:lnTo>
                  <a:lnTo>
                    <a:pt x="853463" y="186740"/>
                  </a:lnTo>
                  <a:lnTo>
                    <a:pt x="824014" y="151765"/>
                  </a:lnTo>
                  <a:lnTo>
                    <a:pt x="791227" y="119664"/>
                  </a:lnTo>
                  <a:lnTo>
                    <a:pt x="755278" y="90725"/>
                  </a:lnTo>
                  <a:lnTo>
                    <a:pt x="716348" y="65234"/>
                  </a:lnTo>
                  <a:lnTo>
                    <a:pt x="674615" y="43480"/>
                  </a:lnTo>
                  <a:lnTo>
                    <a:pt x="630257" y="25748"/>
                  </a:lnTo>
                  <a:lnTo>
                    <a:pt x="583452" y="12327"/>
                  </a:lnTo>
                  <a:lnTo>
                    <a:pt x="535534" y="3690"/>
                  </a:lnTo>
                  <a:lnTo>
                    <a:pt x="487906" y="0"/>
                  </a:lnTo>
                  <a:close/>
                </a:path>
              </a:pathLst>
            </a:custGeom>
            <a:solidFill>
              <a:srgbClr val="002C77"/>
            </a:solidFill>
          </p:spPr>
          <p:txBody>
            <a:bodyPr wrap="square" lIns="0" tIns="0" rIns="0" bIns="0" rtlCol="0"/>
            <a:lstStyle/>
            <a:p>
              <a:endParaRPr/>
            </a:p>
          </p:txBody>
        </p:sp>
        <p:pic>
          <p:nvPicPr>
            <p:cNvPr id="32" name="object 32"/>
            <p:cNvPicPr/>
            <p:nvPr/>
          </p:nvPicPr>
          <p:blipFill>
            <a:blip r:embed="rId11" cstate="print"/>
            <a:stretch>
              <a:fillRect/>
            </a:stretch>
          </p:blipFill>
          <p:spPr>
            <a:xfrm>
              <a:off x="1778507" y="1056132"/>
              <a:ext cx="912875" cy="912875"/>
            </a:xfrm>
            <a:prstGeom prst="rect">
              <a:avLst/>
            </a:prstGeom>
          </p:spPr>
        </p:pic>
        <p:sp>
          <p:nvSpPr>
            <p:cNvPr id="33" name="object 33"/>
            <p:cNvSpPr/>
            <p:nvPr/>
          </p:nvSpPr>
          <p:spPr>
            <a:xfrm>
              <a:off x="1813561" y="1054608"/>
              <a:ext cx="666115" cy="666115"/>
            </a:xfrm>
            <a:custGeom>
              <a:avLst/>
              <a:gdLst/>
              <a:ahLst/>
              <a:cxnLst/>
              <a:rect l="l" t="t" r="r" b="b"/>
              <a:pathLst>
                <a:path w="666114" h="666114">
                  <a:moveTo>
                    <a:pt x="332994" y="0"/>
                  </a:moveTo>
                  <a:lnTo>
                    <a:pt x="283786" y="3610"/>
                  </a:lnTo>
                  <a:lnTo>
                    <a:pt x="236820" y="14098"/>
                  </a:lnTo>
                  <a:lnTo>
                    <a:pt x="192611" y="30949"/>
                  </a:lnTo>
                  <a:lnTo>
                    <a:pt x="151674" y="53647"/>
                  </a:lnTo>
                  <a:lnTo>
                    <a:pt x="114524" y="81677"/>
                  </a:lnTo>
                  <a:lnTo>
                    <a:pt x="81677" y="114524"/>
                  </a:lnTo>
                  <a:lnTo>
                    <a:pt x="53647" y="151674"/>
                  </a:lnTo>
                  <a:lnTo>
                    <a:pt x="30949" y="192611"/>
                  </a:lnTo>
                  <a:lnTo>
                    <a:pt x="14098" y="236820"/>
                  </a:lnTo>
                  <a:lnTo>
                    <a:pt x="3610" y="283786"/>
                  </a:lnTo>
                  <a:lnTo>
                    <a:pt x="0" y="332994"/>
                  </a:lnTo>
                  <a:lnTo>
                    <a:pt x="3610" y="382201"/>
                  </a:lnTo>
                  <a:lnTo>
                    <a:pt x="14098" y="429167"/>
                  </a:lnTo>
                  <a:lnTo>
                    <a:pt x="30949" y="473376"/>
                  </a:lnTo>
                  <a:lnTo>
                    <a:pt x="53647" y="514313"/>
                  </a:lnTo>
                  <a:lnTo>
                    <a:pt x="81677" y="551463"/>
                  </a:lnTo>
                  <a:lnTo>
                    <a:pt x="114524" y="584310"/>
                  </a:lnTo>
                  <a:lnTo>
                    <a:pt x="151674" y="612340"/>
                  </a:lnTo>
                  <a:lnTo>
                    <a:pt x="192611" y="635038"/>
                  </a:lnTo>
                  <a:lnTo>
                    <a:pt x="236820" y="651889"/>
                  </a:lnTo>
                  <a:lnTo>
                    <a:pt x="283786" y="662377"/>
                  </a:lnTo>
                  <a:lnTo>
                    <a:pt x="332994" y="665988"/>
                  </a:lnTo>
                  <a:lnTo>
                    <a:pt x="382201" y="662377"/>
                  </a:lnTo>
                  <a:lnTo>
                    <a:pt x="429167" y="651889"/>
                  </a:lnTo>
                  <a:lnTo>
                    <a:pt x="473376" y="635038"/>
                  </a:lnTo>
                  <a:lnTo>
                    <a:pt x="514313" y="612340"/>
                  </a:lnTo>
                  <a:lnTo>
                    <a:pt x="551463" y="584310"/>
                  </a:lnTo>
                  <a:lnTo>
                    <a:pt x="584310" y="551463"/>
                  </a:lnTo>
                  <a:lnTo>
                    <a:pt x="612340" y="514313"/>
                  </a:lnTo>
                  <a:lnTo>
                    <a:pt x="635038" y="473376"/>
                  </a:lnTo>
                  <a:lnTo>
                    <a:pt x="651889" y="429167"/>
                  </a:lnTo>
                  <a:lnTo>
                    <a:pt x="662377" y="382201"/>
                  </a:lnTo>
                  <a:lnTo>
                    <a:pt x="665988" y="332994"/>
                  </a:lnTo>
                  <a:lnTo>
                    <a:pt x="662377" y="283786"/>
                  </a:lnTo>
                  <a:lnTo>
                    <a:pt x="651889" y="236820"/>
                  </a:lnTo>
                  <a:lnTo>
                    <a:pt x="635038" y="192611"/>
                  </a:lnTo>
                  <a:lnTo>
                    <a:pt x="612340" y="151674"/>
                  </a:lnTo>
                  <a:lnTo>
                    <a:pt x="584310" y="114524"/>
                  </a:lnTo>
                  <a:lnTo>
                    <a:pt x="551463" y="81677"/>
                  </a:lnTo>
                  <a:lnTo>
                    <a:pt x="514313" y="53647"/>
                  </a:lnTo>
                  <a:lnTo>
                    <a:pt x="473376" y="30949"/>
                  </a:lnTo>
                  <a:lnTo>
                    <a:pt x="429167" y="14098"/>
                  </a:lnTo>
                  <a:lnTo>
                    <a:pt x="382201" y="3610"/>
                  </a:lnTo>
                  <a:lnTo>
                    <a:pt x="332994" y="0"/>
                  </a:lnTo>
                  <a:close/>
                </a:path>
              </a:pathLst>
            </a:custGeom>
            <a:solidFill>
              <a:srgbClr val="FFFFFF"/>
            </a:solidFill>
          </p:spPr>
          <p:txBody>
            <a:bodyPr wrap="square" lIns="0" tIns="0" rIns="0" bIns="0" rtlCol="0"/>
            <a:lstStyle/>
            <a:p>
              <a:endParaRPr/>
            </a:p>
          </p:txBody>
        </p:sp>
        <p:sp>
          <p:nvSpPr>
            <p:cNvPr id="34" name="object 34"/>
            <p:cNvSpPr/>
            <p:nvPr/>
          </p:nvSpPr>
          <p:spPr>
            <a:xfrm>
              <a:off x="2410965" y="842772"/>
              <a:ext cx="2936875" cy="1088390"/>
            </a:xfrm>
            <a:custGeom>
              <a:avLst/>
              <a:gdLst/>
              <a:ahLst/>
              <a:cxnLst/>
              <a:rect l="l" t="t" r="r" b="b"/>
              <a:pathLst>
                <a:path w="2936875" h="1088389">
                  <a:moveTo>
                    <a:pt x="2309964" y="0"/>
                  </a:moveTo>
                  <a:lnTo>
                    <a:pt x="0" y="0"/>
                  </a:lnTo>
                  <a:lnTo>
                    <a:pt x="40205" y="28225"/>
                  </a:lnTo>
                  <a:lnTo>
                    <a:pt x="77722" y="58250"/>
                  </a:lnTo>
                  <a:lnTo>
                    <a:pt x="112532" y="89949"/>
                  </a:lnTo>
                  <a:lnTo>
                    <a:pt x="144613" y="123195"/>
                  </a:lnTo>
                  <a:lnTo>
                    <a:pt x="173946" y="157862"/>
                  </a:lnTo>
                  <a:lnTo>
                    <a:pt x="200511" y="193825"/>
                  </a:lnTo>
                  <a:lnTo>
                    <a:pt x="224287" y="230957"/>
                  </a:lnTo>
                  <a:lnTo>
                    <a:pt x="245255" y="269133"/>
                  </a:lnTo>
                  <a:lnTo>
                    <a:pt x="263393" y="308227"/>
                  </a:lnTo>
                  <a:lnTo>
                    <a:pt x="278684" y="348113"/>
                  </a:lnTo>
                  <a:lnTo>
                    <a:pt x="291105" y="388664"/>
                  </a:lnTo>
                  <a:lnTo>
                    <a:pt x="300637" y="429755"/>
                  </a:lnTo>
                  <a:lnTo>
                    <a:pt x="307260" y="471260"/>
                  </a:lnTo>
                  <a:lnTo>
                    <a:pt x="310954" y="513053"/>
                  </a:lnTo>
                  <a:lnTo>
                    <a:pt x="311699" y="555008"/>
                  </a:lnTo>
                  <a:lnTo>
                    <a:pt x="309475" y="596999"/>
                  </a:lnTo>
                  <a:lnTo>
                    <a:pt x="304261" y="638901"/>
                  </a:lnTo>
                  <a:lnTo>
                    <a:pt x="296037" y="680586"/>
                  </a:lnTo>
                  <a:lnTo>
                    <a:pt x="284783" y="721930"/>
                  </a:lnTo>
                  <a:lnTo>
                    <a:pt x="270480" y="762806"/>
                  </a:lnTo>
                  <a:lnTo>
                    <a:pt x="253107" y="803089"/>
                  </a:lnTo>
                  <a:lnTo>
                    <a:pt x="232644" y="842652"/>
                  </a:lnTo>
                  <a:lnTo>
                    <a:pt x="209071" y="881369"/>
                  </a:lnTo>
                  <a:lnTo>
                    <a:pt x="182367" y="919115"/>
                  </a:lnTo>
                  <a:lnTo>
                    <a:pt x="152514" y="955763"/>
                  </a:lnTo>
                  <a:lnTo>
                    <a:pt x="118396" y="992220"/>
                  </a:lnTo>
                  <a:lnTo>
                    <a:pt x="81514" y="1026512"/>
                  </a:lnTo>
                  <a:lnTo>
                    <a:pt x="42004" y="1058523"/>
                  </a:lnTo>
                  <a:lnTo>
                    <a:pt x="0" y="1088136"/>
                  </a:lnTo>
                  <a:lnTo>
                    <a:pt x="2309964" y="1088136"/>
                  </a:lnTo>
                  <a:lnTo>
                    <a:pt x="2361371" y="1086332"/>
                  </a:lnTo>
                  <a:lnTo>
                    <a:pt x="2411632" y="1081015"/>
                  </a:lnTo>
                  <a:lnTo>
                    <a:pt x="2460588" y="1072324"/>
                  </a:lnTo>
                  <a:lnTo>
                    <a:pt x="2508077" y="1060400"/>
                  </a:lnTo>
                  <a:lnTo>
                    <a:pt x="2553937" y="1045383"/>
                  </a:lnTo>
                  <a:lnTo>
                    <a:pt x="2598008" y="1027411"/>
                  </a:lnTo>
                  <a:lnTo>
                    <a:pt x="2640127" y="1006627"/>
                  </a:lnTo>
                  <a:lnTo>
                    <a:pt x="2680135" y="983168"/>
                  </a:lnTo>
                  <a:lnTo>
                    <a:pt x="2717869" y="957177"/>
                  </a:lnTo>
                  <a:lnTo>
                    <a:pt x="2753167" y="928792"/>
                  </a:lnTo>
                  <a:lnTo>
                    <a:pt x="2785870" y="898153"/>
                  </a:lnTo>
                  <a:lnTo>
                    <a:pt x="2815815" y="865401"/>
                  </a:lnTo>
                  <a:lnTo>
                    <a:pt x="2842841" y="830676"/>
                  </a:lnTo>
                  <a:lnTo>
                    <a:pt x="2866787" y="794117"/>
                  </a:lnTo>
                  <a:lnTo>
                    <a:pt x="2887492" y="755865"/>
                  </a:lnTo>
                  <a:lnTo>
                    <a:pt x="2904794" y="716060"/>
                  </a:lnTo>
                  <a:lnTo>
                    <a:pt x="2918532" y="674841"/>
                  </a:lnTo>
                  <a:lnTo>
                    <a:pt x="2928544" y="632349"/>
                  </a:lnTo>
                  <a:lnTo>
                    <a:pt x="2934670" y="588724"/>
                  </a:lnTo>
                  <a:lnTo>
                    <a:pt x="2936748" y="544106"/>
                  </a:lnTo>
                  <a:lnTo>
                    <a:pt x="2934670" y="499411"/>
                  </a:lnTo>
                  <a:lnTo>
                    <a:pt x="2928544" y="455786"/>
                  </a:lnTo>
                  <a:lnTo>
                    <a:pt x="2918532" y="413294"/>
                  </a:lnTo>
                  <a:lnTo>
                    <a:pt x="2904794" y="372075"/>
                  </a:lnTo>
                  <a:lnTo>
                    <a:pt x="2887492" y="332270"/>
                  </a:lnTo>
                  <a:lnTo>
                    <a:pt x="2866787" y="294018"/>
                  </a:lnTo>
                  <a:lnTo>
                    <a:pt x="2842841" y="257459"/>
                  </a:lnTo>
                  <a:lnTo>
                    <a:pt x="2815815" y="222734"/>
                  </a:lnTo>
                  <a:lnTo>
                    <a:pt x="2785870" y="189982"/>
                  </a:lnTo>
                  <a:lnTo>
                    <a:pt x="2753167" y="159343"/>
                  </a:lnTo>
                  <a:lnTo>
                    <a:pt x="2717869" y="130958"/>
                  </a:lnTo>
                  <a:lnTo>
                    <a:pt x="2680135" y="104967"/>
                  </a:lnTo>
                  <a:lnTo>
                    <a:pt x="2640127" y="81508"/>
                  </a:lnTo>
                  <a:lnTo>
                    <a:pt x="2598008" y="60724"/>
                  </a:lnTo>
                  <a:lnTo>
                    <a:pt x="2553937" y="42752"/>
                  </a:lnTo>
                  <a:lnTo>
                    <a:pt x="2508077" y="27735"/>
                  </a:lnTo>
                  <a:lnTo>
                    <a:pt x="2460588" y="15811"/>
                  </a:lnTo>
                  <a:lnTo>
                    <a:pt x="2411632" y="7120"/>
                  </a:lnTo>
                  <a:lnTo>
                    <a:pt x="2361371" y="1803"/>
                  </a:lnTo>
                  <a:lnTo>
                    <a:pt x="2309964" y="0"/>
                  </a:lnTo>
                  <a:close/>
                </a:path>
              </a:pathLst>
            </a:custGeom>
            <a:solidFill>
              <a:srgbClr val="002C77"/>
            </a:solidFill>
          </p:spPr>
          <p:txBody>
            <a:bodyPr wrap="square" lIns="0" tIns="0" rIns="0" bIns="0" rtlCol="0"/>
            <a:lstStyle/>
            <a:p>
              <a:endParaRPr/>
            </a:p>
          </p:txBody>
        </p:sp>
        <p:sp>
          <p:nvSpPr>
            <p:cNvPr id="35" name="object 35"/>
            <p:cNvSpPr/>
            <p:nvPr/>
          </p:nvSpPr>
          <p:spPr>
            <a:xfrm>
              <a:off x="2410965" y="842772"/>
              <a:ext cx="2936875" cy="1088390"/>
            </a:xfrm>
            <a:custGeom>
              <a:avLst/>
              <a:gdLst/>
              <a:ahLst/>
              <a:cxnLst/>
              <a:rect l="l" t="t" r="r" b="b"/>
              <a:pathLst>
                <a:path w="2936875" h="1088389">
                  <a:moveTo>
                    <a:pt x="2309964" y="0"/>
                  </a:moveTo>
                  <a:lnTo>
                    <a:pt x="0" y="0"/>
                  </a:lnTo>
                  <a:lnTo>
                    <a:pt x="40205" y="28225"/>
                  </a:lnTo>
                  <a:lnTo>
                    <a:pt x="77722" y="58250"/>
                  </a:lnTo>
                  <a:lnTo>
                    <a:pt x="112532" y="89949"/>
                  </a:lnTo>
                  <a:lnTo>
                    <a:pt x="144613" y="123195"/>
                  </a:lnTo>
                  <a:lnTo>
                    <a:pt x="173946" y="157862"/>
                  </a:lnTo>
                  <a:lnTo>
                    <a:pt x="200511" y="193825"/>
                  </a:lnTo>
                  <a:lnTo>
                    <a:pt x="224287" y="230957"/>
                  </a:lnTo>
                  <a:lnTo>
                    <a:pt x="245255" y="269133"/>
                  </a:lnTo>
                  <a:lnTo>
                    <a:pt x="263393" y="308227"/>
                  </a:lnTo>
                  <a:lnTo>
                    <a:pt x="278684" y="348113"/>
                  </a:lnTo>
                  <a:lnTo>
                    <a:pt x="291105" y="388664"/>
                  </a:lnTo>
                  <a:lnTo>
                    <a:pt x="300637" y="429755"/>
                  </a:lnTo>
                  <a:lnTo>
                    <a:pt x="307260" y="471260"/>
                  </a:lnTo>
                  <a:lnTo>
                    <a:pt x="310954" y="513053"/>
                  </a:lnTo>
                  <a:lnTo>
                    <a:pt x="311699" y="555008"/>
                  </a:lnTo>
                  <a:lnTo>
                    <a:pt x="309475" y="596999"/>
                  </a:lnTo>
                  <a:lnTo>
                    <a:pt x="304261" y="638901"/>
                  </a:lnTo>
                  <a:lnTo>
                    <a:pt x="296037" y="680586"/>
                  </a:lnTo>
                  <a:lnTo>
                    <a:pt x="284783" y="721930"/>
                  </a:lnTo>
                  <a:lnTo>
                    <a:pt x="270480" y="762806"/>
                  </a:lnTo>
                  <a:lnTo>
                    <a:pt x="253107" y="803089"/>
                  </a:lnTo>
                  <a:lnTo>
                    <a:pt x="232644" y="842652"/>
                  </a:lnTo>
                  <a:lnTo>
                    <a:pt x="209071" y="881369"/>
                  </a:lnTo>
                  <a:lnTo>
                    <a:pt x="182367" y="919115"/>
                  </a:lnTo>
                  <a:lnTo>
                    <a:pt x="152514" y="955763"/>
                  </a:lnTo>
                  <a:lnTo>
                    <a:pt x="118396" y="992220"/>
                  </a:lnTo>
                  <a:lnTo>
                    <a:pt x="81514" y="1026512"/>
                  </a:lnTo>
                  <a:lnTo>
                    <a:pt x="42004" y="1058523"/>
                  </a:lnTo>
                  <a:lnTo>
                    <a:pt x="0" y="1088136"/>
                  </a:lnTo>
                  <a:lnTo>
                    <a:pt x="2309964" y="1088136"/>
                  </a:lnTo>
                  <a:lnTo>
                    <a:pt x="2361371" y="1086332"/>
                  </a:lnTo>
                  <a:lnTo>
                    <a:pt x="2411632" y="1081015"/>
                  </a:lnTo>
                  <a:lnTo>
                    <a:pt x="2460588" y="1072324"/>
                  </a:lnTo>
                  <a:lnTo>
                    <a:pt x="2508077" y="1060400"/>
                  </a:lnTo>
                  <a:lnTo>
                    <a:pt x="2553937" y="1045383"/>
                  </a:lnTo>
                  <a:lnTo>
                    <a:pt x="2598008" y="1027411"/>
                  </a:lnTo>
                  <a:lnTo>
                    <a:pt x="2640127" y="1006627"/>
                  </a:lnTo>
                  <a:lnTo>
                    <a:pt x="2680135" y="983168"/>
                  </a:lnTo>
                  <a:lnTo>
                    <a:pt x="2717869" y="957177"/>
                  </a:lnTo>
                  <a:lnTo>
                    <a:pt x="2753167" y="928792"/>
                  </a:lnTo>
                  <a:lnTo>
                    <a:pt x="2785870" y="898153"/>
                  </a:lnTo>
                  <a:lnTo>
                    <a:pt x="2815815" y="865401"/>
                  </a:lnTo>
                  <a:lnTo>
                    <a:pt x="2842841" y="830676"/>
                  </a:lnTo>
                  <a:lnTo>
                    <a:pt x="2866787" y="794117"/>
                  </a:lnTo>
                  <a:lnTo>
                    <a:pt x="2887492" y="755865"/>
                  </a:lnTo>
                  <a:lnTo>
                    <a:pt x="2904794" y="716060"/>
                  </a:lnTo>
                  <a:lnTo>
                    <a:pt x="2918532" y="674841"/>
                  </a:lnTo>
                  <a:lnTo>
                    <a:pt x="2928544" y="632349"/>
                  </a:lnTo>
                  <a:lnTo>
                    <a:pt x="2934670" y="588724"/>
                  </a:lnTo>
                  <a:lnTo>
                    <a:pt x="2936748" y="544106"/>
                  </a:lnTo>
                  <a:lnTo>
                    <a:pt x="2934670" y="499411"/>
                  </a:lnTo>
                  <a:lnTo>
                    <a:pt x="2928544" y="455786"/>
                  </a:lnTo>
                  <a:lnTo>
                    <a:pt x="2918532" y="413294"/>
                  </a:lnTo>
                  <a:lnTo>
                    <a:pt x="2904794" y="372075"/>
                  </a:lnTo>
                  <a:lnTo>
                    <a:pt x="2887492" y="332270"/>
                  </a:lnTo>
                  <a:lnTo>
                    <a:pt x="2866787" y="294018"/>
                  </a:lnTo>
                  <a:lnTo>
                    <a:pt x="2842841" y="257459"/>
                  </a:lnTo>
                  <a:lnTo>
                    <a:pt x="2815815" y="222734"/>
                  </a:lnTo>
                  <a:lnTo>
                    <a:pt x="2785870" y="189982"/>
                  </a:lnTo>
                  <a:lnTo>
                    <a:pt x="2753167" y="159343"/>
                  </a:lnTo>
                  <a:lnTo>
                    <a:pt x="2717869" y="130958"/>
                  </a:lnTo>
                  <a:lnTo>
                    <a:pt x="2680135" y="104967"/>
                  </a:lnTo>
                  <a:lnTo>
                    <a:pt x="2640127" y="81508"/>
                  </a:lnTo>
                  <a:lnTo>
                    <a:pt x="2598008" y="60724"/>
                  </a:lnTo>
                  <a:lnTo>
                    <a:pt x="2553937" y="42752"/>
                  </a:lnTo>
                  <a:lnTo>
                    <a:pt x="2508077" y="27735"/>
                  </a:lnTo>
                  <a:lnTo>
                    <a:pt x="2460588" y="15811"/>
                  </a:lnTo>
                  <a:lnTo>
                    <a:pt x="2411632" y="7120"/>
                  </a:lnTo>
                  <a:lnTo>
                    <a:pt x="2361371" y="1803"/>
                  </a:lnTo>
                  <a:lnTo>
                    <a:pt x="2309964" y="0"/>
                  </a:lnTo>
                  <a:close/>
                </a:path>
              </a:pathLst>
            </a:custGeom>
            <a:ln w="6350">
              <a:solidFill>
                <a:srgbClr val="002C77"/>
              </a:solidFill>
            </a:ln>
          </p:spPr>
          <p:txBody>
            <a:bodyPr wrap="square" lIns="0" tIns="0" rIns="0" bIns="0" rtlCol="0"/>
            <a:lstStyle/>
            <a:p>
              <a:endParaRPr/>
            </a:p>
          </p:txBody>
        </p:sp>
        <p:sp>
          <p:nvSpPr>
            <p:cNvPr id="36" name="object 36"/>
            <p:cNvSpPr/>
            <p:nvPr/>
          </p:nvSpPr>
          <p:spPr>
            <a:xfrm>
              <a:off x="1671704" y="2032497"/>
              <a:ext cx="951230" cy="951865"/>
            </a:xfrm>
            <a:custGeom>
              <a:avLst/>
              <a:gdLst/>
              <a:ahLst/>
              <a:cxnLst/>
              <a:rect l="l" t="t" r="r" b="b"/>
              <a:pathLst>
                <a:path w="951230" h="951864">
                  <a:moveTo>
                    <a:pt x="487906" y="0"/>
                  </a:moveTo>
                  <a:lnTo>
                    <a:pt x="440855" y="1077"/>
                  </a:lnTo>
                  <a:lnTo>
                    <a:pt x="394668" y="6745"/>
                  </a:lnTo>
                  <a:lnTo>
                    <a:pt x="349633" y="16824"/>
                  </a:lnTo>
                  <a:lnTo>
                    <a:pt x="306037" y="31135"/>
                  </a:lnTo>
                  <a:lnTo>
                    <a:pt x="264166" y="49501"/>
                  </a:lnTo>
                  <a:lnTo>
                    <a:pt x="224307" y="71741"/>
                  </a:lnTo>
                  <a:lnTo>
                    <a:pt x="186748" y="97678"/>
                  </a:lnTo>
                  <a:lnTo>
                    <a:pt x="151776" y="127133"/>
                  </a:lnTo>
                  <a:lnTo>
                    <a:pt x="119677" y="159927"/>
                  </a:lnTo>
                  <a:lnTo>
                    <a:pt x="90739" y="195882"/>
                  </a:lnTo>
                  <a:lnTo>
                    <a:pt x="65248" y="234819"/>
                  </a:lnTo>
                  <a:lnTo>
                    <a:pt x="43493" y="276560"/>
                  </a:lnTo>
                  <a:lnTo>
                    <a:pt x="25758" y="320925"/>
                  </a:lnTo>
                  <a:lnTo>
                    <a:pt x="12333" y="367737"/>
                  </a:lnTo>
                  <a:lnTo>
                    <a:pt x="3693" y="415665"/>
                  </a:lnTo>
                  <a:lnTo>
                    <a:pt x="0" y="463302"/>
                  </a:lnTo>
                  <a:lnTo>
                    <a:pt x="1074" y="510361"/>
                  </a:lnTo>
                  <a:lnTo>
                    <a:pt x="6737" y="556555"/>
                  </a:lnTo>
                  <a:lnTo>
                    <a:pt x="16811" y="601598"/>
                  </a:lnTo>
                  <a:lnTo>
                    <a:pt x="31118" y="645201"/>
                  </a:lnTo>
                  <a:lnTo>
                    <a:pt x="49477" y="687078"/>
                  </a:lnTo>
                  <a:lnTo>
                    <a:pt x="71712" y="726942"/>
                  </a:lnTo>
                  <a:lnTo>
                    <a:pt x="97643" y="764505"/>
                  </a:lnTo>
                  <a:lnTo>
                    <a:pt x="127092" y="799481"/>
                  </a:lnTo>
                  <a:lnTo>
                    <a:pt x="159879" y="831582"/>
                  </a:lnTo>
                  <a:lnTo>
                    <a:pt x="195828" y="860522"/>
                  </a:lnTo>
                  <a:lnTo>
                    <a:pt x="234758" y="886012"/>
                  </a:lnTo>
                  <a:lnTo>
                    <a:pt x="276491" y="907767"/>
                  </a:lnTo>
                  <a:lnTo>
                    <a:pt x="320849" y="925498"/>
                  </a:lnTo>
                  <a:lnTo>
                    <a:pt x="367654" y="938919"/>
                  </a:lnTo>
                  <a:lnTo>
                    <a:pt x="415572" y="947557"/>
                  </a:lnTo>
                  <a:lnTo>
                    <a:pt x="463201" y="951247"/>
                  </a:lnTo>
                  <a:lnTo>
                    <a:pt x="510252" y="950169"/>
                  </a:lnTo>
                  <a:lnTo>
                    <a:pt x="556439" y="944501"/>
                  </a:lnTo>
                  <a:lnTo>
                    <a:pt x="601475" y="934422"/>
                  </a:lnTo>
                  <a:lnTo>
                    <a:pt x="645072" y="920110"/>
                  </a:lnTo>
                  <a:lnTo>
                    <a:pt x="686944" y="901745"/>
                  </a:lnTo>
                  <a:lnTo>
                    <a:pt x="726803" y="879504"/>
                  </a:lnTo>
                  <a:lnTo>
                    <a:pt x="764363" y="853566"/>
                  </a:lnTo>
                  <a:lnTo>
                    <a:pt x="799336" y="824110"/>
                  </a:lnTo>
                  <a:lnTo>
                    <a:pt x="831435" y="791315"/>
                  </a:lnTo>
                  <a:lnTo>
                    <a:pt x="860373" y="755359"/>
                  </a:lnTo>
                  <a:lnTo>
                    <a:pt x="885862" y="716420"/>
                  </a:lnTo>
                  <a:lnTo>
                    <a:pt x="907617" y="674678"/>
                  </a:lnTo>
                  <a:lnTo>
                    <a:pt x="925350" y="630311"/>
                  </a:lnTo>
                  <a:lnTo>
                    <a:pt x="938773" y="583497"/>
                  </a:lnTo>
                  <a:lnTo>
                    <a:pt x="947413" y="535572"/>
                  </a:lnTo>
                  <a:lnTo>
                    <a:pt x="951106" y="487936"/>
                  </a:lnTo>
                  <a:lnTo>
                    <a:pt x="950032" y="440879"/>
                  </a:lnTo>
                  <a:lnTo>
                    <a:pt x="944369" y="394686"/>
                  </a:lnTo>
                  <a:lnTo>
                    <a:pt x="934295" y="349645"/>
                  </a:lnTo>
                  <a:lnTo>
                    <a:pt x="919988" y="306042"/>
                  </a:lnTo>
                  <a:lnTo>
                    <a:pt x="901629" y="264166"/>
                  </a:lnTo>
                  <a:lnTo>
                    <a:pt x="879394" y="224303"/>
                  </a:lnTo>
                  <a:lnTo>
                    <a:pt x="853463" y="186740"/>
                  </a:lnTo>
                  <a:lnTo>
                    <a:pt x="824014" y="151765"/>
                  </a:lnTo>
                  <a:lnTo>
                    <a:pt x="791227" y="119664"/>
                  </a:lnTo>
                  <a:lnTo>
                    <a:pt x="755278" y="90725"/>
                  </a:lnTo>
                  <a:lnTo>
                    <a:pt x="716348" y="65234"/>
                  </a:lnTo>
                  <a:lnTo>
                    <a:pt x="674615" y="43480"/>
                  </a:lnTo>
                  <a:lnTo>
                    <a:pt x="630257" y="25749"/>
                  </a:lnTo>
                  <a:lnTo>
                    <a:pt x="583452" y="12327"/>
                  </a:lnTo>
                  <a:lnTo>
                    <a:pt x="535534" y="3690"/>
                  </a:lnTo>
                  <a:lnTo>
                    <a:pt x="487906" y="0"/>
                  </a:lnTo>
                  <a:close/>
                </a:path>
              </a:pathLst>
            </a:custGeom>
            <a:solidFill>
              <a:srgbClr val="002C77"/>
            </a:solidFill>
          </p:spPr>
          <p:txBody>
            <a:bodyPr wrap="square" lIns="0" tIns="0" rIns="0" bIns="0" rtlCol="0"/>
            <a:lstStyle/>
            <a:p>
              <a:endParaRPr/>
            </a:p>
          </p:txBody>
        </p:sp>
        <p:pic>
          <p:nvPicPr>
            <p:cNvPr id="37" name="object 37"/>
            <p:cNvPicPr/>
            <p:nvPr/>
          </p:nvPicPr>
          <p:blipFill>
            <a:blip r:embed="rId11" cstate="print"/>
            <a:stretch>
              <a:fillRect/>
            </a:stretch>
          </p:blipFill>
          <p:spPr>
            <a:xfrm>
              <a:off x="1778507" y="2176271"/>
              <a:ext cx="912875" cy="912875"/>
            </a:xfrm>
            <a:prstGeom prst="rect">
              <a:avLst/>
            </a:prstGeom>
          </p:spPr>
        </p:pic>
        <p:sp>
          <p:nvSpPr>
            <p:cNvPr id="38" name="object 38"/>
            <p:cNvSpPr/>
            <p:nvPr/>
          </p:nvSpPr>
          <p:spPr>
            <a:xfrm>
              <a:off x="1813561" y="2174747"/>
              <a:ext cx="666115" cy="666115"/>
            </a:xfrm>
            <a:custGeom>
              <a:avLst/>
              <a:gdLst/>
              <a:ahLst/>
              <a:cxnLst/>
              <a:rect l="l" t="t" r="r" b="b"/>
              <a:pathLst>
                <a:path w="666114" h="666114">
                  <a:moveTo>
                    <a:pt x="332994" y="0"/>
                  </a:moveTo>
                  <a:lnTo>
                    <a:pt x="283786" y="3610"/>
                  </a:lnTo>
                  <a:lnTo>
                    <a:pt x="236820" y="14098"/>
                  </a:lnTo>
                  <a:lnTo>
                    <a:pt x="192611" y="30949"/>
                  </a:lnTo>
                  <a:lnTo>
                    <a:pt x="151674" y="53647"/>
                  </a:lnTo>
                  <a:lnTo>
                    <a:pt x="114524" y="81677"/>
                  </a:lnTo>
                  <a:lnTo>
                    <a:pt x="81677" y="114524"/>
                  </a:lnTo>
                  <a:lnTo>
                    <a:pt x="53647" y="151674"/>
                  </a:lnTo>
                  <a:lnTo>
                    <a:pt x="30949" y="192611"/>
                  </a:lnTo>
                  <a:lnTo>
                    <a:pt x="14098" y="236820"/>
                  </a:lnTo>
                  <a:lnTo>
                    <a:pt x="3610" y="283786"/>
                  </a:lnTo>
                  <a:lnTo>
                    <a:pt x="0" y="332994"/>
                  </a:lnTo>
                  <a:lnTo>
                    <a:pt x="3610" y="382201"/>
                  </a:lnTo>
                  <a:lnTo>
                    <a:pt x="14098" y="429167"/>
                  </a:lnTo>
                  <a:lnTo>
                    <a:pt x="30949" y="473376"/>
                  </a:lnTo>
                  <a:lnTo>
                    <a:pt x="53647" y="514313"/>
                  </a:lnTo>
                  <a:lnTo>
                    <a:pt x="81677" y="551463"/>
                  </a:lnTo>
                  <a:lnTo>
                    <a:pt x="114524" y="584310"/>
                  </a:lnTo>
                  <a:lnTo>
                    <a:pt x="151674" y="612340"/>
                  </a:lnTo>
                  <a:lnTo>
                    <a:pt x="192611" y="635038"/>
                  </a:lnTo>
                  <a:lnTo>
                    <a:pt x="236820" y="651889"/>
                  </a:lnTo>
                  <a:lnTo>
                    <a:pt x="283786" y="662377"/>
                  </a:lnTo>
                  <a:lnTo>
                    <a:pt x="332994" y="665988"/>
                  </a:lnTo>
                  <a:lnTo>
                    <a:pt x="382201" y="662377"/>
                  </a:lnTo>
                  <a:lnTo>
                    <a:pt x="429167" y="651889"/>
                  </a:lnTo>
                  <a:lnTo>
                    <a:pt x="473376" y="635038"/>
                  </a:lnTo>
                  <a:lnTo>
                    <a:pt x="514313" y="612340"/>
                  </a:lnTo>
                  <a:lnTo>
                    <a:pt x="551463" y="584310"/>
                  </a:lnTo>
                  <a:lnTo>
                    <a:pt x="584310" y="551463"/>
                  </a:lnTo>
                  <a:lnTo>
                    <a:pt x="612340" y="514313"/>
                  </a:lnTo>
                  <a:lnTo>
                    <a:pt x="635038" y="473376"/>
                  </a:lnTo>
                  <a:lnTo>
                    <a:pt x="651889" y="429167"/>
                  </a:lnTo>
                  <a:lnTo>
                    <a:pt x="662377" y="382201"/>
                  </a:lnTo>
                  <a:lnTo>
                    <a:pt x="665988" y="332994"/>
                  </a:lnTo>
                  <a:lnTo>
                    <a:pt x="662377" y="283786"/>
                  </a:lnTo>
                  <a:lnTo>
                    <a:pt x="651889" y="236820"/>
                  </a:lnTo>
                  <a:lnTo>
                    <a:pt x="635038" y="192611"/>
                  </a:lnTo>
                  <a:lnTo>
                    <a:pt x="612340" y="151674"/>
                  </a:lnTo>
                  <a:lnTo>
                    <a:pt x="584310" y="114524"/>
                  </a:lnTo>
                  <a:lnTo>
                    <a:pt x="551463" y="81677"/>
                  </a:lnTo>
                  <a:lnTo>
                    <a:pt x="514313" y="53647"/>
                  </a:lnTo>
                  <a:lnTo>
                    <a:pt x="473376" y="30949"/>
                  </a:lnTo>
                  <a:lnTo>
                    <a:pt x="429167" y="14098"/>
                  </a:lnTo>
                  <a:lnTo>
                    <a:pt x="382201" y="3610"/>
                  </a:lnTo>
                  <a:lnTo>
                    <a:pt x="332994" y="0"/>
                  </a:lnTo>
                  <a:close/>
                </a:path>
              </a:pathLst>
            </a:custGeom>
            <a:solidFill>
              <a:srgbClr val="FFFFFF"/>
            </a:solidFill>
          </p:spPr>
          <p:txBody>
            <a:bodyPr wrap="square" lIns="0" tIns="0" rIns="0" bIns="0" rtlCol="0"/>
            <a:lstStyle/>
            <a:p>
              <a:endParaRPr/>
            </a:p>
          </p:txBody>
        </p:sp>
        <p:sp>
          <p:nvSpPr>
            <p:cNvPr id="39" name="object 39"/>
            <p:cNvSpPr/>
            <p:nvPr/>
          </p:nvSpPr>
          <p:spPr>
            <a:xfrm>
              <a:off x="2410965" y="1965960"/>
              <a:ext cx="2936875" cy="1088390"/>
            </a:xfrm>
            <a:custGeom>
              <a:avLst/>
              <a:gdLst/>
              <a:ahLst/>
              <a:cxnLst/>
              <a:rect l="l" t="t" r="r" b="b"/>
              <a:pathLst>
                <a:path w="2936875" h="1088389">
                  <a:moveTo>
                    <a:pt x="2309964" y="0"/>
                  </a:moveTo>
                  <a:lnTo>
                    <a:pt x="0" y="0"/>
                  </a:lnTo>
                  <a:lnTo>
                    <a:pt x="40202" y="28222"/>
                  </a:lnTo>
                  <a:lnTo>
                    <a:pt x="77717" y="58244"/>
                  </a:lnTo>
                  <a:lnTo>
                    <a:pt x="112525" y="89940"/>
                  </a:lnTo>
                  <a:lnTo>
                    <a:pt x="144605" y="123183"/>
                  </a:lnTo>
                  <a:lnTo>
                    <a:pt x="173937" y="157847"/>
                  </a:lnTo>
                  <a:lnTo>
                    <a:pt x="200501" y="193807"/>
                  </a:lnTo>
                  <a:lnTo>
                    <a:pt x="224277" y="230937"/>
                  </a:lnTo>
                  <a:lnTo>
                    <a:pt x="245245" y="269110"/>
                  </a:lnTo>
                  <a:lnTo>
                    <a:pt x="263385" y="308201"/>
                  </a:lnTo>
                  <a:lnTo>
                    <a:pt x="278676" y="348084"/>
                  </a:lnTo>
                  <a:lnTo>
                    <a:pt x="291099" y="388633"/>
                  </a:lnTo>
                  <a:lnTo>
                    <a:pt x="300633" y="429721"/>
                  </a:lnTo>
                  <a:lnTo>
                    <a:pt x="307258" y="471224"/>
                  </a:lnTo>
                  <a:lnTo>
                    <a:pt x="310955" y="513015"/>
                  </a:lnTo>
                  <a:lnTo>
                    <a:pt x="311703" y="554968"/>
                  </a:lnTo>
                  <a:lnTo>
                    <a:pt x="309482" y="596957"/>
                  </a:lnTo>
                  <a:lnTo>
                    <a:pt x="304271" y="638857"/>
                  </a:lnTo>
                  <a:lnTo>
                    <a:pt x="296051" y="680541"/>
                  </a:lnTo>
                  <a:lnTo>
                    <a:pt x="284802" y="721883"/>
                  </a:lnTo>
                  <a:lnTo>
                    <a:pt x="270504" y="762758"/>
                  </a:lnTo>
                  <a:lnTo>
                    <a:pt x="253136" y="803040"/>
                  </a:lnTo>
                  <a:lnTo>
                    <a:pt x="232678" y="842602"/>
                  </a:lnTo>
                  <a:lnTo>
                    <a:pt x="209110" y="881319"/>
                  </a:lnTo>
                  <a:lnTo>
                    <a:pt x="182412" y="919064"/>
                  </a:lnTo>
                  <a:lnTo>
                    <a:pt x="152565" y="955713"/>
                  </a:lnTo>
                  <a:lnTo>
                    <a:pt x="118436" y="992181"/>
                  </a:lnTo>
                  <a:lnTo>
                    <a:pt x="81540" y="1026487"/>
                  </a:lnTo>
                  <a:lnTo>
                    <a:pt x="42015" y="1058511"/>
                  </a:lnTo>
                  <a:lnTo>
                    <a:pt x="0" y="1088136"/>
                  </a:lnTo>
                  <a:lnTo>
                    <a:pt x="2309964" y="1088136"/>
                  </a:lnTo>
                  <a:lnTo>
                    <a:pt x="2361371" y="1086332"/>
                  </a:lnTo>
                  <a:lnTo>
                    <a:pt x="2411632" y="1081015"/>
                  </a:lnTo>
                  <a:lnTo>
                    <a:pt x="2460588" y="1072324"/>
                  </a:lnTo>
                  <a:lnTo>
                    <a:pt x="2508077" y="1060399"/>
                  </a:lnTo>
                  <a:lnTo>
                    <a:pt x="2553937" y="1045380"/>
                  </a:lnTo>
                  <a:lnTo>
                    <a:pt x="2598008" y="1027408"/>
                  </a:lnTo>
                  <a:lnTo>
                    <a:pt x="2640127" y="1006622"/>
                  </a:lnTo>
                  <a:lnTo>
                    <a:pt x="2680135" y="983162"/>
                  </a:lnTo>
                  <a:lnTo>
                    <a:pt x="2717869" y="957169"/>
                  </a:lnTo>
                  <a:lnTo>
                    <a:pt x="2753167" y="928782"/>
                  </a:lnTo>
                  <a:lnTo>
                    <a:pt x="2785870" y="898142"/>
                  </a:lnTo>
                  <a:lnTo>
                    <a:pt x="2815815" y="865388"/>
                  </a:lnTo>
                  <a:lnTo>
                    <a:pt x="2842841" y="830660"/>
                  </a:lnTo>
                  <a:lnTo>
                    <a:pt x="2866787" y="794099"/>
                  </a:lnTo>
                  <a:lnTo>
                    <a:pt x="2887492" y="755844"/>
                  </a:lnTo>
                  <a:lnTo>
                    <a:pt x="2904794" y="716036"/>
                  </a:lnTo>
                  <a:lnTo>
                    <a:pt x="2918532" y="674814"/>
                  </a:lnTo>
                  <a:lnTo>
                    <a:pt x="2928544" y="632319"/>
                  </a:lnTo>
                  <a:lnTo>
                    <a:pt x="2934670" y="588690"/>
                  </a:lnTo>
                  <a:lnTo>
                    <a:pt x="2936748" y="544068"/>
                  </a:lnTo>
                  <a:lnTo>
                    <a:pt x="2934670" y="499445"/>
                  </a:lnTo>
                  <a:lnTo>
                    <a:pt x="2928544" y="455816"/>
                  </a:lnTo>
                  <a:lnTo>
                    <a:pt x="2918532" y="413321"/>
                  </a:lnTo>
                  <a:lnTo>
                    <a:pt x="2904794" y="372099"/>
                  </a:lnTo>
                  <a:lnTo>
                    <a:pt x="2887492" y="332291"/>
                  </a:lnTo>
                  <a:lnTo>
                    <a:pt x="2866787" y="294036"/>
                  </a:lnTo>
                  <a:lnTo>
                    <a:pt x="2842841" y="257475"/>
                  </a:lnTo>
                  <a:lnTo>
                    <a:pt x="2815815" y="222747"/>
                  </a:lnTo>
                  <a:lnTo>
                    <a:pt x="2785870" y="189993"/>
                  </a:lnTo>
                  <a:lnTo>
                    <a:pt x="2753167" y="159353"/>
                  </a:lnTo>
                  <a:lnTo>
                    <a:pt x="2717869" y="130966"/>
                  </a:lnTo>
                  <a:lnTo>
                    <a:pt x="2680135" y="104973"/>
                  </a:lnTo>
                  <a:lnTo>
                    <a:pt x="2640127" y="81513"/>
                  </a:lnTo>
                  <a:lnTo>
                    <a:pt x="2598008" y="60727"/>
                  </a:lnTo>
                  <a:lnTo>
                    <a:pt x="2553937" y="42755"/>
                  </a:lnTo>
                  <a:lnTo>
                    <a:pt x="2508077" y="27736"/>
                  </a:lnTo>
                  <a:lnTo>
                    <a:pt x="2460588" y="15811"/>
                  </a:lnTo>
                  <a:lnTo>
                    <a:pt x="2411632" y="7120"/>
                  </a:lnTo>
                  <a:lnTo>
                    <a:pt x="2361371" y="1803"/>
                  </a:lnTo>
                  <a:lnTo>
                    <a:pt x="2309964" y="0"/>
                  </a:lnTo>
                  <a:close/>
                </a:path>
              </a:pathLst>
            </a:custGeom>
            <a:solidFill>
              <a:srgbClr val="002C77"/>
            </a:solidFill>
          </p:spPr>
          <p:txBody>
            <a:bodyPr wrap="square" lIns="0" tIns="0" rIns="0" bIns="0" rtlCol="0"/>
            <a:lstStyle/>
            <a:p>
              <a:endParaRPr/>
            </a:p>
          </p:txBody>
        </p:sp>
      </p:grpSp>
      <p:sp>
        <p:nvSpPr>
          <p:cNvPr id="40" name="object 40"/>
          <p:cNvSpPr txBox="1"/>
          <p:nvPr/>
        </p:nvSpPr>
        <p:spPr>
          <a:xfrm>
            <a:off x="2764565" y="1125354"/>
            <a:ext cx="1970405" cy="1758314"/>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FFFFFF"/>
                </a:solidFill>
                <a:latin typeface="Arial"/>
                <a:cs typeface="Arial"/>
              </a:rPr>
              <a:t>Hire,</a:t>
            </a:r>
            <a:r>
              <a:rPr sz="1600" b="1" spc="-30" dirty="0">
                <a:solidFill>
                  <a:srgbClr val="FFFFFF"/>
                </a:solidFill>
                <a:latin typeface="Arial"/>
                <a:cs typeface="Arial"/>
              </a:rPr>
              <a:t> </a:t>
            </a:r>
            <a:r>
              <a:rPr sz="1600" b="1" dirty="0">
                <a:solidFill>
                  <a:srgbClr val="FFFFFF"/>
                </a:solidFill>
                <a:latin typeface="Arial"/>
                <a:cs typeface="Arial"/>
              </a:rPr>
              <a:t>train,</a:t>
            </a:r>
            <a:r>
              <a:rPr sz="1600" b="1" spc="-10" dirty="0">
                <a:solidFill>
                  <a:srgbClr val="FFFFFF"/>
                </a:solidFill>
                <a:latin typeface="Arial"/>
                <a:cs typeface="Arial"/>
              </a:rPr>
              <a:t> </a:t>
            </a:r>
            <a:r>
              <a:rPr sz="1600" b="1" dirty="0">
                <a:solidFill>
                  <a:srgbClr val="FFFFFF"/>
                </a:solidFill>
                <a:latin typeface="Arial"/>
                <a:cs typeface="Arial"/>
              </a:rPr>
              <a:t>and</a:t>
            </a:r>
            <a:r>
              <a:rPr sz="1600" b="1" spc="-30" dirty="0">
                <a:solidFill>
                  <a:srgbClr val="FFFFFF"/>
                </a:solidFill>
                <a:latin typeface="Arial"/>
                <a:cs typeface="Arial"/>
              </a:rPr>
              <a:t> </a:t>
            </a:r>
            <a:r>
              <a:rPr sz="1600" b="1" spc="-20" dirty="0">
                <a:solidFill>
                  <a:srgbClr val="FFFFFF"/>
                </a:solidFill>
                <a:latin typeface="Arial"/>
                <a:cs typeface="Arial"/>
              </a:rPr>
              <a:t>keep </a:t>
            </a:r>
            <a:r>
              <a:rPr sz="1600" b="1" spc="-10" dirty="0">
                <a:solidFill>
                  <a:srgbClr val="FFFFFF"/>
                </a:solidFill>
                <a:latin typeface="Arial"/>
                <a:cs typeface="Arial"/>
              </a:rPr>
              <a:t>workforce</a:t>
            </a:r>
            <a:endParaRPr sz="1600">
              <a:latin typeface="Arial"/>
              <a:cs typeface="Arial"/>
            </a:endParaRPr>
          </a:p>
          <a:p>
            <a:pPr>
              <a:lnSpc>
                <a:spcPct val="100000"/>
              </a:lnSpc>
            </a:pPr>
            <a:endParaRPr sz="1600">
              <a:latin typeface="Arial"/>
              <a:cs typeface="Arial"/>
            </a:endParaRPr>
          </a:p>
          <a:p>
            <a:pPr>
              <a:lnSpc>
                <a:spcPct val="100000"/>
              </a:lnSpc>
              <a:spcBef>
                <a:spcPts val="365"/>
              </a:spcBef>
            </a:pPr>
            <a:endParaRPr sz="1600">
              <a:latin typeface="Arial"/>
              <a:cs typeface="Arial"/>
            </a:endParaRPr>
          </a:p>
          <a:p>
            <a:pPr marL="12700" marR="133350" algn="just">
              <a:lnSpc>
                <a:spcPct val="100000"/>
              </a:lnSpc>
            </a:pPr>
            <a:r>
              <a:rPr sz="1600" b="1" dirty="0">
                <a:solidFill>
                  <a:srgbClr val="FFFFFF"/>
                </a:solidFill>
                <a:latin typeface="Arial"/>
                <a:cs typeface="Arial"/>
              </a:rPr>
              <a:t>Use</a:t>
            </a:r>
            <a:r>
              <a:rPr sz="1600" b="1" spc="-50" dirty="0">
                <a:solidFill>
                  <a:srgbClr val="FFFFFF"/>
                </a:solidFill>
                <a:latin typeface="Arial"/>
                <a:cs typeface="Arial"/>
              </a:rPr>
              <a:t> </a:t>
            </a:r>
            <a:r>
              <a:rPr sz="1600" b="1" dirty="0">
                <a:solidFill>
                  <a:srgbClr val="FFFFFF"/>
                </a:solidFill>
                <a:latin typeface="Arial"/>
                <a:cs typeface="Arial"/>
              </a:rPr>
              <a:t>technology</a:t>
            </a:r>
            <a:r>
              <a:rPr sz="1600" b="1" spc="-30" dirty="0">
                <a:solidFill>
                  <a:srgbClr val="FFFFFF"/>
                </a:solidFill>
                <a:latin typeface="Arial"/>
                <a:cs typeface="Arial"/>
              </a:rPr>
              <a:t> </a:t>
            </a:r>
            <a:r>
              <a:rPr sz="1600" b="1" spc="-25" dirty="0">
                <a:solidFill>
                  <a:srgbClr val="FFFFFF"/>
                </a:solidFill>
                <a:latin typeface="Arial"/>
                <a:cs typeface="Arial"/>
              </a:rPr>
              <a:t>to </a:t>
            </a:r>
            <a:r>
              <a:rPr sz="1600" b="1" dirty="0">
                <a:solidFill>
                  <a:srgbClr val="FFFFFF"/>
                </a:solidFill>
                <a:latin typeface="Arial"/>
                <a:cs typeface="Arial"/>
              </a:rPr>
              <a:t>support</a:t>
            </a:r>
            <a:r>
              <a:rPr sz="1600" b="1" spc="-45" dirty="0">
                <a:solidFill>
                  <a:srgbClr val="FFFFFF"/>
                </a:solidFill>
                <a:latin typeface="Arial"/>
                <a:cs typeface="Arial"/>
              </a:rPr>
              <a:t> </a:t>
            </a:r>
            <a:r>
              <a:rPr sz="1600" b="1" dirty="0">
                <a:solidFill>
                  <a:srgbClr val="FFFFFF"/>
                </a:solidFill>
                <a:latin typeface="Arial"/>
                <a:cs typeface="Arial"/>
              </a:rPr>
              <a:t>safety</a:t>
            </a:r>
            <a:r>
              <a:rPr sz="1600" b="1" spc="-35" dirty="0">
                <a:solidFill>
                  <a:srgbClr val="FFFFFF"/>
                </a:solidFill>
                <a:latin typeface="Arial"/>
                <a:cs typeface="Arial"/>
              </a:rPr>
              <a:t> </a:t>
            </a:r>
            <a:r>
              <a:rPr sz="1600" b="1" spc="-25" dirty="0">
                <a:solidFill>
                  <a:srgbClr val="FFFFFF"/>
                </a:solidFill>
                <a:latin typeface="Arial"/>
                <a:cs typeface="Arial"/>
              </a:rPr>
              <a:t>and </a:t>
            </a:r>
            <a:r>
              <a:rPr sz="1600" b="1" spc="-10" dirty="0">
                <a:solidFill>
                  <a:srgbClr val="FFFFFF"/>
                </a:solidFill>
                <a:latin typeface="Arial"/>
                <a:cs typeface="Arial"/>
              </a:rPr>
              <a:t>independence</a:t>
            </a:r>
            <a:endParaRPr sz="1600">
              <a:latin typeface="Arial"/>
              <a:cs typeface="Arial"/>
            </a:endParaRPr>
          </a:p>
        </p:txBody>
      </p:sp>
      <p:grpSp>
        <p:nvGrpSpPr>
          <p:cNvPr id="41" name="object 41"/>
          <p:cNvGrpSpPr/>
          <p:nvPr/>
        </p:nvGrpSpPr>
        <p:grpSpPr>
          <a:xfrm>
            <a:off x="1671704" y="3089148"/>
            <a:ext cx="3676015" cy="1120140"/>
            <a:chOff x="1671704" y="3089148"/>
            <a:chExt cx="3676015" cy="1120140"/>
          </a:xfrm>
        </p:grpSpPr>
        <p:sp>
          <p:nvSpPr>
            <p:cNvPr id="42" name="object 42"/>
            <p:cNvSpPr/>
            <p:nvPr/>
          </p:nvSpPr>
          <p:spPr>
            <a:xfrm>
              <a:off x="1671704" y="3153110"/>
              <a:ext cx="951230" cy="951865"/>
            </a:xfrm>
            <a:custGeom>
              <a:avLst/>
              <a:gdLst/>
              <a:ahLst/>
              <a:cxnLst/>
              <a:rect l="l" t="t" r="r" b="b"/>
              <a:pathLst>
                <a:path w="951230" h="951864">
                  <a:moveTo>
                    <a:pt x="487906" y="0"/>
                  </a:moveTo>
                  <a:lnTo>
                    <a:pt x="440855" y="1077"/>
                  </a:lnTo>
                  <a:lnTo>
                    <a:pt x="394668" y="6745"/>
                  </a:lnTo>
                  <a:lnTo>
                    <a:pt x="349633" y="16824"/>
                  </a:lnTo>
                  <a:lnTo>
                    <a:pt x="306037" y="31135"/>
                  </a:lnTo>
                  <a:lnTo>
                    <a:pt x="264166" y="49501"/>
                  </a:lnTo>
                  <a:lnTo>
                    <a:pt x="224307" y="71741"/>
                  </a:lnTo>
                  <a:lnTo>
                    <a:pt x="186748" y="97678"/>
                  </a:lnTo>
                  <a:lnTo>
                    <a:pt x="151776" y="127133"/>
                  </a:lnTo>
                  <a:lnTo>
                    <a:pt x="119677" y="159927"/>
                  </a:lnTo>
                  <a:lnTo>
                    <a:pt x="90739" y="195882"/>
                  </a:lnTo>
                  <a:lnTo>
                    <a:pt x="65248" y="234819"/>
                  </a:lnTo>
                  <a:lnTo>
                    <a:pt x="43493" y="276560"/>
                  </a:lnTo>
                  <a:lnTo>
                    <a:pt x="25758" y="320925"/>
                  </a:lnTo>
                  <a:lnTo>
                    <a:pt x="12333" y="367737"/>
                  </a:lnTo>
                  <a:lnTo>
                    <a:pt x="3693" y="415665"/>
                  </a:lnTo>
                  <a:lnTo>
                    <a:pt x="0" y="463302"/>
                  </a:lnTo>
                  <a:lnTo>
                    <a:pt x="1074" y="510361"/>
                  </a:lnTo>
                  <a:lnTo>
                    <a:pt x="6737" y="556555"/>
                  </a:lnTo>
                  <a:lnTo>
                    <a:pt x="16811" y="601598"/>
                  </a:lnTo>
                  <a:lnTo>
                    <a:pt x="31118" y="645201"/>
                  </a:lnTo>
                  <a:lnTo>
                    <a:pt x="49477" y="687078"/>
                  </a:lnTo>
                  <a:lnTo>
                    <a:pt x="71712" y="726942"/>
                  </a:lnTo>
                  <a:lnTo>
                    <a:pt x="97643" y="764505"/>
                  </a:lnTo>
                  <a:lnTo>
                    <a:pt x="127092" y="799481"/>
                  </a:lnTo>
                  <a:lnTo>
                    <a:pt x="159879" y="831582"/>
                  </a:lnTo>
                  <a:lnTo>
                    <a:pt x="195828" y="860522"/>
                  </a:lnTo>
                  <a:lnTo>
                    <a:pt x="234758" y="886012"/>
                  </a:lnTo>
                  <a:lnTo>
                    <a:pt x="276491" y="907767"/>
                  </a:lnTo>
                  <a:lnTo>
                    <a:pt x="320849" y="925498"/>
                  </a:lnTo>
                  <a:lnTo>
                    <a:pt x="367654" y="938919"/>
                  </a:lnTo>
                  <a:lnTo>
                    <a:pt x="415572" y="947557"/>
                  </a:lnTo>
                  <a:lnTo>
                    <a:pt x="463201" y="951247"/>
                  </a:lnTo>
                  <a:lnTo>
                    <a:pt x="510252" y="950169"/>
                  </a:lnTo>
                  <a:lnTo>
                    <a:pt x="556439" y="944501"/>
                  </a:lnTo>
                  <a:lnTo>
                    <a:pt x="601475" y="934422"/>
                  </a:lnTo>
                  <a:lnTo>
                    <a:pt x="645072" y="920110"/>
                  </a:lnTo>
                  <a:lnTo>
                    <a:pt x="686944" y="901745"/>
                  </a:lnTo>
                  <a:lnTo>
                    <a:pt x="726803" y="879504"/>
                  </a:lnTo>
                  <a:lnTo>
                    <a:pt x="764363" y="853566"/>
                  </a:lnTo>
                  <a:lnTo>
                    <a:pt x="799336" y="824110"/>
                  </a:lnTo>
                  <a:lnTo>
                    <a:pt x="831435" y="791315"/>
                  </a:lnTo>
                  <a:lnTo>
                    <a:pt x="860373" y="755359"/>
                  </a:lnTo>
                  <a:lnTo>
                    <a:pt x="885862" y="716420"/>
                  </a:lnTo>
                  <a:lnTo>
                    <a:pt x="907617" y="674678"/>
                  </a:lnTo>
                  <a:lnTo>
                    <a:pt x="925350" y="630311"/>
                  </a:lnTo>
                  <a:lnTo>
                    <a:pt x="938773" y="583497"/>
                  </a:lnTo>
                  <a:lnTo>
                    <a:pt x="947413" y="535572"/>
                  </a:lnTo>
                  <a:lnTo>
                    <a:pt x="951106" y="487936"/>
                  </a:lnTo>
                  <a:lnTo>
                    <a:pt x="950032" y="440879"/>
                  </a:lnTo>
                  <a:lnTo>
                    <a:pt x="944369" y="394686"/>
                  </a:lnTo>
                  <a:lnTo>
                    <a:pt x="934295" y="349645"/>
                  </a:lnTo>
                  <a:lnTo>
                    <a:pt x="919988" y="306042"/>
                  </a:lnTo>
                  <a:lnTo>
                    <a:pt x="901629" y="264166"/>
                  </a:lnTo>
                  <a:lnTo>
                    <a:pt x="879394" y="224303"/>
                  </a:lnTo>
                  <a:lnTo>
                    <a:pt x="853463" y="186740"/>
                  </a:lnTo>
                  <a:lnTo>
                    <a:pt x="824014" y="151765"/>
                  </a:lnTo>
                  <a:lnTo>
                    <a:pt x="791227" y="119664"/>
                  </a:lnTo>
                  <a:lnTo>
                    <a:pt x="755278" y="90725"/>
                  </a:lnTo>
                  <a:lnTo>
                    <a:pt x="716348" y="65234"/>
                  </a:lnTo>
                  <a:lnTo>
                    <a:pt x="674615" y="43480"/>
                  </a:lnTo>
                  <a:lnTo>
                    <a:pt x="630257" y="25749"/>
                  </a:lnTo>
                  <a:lnTo>
                    <a:pt x="583452" y="12327"/>
                  </a:lnTo>
                  <a:lnTo>
                    <a:pt x="535534" y="3690"/>
                  </a:lnTo>
                  <a:lnTo>
                    <a:pt x="487906" y="0"/>
                  </a:lnTo>
                  <a:close/>
                </a:path>
              </a:pathLst>
            </a:custGeom>
            <a:solidFill>
              <a:srgbClr val="002C77"/>
            </a:solidFill>
          </p:spPr>
          <p:txBody>
            <a:bodyPr wrap="square" lIns="0" tIns="0" rIns="0" bIns="0" rtlCol="0"/>
            <a:lstStyle/>
            <a:p>
              <a:endParaRPr/>
            </a:p>
          </p:txBody>
        </p:sp>
        <p:pic>
          <p:nvPicPr>
            <p:cNvPr id="43" name="object 43"/>
            <p:cNvPicPr/>
            <p:nvPr/>
          </p:nvPicPr>
          <p:blipFill>
            <a:blip r:embed="rId12" cstate="print"/>
            <a:stretch>
              <a:fillRect/>
            </a:stretch>
          </p:blipFill>
          <p:spPr>
            <a:xfrm>
              <a:off x="1778508" y="3297936"/>
              <a:ext cx="912875" cy="911351"/>
            </a:xfrm>
            <a:prstGeom prst="rect">
              <a:avLst/>
            </a:prstGeom>
          </p:spPr>
        </p:pic>
        <p:sp>
          <p:nvSpPr>
            <p:cNvPr id="44" name="object 44"/>
            <p:cNvSpPr/>
            <p:nvPr/>
          </p:nvSpPr>
          <p:spPr>
            <a:xfrm>
              <a:off x="1813561" y="3296412"/>
              <a:ext cx="666115" cy="664845"/>
            </a:xfrm>
            <a:custGeom>
              <a:avLst/>
              <a:gdLst/>
              <a:ahLst/>
              <a:cxnLst/>
              <a:rect l="l" t="t" r="r" b="b"/>
              <a:pathLst>
                <a:path w="666114" h="664845">
                  <a:moveTo>
                    <a:pt x="332994" y="0"/>
                  </a:moveTo>
                  <a:lnTo>
                    <a:pt x="283786" y="3602"/>
                  </a:lnTo>
                  <a:lnTo>
                    <a:pt x="236820" y="14066"/>
                  </a:lnTo>
                  <a:lnTo>
                    <a:pt x="192611" y="30878"/>
                  </a:lnTo>
                  <a:lnTo>
                    <a:pt x="151674" y="53523"/>
                  </a:lnTo>
                  <a:lnTo>
                    <a:pt x="114524" y="81489"/>
                  </a:lnTo>
                  <a:lnTo>
                    <a:pt x="81677" y="114262"/>
                  </a:lnTo>
                  <a:lnTo>
                    <a:pt x="53647" y="151326"/>
                  </a:lnTo>
                  <a:lnTo>
                    <a:pt x="30949" y="192170"/>
                  </a:lnTo>
                  <a:lnTo>
                    <a:pt x="14098" y="236277"/>
                  </a:lnTo>
                  <a:lnTo>
                    <a:pt x="3610" y="283136"/>
                  </a:lnTo>
                  <a:lnTo>
                    <a:pt x="0" y="332232"/>
                  </a:lnTo>
                  <a:lnTo>
                    <a:pt x="3610" y="381327"/>
                  </a:lnTo>
                  <a:lnTo>
                    <a:pt x="14098" y="428186"/>
                  </a:lnTo>
                  <a:lnTo>
                    <a:pt x="30949" y="472293"/>
                  </a:lnTo>
                  <a:lnTo>
                    <a:pt x="53647" y="513137"/>
                  </a:lnTo>
                  <a:lnTo>
                    <a:pt x="81677" y="550201"/>
                  </a:lnTo>
                  <a:lnTo>
                    <a:pt x="114524" y="582974"/>
                  </a:lnTo>
                  <a:lnTo>
                    <a:pt x="151674" y="610940"/>
                  </a:lnTo>
                  <a:lnTo>
                    <a:pt x="192611" y="633585"/>
                  </a:lnTo>
                  <a:lnTo>
                    <a:pt x="236820" y="650397"/>
                  </a:lnTo>
                  <a:lnTo>
                    <a:pt x="283786" y="660861"/>
                  </a:lnTo>
                  <a:lnTo>
                    <a:pt x="332994" y="664464"/>
                  </a:lnTo>
                  <a:lnTo>
                    <a:pt x="382201" y="660861"/>
                  </a:lnTo>
                  <a:lnTo>
                    <a:pt x="429167" y="650397"/>
                  </a:lnTo>
                  <a:lnTo>
                    <a:pt x="473376" y="633585"/>
                  </a:lnTo>
                  <a:lnTo>
                    <a:pt x="514313" y="610940"/>
                  </a:lnTo>
                  <a:lnTo>
                    <a:pt x="551463" y="582974"/>
                  </a:lnTo>
                  <a:lnTo>
                    <a:pt x="584310" y="550201"/>
                  </a:lnTo>
                  <a:lnTo>
                    <a:pt x="612340" y="513137"/>
                  </a:lnTo>
                  <a:lnTo>
                    <a:pt x="635038" y="472293"/>
                  </a:lnTo>
                  <a:lnTo>
                    <a:pt x="651889" y="428186"/>
                  </a:lnTo>
                  <a:lnTo>
                    <a:pt x="662377" y="381327"/>
                  </a:lnTo>
                  <a:lnTo>
                    <a:pt x="665988" y="332232"/>
                  </a:lnTo>
                  <a:lnTo>
                    <a:pt x="662377" y="283136"/>
                  </a:lnTo>
                  <a:lnTo>
                    <a:pt x="651889" y="236277"/>
                  </a:lnTo>
                  <a:lnTo>
                    <a:pt x="635038" y="192170"/>
                  </a:lnTo>
                  <a:lnTo>
                    <a:pt x="612340" y="151326"/>
                  </a:lnTo>
                  <a:lnTo>
                    <a:pt x="584310" y="114262"/>
                  </a:lnTo>
                  <a:lnTo>
                    <a:pt x="551463" y="81489"/>
                  </a:lnTo>
                  <a:lnTo>
                    <a:pt x="514313" y="53523"/>
                  </a:lnTo>
                  <a:lnTo>
                    <a:pt x="473376" y="30878"/>
                  </a:lnTo>
                  <a:lnTo>
                    <a:pt x="429167" y="14066"/>
                  </a:lnTo>
                  <a:lnTo>
                    <a:pt x="382201" y="3602"/>
                  </a:lnTo>
                  <a:lnTo>
                    <a:pt x="332994" y="0"/>
                  </a:lnTo>
                  <a:close/>
                </a:path>
              </a:pathLst>
            </a:custGeom>
            <a:solidFill>
              <a:srgbClr val="FFFFFF"/>
            </a:solidFill>
          </p:spPr>
          <p:txBody>
            <a:bodyPr wrap="square" lIns="0" tIns="0" rIns="0" bIns="0" rtlCol="0"/>
            <a:lstStyle/>
            <a:p>
              <a:endParaRPr/>
            </a:p>
          </p:txBody>
        </p:sp>
        <p:sp>
          <p:nvSpPr>
            <p:cNvPr id="45" name="object 45"/>
            <p:cNvSpPr/>
            <p:nvPr/>
          </p:nvSpPr>
          <p:spPr>
            <a:xfrm>
              <a:off x="2410965" y="3089148"/>
              <a:ext cx="2936875" cy="1088390"/>
            </a:xfrm>
            <a:custGeom>
              <a:avLst/>
              <a:gdLst/>
              <a:ahLst/>
              <a:cxnLst/>
              <a:rect l="l" t="t" r="r" b="b"/>
              <a:pathLst>
                <a:path w="2936875" h="1088389">
                  <a:moveTo>
                    <a:pt x="2309964" y="0"/>
                  </a:moveTo>
                  <a:lnTo>
                    <a:pt x="0" y="0"/>
                  </a:lnTo>
                  <a:lnTo>
                    <a:pt x="40205" y="28225"/>
                  </a:lnTo>
                  <a:lnTo>
                    <a:pt x="77722" y="58250"/>
                  </a:lnTo>
                  <a:lnTo>
                    <a:pt x="112532" y="89949"/>
                  </a:lnTo>
                  <a:lnTo>
                    <a:pt x="144613" y="123195"/>
                  </a:lnTo>
                  <a:lnTo>
                    <a:pt x="173946" y="157862"/>
                  </a:lnTo>
                  <a:lnTo>
                    <a:pt x="200511" y="193825"/>
                  </a:lnTo>
                  <a:lnTo>
                    <a:pt x="224287" y="230957"/>
                  </a:lnTo>
                  <a:lnTo>
                    <a:pt x="245255" y="269133"/>
                  </a:lnTo>
                  <a:lnTo>
                    <a:pt x="263393" y="308227"/>
                  </a:lnTo>
                  <a:lnTo>
                    <a:pt x="278684" y="348113"/>
                  </a:lnTo>
                  <a:lnTo>
                    <a:pt x="291105" y="388664"/>
                  </a:lnTo>
                  <a:lnTo>
                    <a:pt x="300637" y="429755"/>
                  </a:lnTo>
                  <a:lnTo>
                    <a:pt x="307260" y="471260"/>
                  </a:lnTo>
                  <a:lnTo>
                    <a:pt x="310954" y="513053"/>
                  </a:lnTo>
                  <a:lnTo>
                    <a:pt x="311699" y="555008"/>
                  </a:lnTo>
                  <a:lnTo>
                    <a:pt x="309475" y="596999"/>
                  </a:lnTo>
                  <a:lnTo>
                    <a:pt x="304261" y="638901"/>
                  </a:lnTo>
                  <a:lnTo>
                    <a:pt x="296037" y="680586"/>
                  </a:lnTo>
                  <a:lnTo>
                    <a:pt x="284783" y="721930"/>
                  </a:lnTo>
                  <a:lnTo>
                    <a:pt x="270480" y="762806"/>
                  </a:lnTo>
                  <a:lnTo>
                    <a:pt x="253107" y="803089"/>
                  </a:lnTo>
                  <a:lnTo>
                    <a:pt x="232644" y="842652"/>
                  </a:lnTo>
                  <a:lnTo>
                    <a:pt x="209071" y="881369"/>
                  </a:lnTo>
                  <a:lnTo>
                    <a:pt x="182367" y="919115"/>
                  </a:lnTo>
                  <a:lnTo>
                    <a:pt x="152514" y="955763"/>
                  </a:lnTo>
                  <a:lnTo>
                    <a:pt x="118396" y="992220"/>
                  </a:lnTo>
                  <a:lnTo>
                    <a:pt x="81514" y="1026512"/>
                  </a:lnTo>
                  <a:lnTo>
                    <a:pt x="42004" y="1058523"/>
                  </a:lnTo>
                  <a:lnTo>
                    <a:pt x="0" y="1088136"/>
                  </a:lnTo>
                  <a:lnTo>
                    <a:pt x="2309964" y="1088136"/>
                  </a:lnTo>
                  <a:lnTo>
                    <a:pt x="2361371" y="1086332"/>
                  </a:lnTo>
                  <a:lnTo>
                    <a:pt x="2411632" y="1081015"/>
                  </a:lnTo>
                  <a:lnTo>
                    <a:pt x="2460588" y="1072324"/>
                  </a:lnTo>
                  <a:lnTo>
                    <a:pt x="2508077" y="1060400"/>
                  </a:lnTo>
                  <a:lnTo>
                    <a:pt x="2553937" y="1045383"/>
                  </a:lnTo>
                  <a:lnTo>
                    <a:pt x="2598008" y="1027411"/>
                  </a:lnTo>
                  <a:lnTo>
                    <a:pt x="2640127" y="1006627"/>
                  </a:lnTo>
                  <a:lnTo>
                    <a:pt x="2680135" y="983168"/>
                  </a:lnTo>
                  <a:lnTo>
                    <a:pt x="2717869" y="957177"/>
                  </a:lnTo>
                  <a:lnTo>
                    <a:pt x="2753167" y="928792"/>
                  </a:lnTo>
                  <a:lnTo>
                    <a:pt x="2785870" y="898153"/>
                  </a:lnTo>
                  <a:lnTo>
                    <a:pt x="2815815" y="865401"/>
                  </a:lnTo>
                  <a:lnTo>
                    <a:pt x="2842841" y="830676"/>
                  </a:lnTo>
                  <a:lnTo>
                    <a:pt x="2866787" y="794117"/>
                  </a:lnTo>
                  <a:lnTo>
                    <a:pt x="2887492" y="755865"/>
                  </a:lnTo>
                  <a:lnTo>
                    <a:pt x="2904794" y="716060"/>
                  </a:lnTo>
                  <a:lnTo>
                    <a:pt x="2918532" y="674841"/>
                  </a:lnTo>
                  <a:lnTo>
                    <a:pt x="2928544" y="632349"/>
                  </a:lnTo>
                  <a:lnTo>
                    <a:pt x="2934670" y="588724"/>
                  </a:lnTo>
                  <a:lnTo>
                    <a:pt x="2936748" y="544106"/>
                  </a:lnTo>
                  <a:lnTo>
                    <a:pt x="2934670" y="499485"/>
                  </a:lnTo>
                  <a:lnTo>
                    <a:pt x="2928544" y="455858"/>
                  </a:lnTo>
                  <a:lnTo>
                    <a:pt x="2918532" y="413363"/>
                  </a:lnTo>
                  <a:lnTo>
                    <a:pt x="2904794" y="372142"/>
                  </a:lnTo>
                  <a:lnTo>
                    <a:pt x="2887492" y="332334"/>
                  </a:lnTo>
                  <a:lnTo>
                    <a:pt x="2866787" y="294079"/>
                  </a:lnTo>
                  <a:lnTo>
                    <a:pt x="2842841" y="257517"/>
                  </a:lnTo>
                  <a:lnTo>
                    <a:pt x="2815815" y="222788"/>
                  </a:lnTo>
                  <a:lnTo>
                    <a:pt x="2785870" y="190033"/>
                  </a:lnTo>
                  <a:lnTo>
                    <a:pt x="2753167" y="159391"/>
                  </a:lnTo>
                  <a:lnTo>
                    <a:pt x="2717869" y="131002"/>
                  </a:lnTo>
                  <a:lnTo>
                    <a:pt x="2680135" y="105006"/>
                  </a:lnTo>
                  <a:lnTo>
                    <a:pt x="2640127" y="81544"/>
                  </a:lnTo>
                  <a:lnTo>
                    <a:pt x="2598008" y="60755"/>
                  </a:lnTo>
                  <a:lnTo>
                    <a:pt x="2553937" y="42779"/>
                  </a:lnTo>
                  <a:lnTo>
                    <a:pt x="2508077" y="27756"/>
                  </a:lnTo>
                  <a:lnTo>
                    <a:pt x="2460588" y="15827"/>
                  </a:lnTo>
                  <a:lnTo>
                    <a:pt x="2411632" y="7131"/>
                  </a:lnTo>
                  <a:lnTo>
                    <a:pt x="2361371" y="1809"/>
                  </a:lnTo>
                  <a:lnTo>
                    <a:pt x="2309964" y="0"/>
                  </a:lnTo>
                  <a:close/>
                </a:path>
              </a:pathLst>
            </a:custGeom>
            <a:solidFill>
              <a:srgbClr val="002C77"/>
            </a:solidFill>
          </p:spPr>
          <p:txBody>
            <a:bodyPr wrap="square" lIns="0" tIns="0" rIns="0" bIns="0" rtlCol="0"/>
            <a:lstStyle/>
            <a:p>
              <a:endParaRPr/>
            </a:p>
          </p:txBody>
        </p:sp>
      </p:grpSp>
      <p:sp>
        <p:nvSpPr>
          <p:cNvPr id="46" name="object 46"/>
          <p:cNvSpPr txBox="1"/>
          <p:nvPr/>
        </p:nvSpPr>
        <p:spPr>
          <a:xfrm>
            <a:off x="2764565" y="3128521"/>
            <a:ext cx="2459355" cy="100076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FFFFFF"/>
                </a:solidFill>
                <a:latin typeface="Arial"/>
                <a:cs typeface="Arial"/>
              </a:rPr>
              <a:t>Promote</a:t>
            </a:r>
            <a:r>
              <a:rPr sz="1600" b="1" spc="-55" dirty="0">
                <a:solidFill>
                  <a:srgbClr val="FFFFFF"/>
                </a:solidFill>
                <a:latin typeface="Arial"/>
                <a:cs typeface="Arial"/>
              </a:rPr>
              <a:t> </a:t>
            </a:r>
            <a:r>
              <a:rPr sz="1600" b="1" spc="-10" dirty="0">
                <a:solidFill>
                  <a:srgbClr val="FFFFFF"/>
                </a:solidFill>
                <a:latin typeface="Arial"/>
                <a:cs typeface="Arial"/>
              </a:rPr>
              <a:t>independence, </a:t>
            </a:r>
            <a:r>
              <a:rPr sz="1600" b="1" dirty="0">
                <a:solidFill>
                  <a:srgbClr val="FFFFFF"/>
                </a:solidFill>
                <a:latin typeface="Arial"/>
                <a:cs typeface="Arial"/>
              </a:rPr>
              <a:t>competitive</a:t>
            </a:r>
            <a:r>
              <a:rPr sz="1600" b="1" spc="-65" dirty="0">
                <a:solidFill>
                  <a:srgbClr val="FFFFFF"/>
                </a:solidFill>
                <a:latin typeface="Arial"/>
                <a:cs typeface="Arial"/>
              </a:rPr>
              <a:t> </a:t>
            </a:r>
            <a:r>
              <a:rPr sz="1600" b="1" spc="-10" dirty="0">
                <a:solidFill>
                  <a:srgbClr val="FFFFFF"/>
                </a:solidFill>
                <a:latin typeface="Arial"/>
                <a:cs typeface="Arial"/>
              </a:rPr>
              <a:t>employment, </a:t>
            </a:r>
            <a:r>
              <a:rPr sz="1600" b="1" dirty="0">
                <a:solidFill>
                  <a:srgbClr val="FFFFFF"/>
                </a:solidFill>
                <a:latin typeface="Arial"/>
                <a:cs typeface="Arial"/>
              </a:rPr>
              <a:t>and</a:t>
            </a:r>
            <a:r>
              <a:rPr sz="1600" b="1" spc="-20" dirty="0">
                <a:solidFill>
                  <a:srgbClr val="FFFFFF"/>
                </a:solidFill>
                <a:latin typeface="Arial"/>
                <a:cs typeface="Arial"/>
              </a:rPr>
              <a:t> </a:t>
            </a:r>
            <a:r>
              <a:rPr sz="1600" b="1" spc="-10" dirty="0">
                <a:solidFill>
                  <a:srgbClr val="FFFFFF"/>
                </a:solidFill>
                <a:latin typeface="Arial"/>
                <a:cs typeface="Arial"/>
              </a:rPr>
              <a:t>community integration</a:t>
            </a:r>
            <a:endParaRPr sz="1600">
              <a:latin typeface="Arial"/>
              <a:cs typeface="Arial"/>
            </a:endParaRPr>
          </a:p>
        </p:txBody>
      </p:sp>
      <p:grpSp>
        <p:nvGrpSpPr>
          <p:cNvPr id="47" name="object 47"/>
          <p:cNvGrpSpPr/>
          <p:nvPr/>
        </p:nvGrpSpPr>
        <p:grpSpPr>
          <a:xfrm>
            <a:off x="1671704" y="4212335"/>
            <a:ext cx="3676015" cy="1117600"/>
            <a:chOff x="1671704" y="4212335"/>
            <a:chExt cx="3676015" cy="1117600"/>
          </a:xfrm>
        </p:grpSpPr>
        <p:sp>
          <p:nvSpPr>
            <p:cNvPr id="48" name="object 48"/>
            <p:cNvSpPr/>
            <p:nvPr/>
          </p:nvSpPr>
          <p:spPr>
            <a:xfrm>
              <a:off x="1671704" y="4273722"/>
              <a:ext cx="951230" cy="951865"/>
            </a:xfrm>
            <a:custGeom>
              <a:avLst/>
              <a:gdLst/>
              <a:ahLst/>
              <a:cxnLst/>
              <a:rect l="l" t="t" r="r" b="b"/>
              <a:pathLst>
                <a:path w="951230" h="951864">
                  <a:moveTo>
                    <a:pt x="487906" y="0"/>
                  </a:moveTo>
                  <a:lnTo>
                    <a:pt x="440855" y="1077"/>
                  </a:lnTo>
                  <a:lnTo>
                    <a:pt x="394668" y="6745"/>
                  </a:lnTo>
                  <a:lnTo>
                    <a:pt x="349633" y="16824"/>
                  </a:lnTo>
                  <a:lnTo>
                    <a:pt x="306037" y="31135"/>
                  </a:lnTo>
                  <a:lnTo>
                    <a:pt x="264166" y="49501"/>
                  </a:lnTo>
                  <a:lnTo>
                    <a:pt x="224307" y="71741"/>
                  </a:lnTo>
                  <a:lnTo>
                    <a:pt x="186748" y="97678"/>
                  </a:lnTo>
                  <a:lnTo>
                    <a:pt x="151776" y="127133"/>
                  </a:lnTo>
                  <a:lnTo>
                    <a:pt x="119677" y="159927"/>
                  </a:lnTo>
                  <a:lnTo>
                    <a:pt x="90739" y="195882"/>
                  </a:lnTo>
                  <a:lnTo>
                    <a:pt x="65248" y="234819"/>
                  </a:lnTo>
                  <a:lnTo>
                    <a:pt x="43493" y="276560"/>
                  </a:lnTo>
                  <a:lnTo>
                    <a:pt x="25758" y="320925"/>
                  </a:lnTo>
                  <a:lnTo>
                    <a:pt x="12333" y="367737"/>
                  </a:lnTo>
                  <a:lnTo>
                    <a:pt x="3693" y="415665"/>
                  </a:lnTo>
                  <a:lnTo>
                    <a:pt x="0" y="463302"/>
                  </a:lnTo>
                  <a:lnTo>
                    <a:pt x="1074" y="510361"/>
                  </a:lnTo>
                  <a:lnTo>
                    <a:pt x="6737" y="556555"/>
                  </a:lnTo>
                  <a:lnTo>
                    <a:pt x="16811" y="601598"/>
                  </a:lnTo>
                  <a:lnTo>
                    <a:pt x="31118" y="645201"/>
                  </a:lnTo>
                  <a:lnTo>
                    <a:pt x="49477" y="687078"/>
                  </a:lnTo>
                  <a:lnTo>
                    <a:pt x="71712" y="726942"/>
                  </a:lnTo>
                  <a:lnTo>
                    <a:pt x="97643" y="764505"/>
                  </a:lnTo>
                  <a:lnTo>
                    <a:pt x="127092" y="799481"/>
                  </a:lnTo>
                  <a:lnTo>
                    <a:pt x="159879" y="831582"/>
                  </a:lnTo>
                  <a:lnTo>
                    <a:pt x="195828" y="860522"/>
                  </a:lnTo>
                  <a:lnTo>
                    <a:pt x="234758" y="886012"/>
                  </a:lnTo>
                  <a:lnTo>
                    <a:pt x="276491" y="907767"/>
                  </a:lnTo>
                  <a:lnTo>
                    <a:pt x="320849" y="925498"/>
                  </a:lnTo>
                  <a:lnTo>
                    <a:pt x="367654" y="938919"/>
                  </a:lnTo>
                  <a:lnTo>
                    <a:pt x="415572" y="947557"/>
                  </a:lnTo>
                  <a:lnTo>
                    <a:pt x="463201" y="951247"/>
                  </a:lnTo>
                  <a:lnTo>
                    <a:pt x="510252" y="950169"/>
                  </a:lnTo>
                  <a:lnTo>
                    <a:pt x="556439" y="944501"/>
                  </a:lnTo>
                  <a:lnTo>
                    <a:pt x="601475" y="934422"/>
                  </a:lnTo>
                  <a:lnTo>
                    <a:pt x="645072" y="920110"/>
                  </a:lnTo>
                  <a:lnTo>
                    <a:pt x="686944" y="901745"/>
                  </a:lnTo>
                  <a:lnTo>
                    <a:pt x="726803" y="879504"/>
                  </a:lnTo>
                  <a:lnTo>
                    <a:pt x="764363" y="853566"/>
                  </a:lnTo>
                  <a:lnTo>
                    <a:pt x="799336" y="824110"/>
                  </a:lnTo>
                  <a:lnTo>
                    <a:pt x="831435" y="791315"/>
                  </a:lnTo>
                  <a:lnTo>
                    <a:pt x="860373" y="755359"/>
                  </a:lnTo>
                  <a:lnTo>
                    <a:pt x="885862" y="716420"/>
                  </a:lnTo>
                  <a:lnTo>
                    <a:pt x="907617" y="674678"/>
                  </a:lnTo>
                  <a:lnTo>
                    <a:pt x="925350" y="630311"/>
                  </a:lnTo>
                  <a:lnTo>
                    <a:pt x="938773" y="583497"/>
                  </a:lnTo>
                  <a:lnTo>
                    <a:pt x="947413" y="535572"/>
                  </a:lnTo>
                  <a:lnTo>
                    <a:pt x="951106" y="487936"/>
                  </a:lnTo>
                  <a:lnTo>
                    <a:pt x="950032" y="440879"/>
                  </a:lnTo>
                  <a:lnTo>
                    <a:pt x="944369" y="394686"/>
                  </a:lnTo>
                  <a:lnTo>
                    <a:pt x="934295" y="349645"/>
                  </a:lnTo>
                  <a:lnTo>
                    <a:pt x="919988" y="306042"/>
                  </a:lnTo>
                  <a:lnTo>
                    <a:pt x="901629" y="264166"/>
                  </a:lnTo>
                  <a:lnTo>
                    <a:pt x="879394" y="224303"/>
                  </a:lnTo>
                  <a:lnTo>
                    <a:pt x="853463" y="186740"/>
                  </a:lnTo>
                  <a:lnTo>
                    <a:pt x="824014" y="151765"/>
                  </a:lnTo>
                  <a:lnTo>
                    <a:pt x="791227" y="119664"/>
                  </a:lnTo>
                  <a:lnTo>
                    <a:pt x="755278" y="90725"/>
                  </a:lnTo>
                  <a:lnTo>
                    <a:pt x="716348" y="65234"/>
                  </a:lnTo>
                  <a:lnTo>
                    <a:pt x="674615" y="43480"/>
                  </a:lnTo>
                  <a:lnTo>
                    <a:pt x="630257" y="25749"/>
                  </a:lnTo>
                  <a:lnTo>
                    <a:pt x="583452" y="12327"/>
                  </a:lnTo>
                  <a:lnTo>
                    <a:pt x="535534" y="3690"/>
                  </a:lnTo>
                  <a:lnTo>
                    <a:pt x="487906" y="0"/>
                  </a:lnTo>
                  <a:close/>
                </a:path>
              </a:pathLst>
            </a:custGeom>
            <a:solidFill>
              <a:srgbClr val="002C77"/>
            </a:solidFill>
          </p:spPr>
          <p:txBody>
            <a:bodyPr wrap="square" lIns="0" tIns="0" rIns="0" bIns="0" rtlCol="0"/>
            <a:lstStyle/>
            <a:p>
              <a:endParaRPr/>
            </a:p>
          </p:txBody>
        </p:sp>
        <p:pic>
          <p:nvPicPr>
            <p:cNvPr id="49" name="object 49"/>
            <p:cNvPicPr/>
            <p:nvPr/>
          </p:nvPicPr>
          <p:blipFill>
            <a:blip r:embed="rId13" cstate="print"/>
            <a:stretch>
              <a:fillRect/>
            </a:stretch>
          </p:blipFill>
          <p:spPr>
            <a:xfrm>
              <a:off x="1778508" y="4418075"/>
              <a:ext cx="912875" cy="911351"/>
            </a:xfrm>
            <a:prstGeom prst="rect">
              <a:avLst/>
            </a:prstGeom>
          </p:spPr>
        </p:pic>
        <p:sp>
          <p:nvSpPr>
            <p:cNvPr id="50" name="object 50"/>
            <p:cNvSpPr/>
            <p:nvPr/>
          </p:nvSpPr>
          <p:spPr>
            <a:xfrm>
              <a:off x="1813560" y="4416551"/>
              <a:ext cx="666115" cy="664845"/>
            </a:xfrm>
            <a:custGeom>
              <a:avLst/>
              <a:gdLst/>
              <a:ahLst/>
              <a:cxnLst/>
              <a:rect l="l" t="t" r="r" b="b"/>
              <a:pathLst>
                <a:path w="666114" h="664845">
                  <a:moveTo>
                    <a:pt x="333057" y="0"/>
                  </a:moveTo>
                  <a:lnTo>
                    <a:pt x="283849" y="3592"/>
                  </a:lnTo>
                  <a:lnTo>
                    <a:pt x="236881" y="14046"/>
                  </a:lnTo>
                  <a:lnTo>
                    <a:pt x="192669" y="30849"/>
                  </a:lnTo>
                  <a:lnTo>
                    <a:pt x="151728" y="53487"/>
                  </a:lnTo>
                  <a:lnTo>
                    <a:pt x="114573" y="81447"/>
                  </a:lnTo>
                  <a:lnTo>
                    <a:pt x="81720" y="114213"/>
                  </a:lnTo>
                  <a:lnTo>
                    <a:pt x="53683" y="151272"/>
                  </a:lnTo>
                  <a:lnTo>
                    <a:pt x="30977" y="192112"/>
                  </a:lnTo>
                  <a:lnTo>
                    <a:pt x="14117" y="236216"/>
                  </a:lnTo>
                  <a:lnTo>
                    <a:pt x="3620" y="283073"/>
                  </a:lnTo>
                  <a:lnTo>
                    <a:pt x="0" y="332168"/>
                  </a:lnTo>
                  <a:lnTo>
                    <a:pt x="3600" y="381264"/>
                  </a:lnTo>
                  <a:lnTo>
                    <a:pt x="14079" y="428125"/>
                  </a:lnTo>
                  <a:lnTo>
                    <a:pt x="30921" y="472235"/>
                  </a:lnTo>
                  <a:lnTo>
                    <a:pt x="53611" y="513083"/>
                  </a:lnTo>
                  <a:lnTo>
                    <a:pt x="81634" y="550152"/>
                  </a:lnTo>
                  <a:lnTo>
                    <a:pt x="114476" y="582931"/>
                  </a:lnTo>
                  <a:lnTo>
                    <a:pt x="151620" y="610904"/>
                  </a:lnTo>
                  <a:lnTo>
                    <a:pt x="192553" y="633557"/>
                  </a:lnTo>
                  <a:lnTo>
                    <a:pt x="236759" y="650378"/>
                  </a:lnTo>
                  <a:lnTo>
                    <a:pt x="283723" y="660851"/>
                  </a:lnTo>
                  <a:lnTo>
                    <a:pt x="332930" y="664464"/>
                  </a:lnTo>
                  <a:lnTo>
                    <a:pt x="382138" y="660871"/>
                  </a:lnTo>
                  <a:lnTo>
                    <a:pt x="429106" y="650417"/>
                  </a:lnTo>
                  <a:lnTo>
                    <a:pt x="473318" y="633614"/>
                  </a:lnTo>
                  <a:lnTo>
                    <a:pt x="514259" y="610976"/>
                  </a:lnTo>
                  <a:lnTo>
                    <a:pt x="551414" y="583016"/>
                  </a:lnTo>
                  <a:lnTo>
                    <a:pt x="584267" y="550250"/>
                  </a:lnTo>
                  <a:lnTo>
                    <a:pt x="612304" y="513191"/>
                  </a:lnTo>
                  <a:lnTo>
                    <a:pt x="635010" y="472351"/>
                  </a:lnTo>
                  <a:lnTo>
                    <a:pt x="651870" y="428247"/>
                  </a:lnTo>
                  <a:lnTo>
                    <a:pt x="662367" y="381390"/>
                  </a:lnTo>
                  <a:lnTo>
                    <a:pt x="665988" y="332295"/>
                  </a:lnTo>
                  <a:lnTo>
                    <a:pt x="662378" y="283143"/>
                  </a:lnTo>
                  <a:lnTo>
                    <a:pt x="651892" y="236290"/>
                  </a:lnTo>
                  <a:lnTo>
                    <a:pt x="635046" y="192187"/>
                  </a:lnTo>
                  <a:lnTo>
                    <a:pt x="612353" y="151347"/>
                  </a:lnTo>
                  <a:lnTo>
                    <a:pt x="584329" y="114285"/>
                  </a:lnTo>
                  <a:lnTo>
                    <a:pt x="551488" y="81513"/>
                  </a:lnTo>
                  <a:lnTo>
                    <a:pt x="514346" y="53547"/>
                  </a:lnTo>
                  <a:lnTo>
                    <a:pt x="473417" y="30898"/>
                  </a:lnTo>
                  <a:lnTo>
                    <a:pt x="429216" y="14082"/>
                  </a:lnTo>
                  <a:lnTo>
                    <a:pt x="382257" y="3611"/>
                  </a:lnTo>
                  <a:lnTo>
                    <a:pt x="333057" y="0"/>
                  </a:lnTo>
                  <a:close/>
                </a:path>
              </a:pathLst>
            </a:custGeom>
            <a:solidFill>
              <a:srgbClr val="FFFFFF"/>
            </a:solidFill>
          </p:spPr>
          <p:txBody>
            <a:bodyPr wrap="square" lIns="0" tIns="0" rIns="0" bIns="0" rtlCol="0"/>
            <a:lstStyle/>
            <a:p>
              <a:endParaRPr/>
            </a:p>
          </p:txBody>
        </p:sp>
        <p:sp>
          <p:nvSpPr>
            <p:cNvPr id="51" name="object 51"/>
            <p:cNvSpPr/>
            <p:nvPr/>
          </p:nvSpPr>
          <p:spPr>
            <a:xfrm>
              <a:off x="2410965" y="4212335"/>
              <a:ext cx="2936875" cy="1088390"/>
            </a:xfrm>
            <a:custGeom>
              <a:avLst/>
              <a:gdLst/>
              <a:ahLst/>
              <a:cxnLst/>
              <a:rect l="l" t="t" r="r" b="b"/>
              <a:pathLst>
                <a:path w="2936875" h="1088389">
                  <a:moveTo>
                    <a:pt x="2309964" y="0"/>
                  </a:moveTo>
                  <a:lnTo>
                    <a:pt x="0" y="0"/>
                  </a:lnTo>
                  <a:lnTo>
                    <a:pt x="40205" y="28225"/>
                  </a:lnTo>
                  <a:lnTo>
                    <a:pt x="77722" y="58250"/>
                  </a:lnTo>
                  <a:lnTo>
                    <a:pt x="112532" y="89949"/>
                  </a:lnTo>
                  <a:lnTo>
                    <a:pt x="144613" y="123195"/>
                  </a:lnTo>
                  <a:lnTo>
                    <a:pt x="173946" y="157862"/>
                  </a:lnTo>
                  <a:lnTo>
                    <a:pt x="200511" y="193825"/>
                  </a:lnTo>
                  <a:lnTo>
                    <a:pt x="224287" y="230957"/>
                  </a:lnTo>
                  <a:lnTo>
                    <a:pt x="245255" y="269133"/>
                  </a:lnTo>
                  <a:lnTo>
                    <a:pt x="263393" y="308227"/>
                  </a:lnTo>
                  <a:lnTo>
                    <a:pt x="278684" y="348113"/>
                  </a:lnTo>
                  <a:lnTo>
                    <a:pt x="291105" y="388664"/>
                  </a:lnTo>
                  <a:lnTo>
                    <a:pt x="300637" y="429755"/>
                  </a:lnTo>
                  <a:lnTo>
                    <a:pt x="307260" y="471260"/>
                  </a:lnTo>
                  <a:lnTo>
                    <a:pt x="310954" y="513053"/>
                  </a:lnTo>
                  <a:lnTo>
                    <a:pt x="311699" y="555008"/>
                  </a:lnTo>
                  <a:lnTo>
                    <a:pt x="309475" y="596999"/>
                  </a:lnTo>
                  <a:lnTo>
                    <a:pt x="304261" y="638901"/>
                  </a:lnTo>
                  <a:lnTo>
                    <a:pt x="296037" y="680586"/>
                  </a:lnTo>
                  <a:lnTo>
                    <a:pt x="284783" y="721930"/>
                  </a:lnTo>
                  <a:lnTo>
                    <a:pt x="270480" y="762806"/>
                  </a:lnTo>
                  <a:lnTo>
                    <a:pt x="253107" y="803089"/>
                  </a:lnTo>
                  <a:lnTo>
                    <a:pt x="232644" y="842652"/>
                  </a:lnTo>
                  <a:lnTo>
                    <a:pt x="209071" y="881369"/>
                  </a:lnTo>
                  <a:lnTo>
                    <a:pt x="182367" y="919115"/>
                  </a:lnTo>
                  <a:lnTo>
                    <a:pt x="152514" y="955763"/>
                  </a:lnTo>
                  <a:lnTo>
                    <a:pt x="118396" y="992220"/>
                  </a:lnTo>
                  <a:lnTo>
                    <a:pt x="81514" y="1026512"/>
                  </a:lnTo>
                  <a:lnTo>
                    <a:pt x="42004" y="1058523"/>
                  </a:lnTo>
                  <a:lnTo>
                    <a:pt x="0" y="1088136"/>
                  </a:lnTo>
                  <a:lnTo>
                    <a:pt x="2309964" y="1088136"/>
                  </a:lnTo>
                  <a:lnTo>
                    <a:pt x="2361371" y="1086332"/>
                  </a:lnTo>
                  <a:lnTo>
                    <a:pt x="2411632" y="1081015"/>
                  </a:lnTo>
                  <a:lnTo>
                    <a:pt x="2460588" y="1072324"/>
                  </a:lnTo>
                  <a:lnTo>
                    <a:pt x="2508077" y="1060400"/>
                  </a:lnTo>
                  <a:lnTo>
                    <a:pt x="2553937" y="1045383"/>
                  </a:lnTo>
                  <a:lnTo>
                    <a:pt x="2598008" y="1027411"/>
                  </a:lnTo>
                  <a:lnTo>
                    <a:pt x="2640127" y="1006627"/>
                  </a:lnTo>
                  <a:lnTo>
                    <a:pt x="2680135" y="983168"/>
                  </a:lnTo>
                  <a:lnTo>
                    <a:pt x="2717869" y="957177"/>
                  </a:lnTo>
                  <a:lnTo>
                    <a:pt x="2753167" y="928792"/>
                  </a:lnTo>
                  <a:lnTo>
                    <a:pt x="2785870" y="898153"/>
                  </a:lnTo>
                  <a:lnTo>
                    <a:pt x="2815815" y="865401"/>
                  </a:lnTo>
                  <a:lnTo>
                    <a:pt x="2842841" y="830676"/>
                  </a:lnTo>
                  <a:lnTo>
                    <a:pt x="2866787" y="794117"/>
                  </a:lnTo>
                  <a:lnTo>
                    <a:pt x="2887492" y="755865"/>
                  </a:lnTo>
                  <a:lnTo>
                    <a:pt x="2904794" y="716060"/>
                  </a:lnTo>
                  <a:lnTo>
                    <a:pt x="2918532" y="674841"/>
                  </a:lnTo>
                  <a:lnTo>
                    <a:pt x="2928544" y="632349"/>
                  </a:lnTo>
                  <a:lnTo>
                    <a:pt x="2934670" y="588724"/>
                  </a:lnTo>
                  <a:lnTo>
                    <a:pt x="2936748" y="544106"/>
                  </a:lnTo>
                  <a:lnTo>
                    <a:pt x="2934682" y="499485"/>
                  </a:lnTo>
                  <a:lnTo>
                    <a:pt x="2928568" y="455858"/>
                  </a:lnTo>
                  <a:lnTo>
                    <a:pt x="2918565" y="413363"/>
                  </a:lnTo>
                  <a:lnTo>
                    <a:pt x="2904836" y="372142"/>
                  </a:lnTo>
                  <a:lnTo>
                    <a:pt x="2887542" y="332334"/>
                  </a:lnTo>
                  <a:lnTo>
                    <a:pt x="2866843" y="294079"/>
                  </a:lnTo>
                  <a:lnTo>
                    <a:pt x="2842903" y="257517"/>
                  </a:lnTo>
                  <a:lnTo>
                    <a:pt x="2815881" y="222788"/>
                  </a:lnTo>
                  <a:lnTo>
                    <a:pt x="2785940" y="190033"/>
                  </a:lnTo>
                  <a:lnTo>
                    <a:pt x="2753240" y="159391"/>
                  </a:lnTo>
                  <a:lnTo>
                    <a:pt x="2717944" y="131002"/>
                  </a:lnTo>
                  <a:lnTo>
                    <a:pt x="2680213" y="105006"/>
                  </a:lnTo>
                  <a:lnTo>
                    <a:pt x="2640207" y="81544"/>
                  </a:lnTo>
                  <a:lnTo>
                    <a:pt x="2598089" y="60755"/>
                  </a:lnTo>
                  <a:lnTo>
                    <a:pt x="2554019" y="42779"/>
                  </a:lnTo>
                  <a:lnTo>
                    <a:pt x="2508160" y="27756"/>
                  </a:lnTo>
                  <a:lnTo>
                    <a:pt x="2460672" y="15827"/>
                  </a:lnTo>
                  <a:lnTo>
                    <a:pt x="2411718" y="7131"/>
                  </a:lnTo>
                  <a:lnTo>
                    <a:pt x="2361458" y="1809"/>
                  </a:lnTo>
                  <a:lnTo>
                    <a:pt x="2310053" y="0"/>
                  </a:lnTo>
                  <a:close/>
                </a:path>
              </a:pathLst>
            </a:custGeom>
            <a:solidFill>
              <a:srgbClr val="002C77"/>
            </a:solidFill>
          </p:spPr>
          <p:txBody>
            <a:bodyPr wrap="square" lIns="0" tIns="0" rIns="0" bIns="0" rtlCol="0"/>
            <a:lstStyle/>
            <a:p>
              <a:endParaRPr/>
            </a:p>
          </p:txBody>
        </p:sp>
      </p:grpSp>
      <p:sp>
        <p:nvSpPr>
          <p:cNvPr id="52" name="object 52"/>
          <p:cNvSpPr txBox="1"/>
          <p:nvPr/>
        </p:nvSpPr>
        <p:spPr>
          <a:xfrm>
            <a:off x="2764565" y="4495865"/>
            <a:ext cx="1982470" cy="5130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FFFFFF"/>
                </a:solidFill>
                <a:latin typeface="Arial"/>
                <a:cs typeface="Arial"/>
              </a:rPr>
              <a:t>Support</a:t>
            </a:r>
            <a:r>
              <a:rPr sz="1600" b="1" spc="-45" dirty="0">
                <a:solidFill>
                  <a:srgbClr val="FFFFFF"/>
                </a:solidFill>
                <a:latin typeface="Arial"/>
                <a:cs typeface="Arial"/>
              </a:rPr>
              <a:t> </a:t>
            </a:r>
            <a:r>
              <a:rPr sz="1600" b="1" dirty="0">
                <a:solidFill>
                  <a:srgbClr val="FFFFFF"/>
                </a:solidFill>
                <a:latin typeface="Arial"/>
                <a:cs typeface="Arial"/>
              </a:rPr>
              <a:t>people</a:t>
            </a:r>
            <a:r>
              <a:rPr sz="1600" b="1" spc="-35" dirty="0">
                <a:solidFill>
                  <a:srgbClr val="FFFFFF"/>
                </a:solidFill>
                <a:latin typeface="Arial"/>
                <a:cs typeface="Arial"/>
              </a:rPr>
              <a:t> </a:t>
            </a:r>
            <a:r>
              <a:rPr sz="1600" b="1" spc="-20" dirty="0">
                <a:solidFill>
                  <a:srgbClr val="FFFFFF"/>
                </a:solidFill>
                <a:latin typeface="Arial"/>
                <a:cs typeface="Arial"/>
              </a:rPr>
              <a:t>with </a:t>
            </a:r>
            <a:r>
              <a:rPr sz="1600" b="1" dirty="0">
                <a:solidFill>
                  <a:srgbClr val="FFFFFF"/>
                </a:solidFill>
                <a:latin typeface="Arial"/>
                <a:cs typeface="Arial"/>
              </a:rPr>
              <a:t>complex</a:t>
            </a:r>
            <a:r>
              <a:rPr sz="1600" b="1" spc="-55" dirty="0">
                <a:solidFill>
                  <a:srgbClr val="FFFFFF"/>
                </a:solidFill>
                <a:latin typeface="Arial"/>
                <a:cs typeface="Arial"/>
              </a:rPr>
              <a:t> </a:t>
            </a:r>
            <a:r>
              <a:rPr sz="1600" b="1" spc="-20" dirty="0">
                <a:solidFill>
                  <a:srgbClr val="FFFFFF"/>
                </a:solidFill>
                <a:latin typeface="Arial"/>
                <a:cs typeface="Arial"/>
              </a:rPr>
              <a:t>needs</a:t>
            </a:r>
            <a:endParaRPr sz="1600">
              <a:latin typeface="Arial"/>
              <a:cs typeface="Arial"/>
            </a:endParaRPr>
          </a:p>
        </p:txBody>
      </p:sp>
      <p:grpSp>
        <p:nvGrpSpPr>
          <p:cNvPr id="53" name="object 53"/>
          <p:cNvGrpSpPr/>
          <p:nvPr/>
        </p:nvGrpSpPr>
        <p:grpSpPr>
          <a:xfrm>
            <a:off x="1671704" y="5337047"/>
            <a:ext cx="3676015" cy="1114425"/>
            <a:chOff x="1671704" y="5337047"/>
            <a:chExt cx="3676015" cy="1114425"/>
          </a:xfrm>
        </p:grpSpPr>
        <p:sp>
          <p:nvSpPr>
            <p:cNvPr id="54" name="object 54"/>
            <p:cNvSpPr/>
            <p:nvPr/>
          </p:nvSpPr>
          <p:spPr>
            <a:xfrm>
              <a:off x="1671704" y="5394332"/>
              <a:ext cx="951230" cy="951865"/>
            </a:xfrm>
            <a:custGeom>
              <a:avLst/>
              <a:gdLst/>
              <a:ahLst/>
              <a:cxnLst/>
              <a:rect l="l" t="t" r="r" b="b"/>
              <a:pathLst>
                <a:path w="951230" h="951864">
                  <a:moveTo>
                    <a:pt x="487906" y="0"/>
                  </a:moveTo>
                  <a:lnTo>
                    <a:pt x="440855" y="1077"/>
                  </a:lnTo>
                  <a:lnTo>
                    <a:pt x="394668" y="6745"/>
                  </a:lnTo>
                  <a:lnTo>
                    <a:pt x="349633" y="16824"/>
                  </a:lnTo>
                  <a:lnTo>
                    <a:pt x="306037" y="31135"/>
                  </a:lnTo>
                  <a:lnTo>
                    <a:pt x="264166" y="49501"/>
                  </a:lnTo>
                  <a:lnTo>
                    <a:pt x="224307" y="71741"/>
                  </a:lnTo>
                  <a:lnTo>
                    <a:pt x="186748" y="97678"/>
                  </a:lnTo>
                  <a:lnTo>
                    <a:pt x="151776" y="127133"/>
                  </a:lnTo>
                  <a:lnTo>
                    <a:pt x="119677" y="159927"/>
                  </a:lnTo>
                  <a:lnTo>
                    <a:pt x="90739" y="195882"/>
                  </a:lnTo>
                  <a:lnTo>
                    <a:pt x="65248" y="234819"/>
                  </a:lnTo>
                  <a:lnTo>
                    <a:pt x="43493" y="276560"/>
                  </a:lnTo>
                  <a:lnTo>
                    <a:pt x="25758" y="320925"/>
                  </a:lnTo>
                  <a:lnTo>
                    <a:pt x="12333" y="367737"/>
                  </a:lnTo>
                  <a:lnTo>
                    <a:pt x="3693" y="415665"/>
                  </a:lnTo>
                  <a:lnTo>
                    <a:pt x="0" y="463302"/>
                  </a:lnTo>
                  <a:lnTo>
                    <a:pt x="1074" y="510361"/>
                  </a:lnTo>
                  <a:lnTo>
                    <a:pt x="6737" y="556555"/>
                  </a:lnTo>
                  <a:lnTo>
                    <a:pt x="16811" y="601598"/>
                  </a:lnTo>
                  <a:lnTo>
                    <a:pt x="31118" y="645201"/>
                  </a:lnTo>
                  <a:lnTo>
                    <a:pt x="49477" y="687078"/>
                  </a:lnTo>
                  <a:lnTo>
                    <a:pt x="71712" y="726942"/>
                  </a:lnTo>
                  <a:lnTo>
                    <a:pt x="97643" y="764505"/>
                  </a:lnTo>
                  <a:lnTo>
                    <a:pt x="127092" y="799481"/>
                  </a:lnTo>
                  <a:lnTo>
                    <a:pt x="159879" y="831582"/>
                  </a:lnTo>
                  <a:lnTo>
                    <a:pt x="195828" y="860522"/>
                  </a:lnTo>
                  <a:lnTo>
                    <a:pt x="234758" y="886012"/>
                  </a:lnTo>
                  <a:lnTo>
                    <a:pt x="276491" y="907767"/>
                  </a:lnTo>
                  <a:lnTo>
                    <a:pt x="320849" y="925498"/>
                  </a:lnTo>
                  <a:lnTo>
                    <a:pt x="367654" y="938919"/>
                  </a:lnTo>
                  <a:lnTo>
                    <a:pt x="415572" y="947557"/>
                  </a:lnTo>
                  <a:lnTo>
                    <a:pt x="463201" y="951247"/>
                  </a:lnTo>
                  <a:lnTo>
                    <a:pt x="510252" y="950169"/>
                  </a:lnTo>
                  <a:lnTo>
                    <a:pt x="556439" y="944501"/>
                  </a:lnTo>
                  <a:lnTo>
                    <a:pt x="601475" y="934422"/>
                  </a:lnTo>
                  <a:lnTo>
                    <a:pt x="645072" y="920110"/>
                  </a:lnTo>
                  <a:lnTo>
                    <a:pt x="686944" y="901745"/>
                  </a:lnTo>
                  <a:lnTo>
                    <a:pt x="726803" y="879504"/>
                  </a:lnTo>
                  <a:lnTo>
                    <a:pt x="764363" y="853566"/>
                  </a:lnTo>
                  <a:lnTo>
                    <a:pt x="799336" y="824110"/>
                  </a:lnTo>
                  <a:lnTo>
                    <a:pt x="831435" y="791315"/>
                  </a:lnTo>
                  <a:lnTo>
                    <a:pt x="860373" y="755359"/>
                  </a:lnTo>
                  <a:lnTo>
                    <a:pt x="885862" y="716420"/>
                  </a:lnTo>
                  <a:lnTo>
                    <a:pt x="907617" y="674678"/>
                  </a:lnTo>
                  <a:lnTo>
                    <a:pt x="925350" y="630311"/>
                  </a:lnTo>
                  <a:lnTo>
                    <a:pt x="938773" y="583497"/>
                  </a:lnTo>
                  <a:lnTo>
                    <a:pt x="947413" y="535572"/>
                  </a:lnTo>
                  <a:lnTo>
                    <a:pt x="951106" y="487936"/>
                  </a:lnTo>
                  <a:lnTo>
                    <a:pt x="950032" y="440879"/>
                  </a:lnTo>
                  <a:lnTo>
                    <a:pt x="944369" y="394686"/>
                  </a:lnTo>
                  <a:lnTo>
                    <a:pt x="934295" y="349645"/>
                  </a:lnTo>
                  <a:lnTo>
                    <a:pt x="919988" y="306042"/>
                  </a:lnTo>
                  <a:lnTo>
                    <a:pt x="901629" y="264166"/>
                  </a:lnTo>
                  <a:lnTo>
                    <a:pt x="879394" y="224303"/>
                  </a:lnTo>
                  <a:lnTo>
                    <a:pt x="853463" y="186740"/>
                  </a:lnTo>
                  <a:lnTo>
                    <a:pt x="824014" y="151765"/>
                  </a:lnTo>
                  <a:lnTo>
                    <a:pt x="791227" y="119664"/>
                  </a:lnTo>
                  <a:lnTo>
                    <a:pt x="755278" y="90725"/>
                  </a:lnTo>
                  <a:lnTo>
                    <a:pt x="716348" y="65234"/>
                  </a:lnTo>
                  <a:lnTo>
                    <a:pt x="674615" y="43480"/>
                  </a:lnTo>
                  <a:lnTo>
                    <a:pt x="630257" y="25749"/>
                  </a:lnTo>
                  <a:lnTo>
                    <a:pt x="583452" y="12327"/>
                  </a:lnTo>
                  <a:lnTo>
                    <a:pt x="535534" y="3690"/>
                  </a:lnTo>
                  <a:lnTo>
                    <a:pt x="487906" y="0"/>
                  </a:lnTo>
                  <a:close/>
                </a:path>
              </a:pathLst>
            </a:custGeom>
            <a:solidFill>
              <a:srgbClr val="002C77"/>
            </a:solidFill>
          </p:spPr>
          <p:txBody>
            <a:bodyPr wrap="square" lIns="0" tIns="0" rIns="0" bIns="0" rtlCol="0"/>
            <a:lstStyle/>
            <a:p>
              <a:endParaRPr/>
            </a:p>
          </p:txBody>
        </p:sp>
        <p:pic>
          <p:nvPicPr>
            <p:cNvPr id="55" name="object 55"/>
            <p:cNvPicPr/>
            <p:nvPr/>
          </p:nvPicPr>
          <p:blipFill>
            <a:blip r:embed="rId11" cstate="print"/>
            <a:stretch>
              <a:fillRect/>
            </a:stretch>
          </p:blipFill>
          <p:spPr>
            <a:xfrm>
              <a:off x="1778507" y="5538215"/>
              <a:ext cx="912875" cy="912875"/>
            </a:xfrm>
            <a:prstGeom prst="rect">
              <a:avLst/>
            </a:prstGeom>
          </p:spPr>
        </p:pic>
        <p:sp>
          <p:nvSpPr>
            <p:cNvPr id="56" name="object 56"/>
            <p:cNvSpPr/>
            <p:nvPr/>
          </p:nvSpPr>
          <p:spPr>
            <a:xfrm>
              <a:off x="1813561" y="5536691"/>
              <a:ext cx="666115" cy="666115"/>
            </a:xfrm>
            <a:custGeom>
              <a:avLst/>
              <a:gdLst/>
              <a:ahLst/>
              <a:cxnLst/>
              <a:rect l="l" t="t" r="r" b="b"/>
              <a:pathLst>
                <a:path w="666114" h="666114">
                  <a:moveTo>
                    <a:pt x="332994" y="0"/>
                  </a:moveTo>
                  <a:lnTo>
                    <a:pt x="283786" y="3610"/>
                  </a:lnTo>
                  <a:lnTo>
                    <a:pt x="236820" y="14098"/>
                  </a:lnTo>
                  <a:lnTo>
                    <a:pt x="192611" y="30949"/>
                  </a:lnTo>
                  <a:lnTo>
                    <a:pt x="151674" y="53647"/>
                  </a:lnTo>
                  <a:lnTo>
                    <a:pt x="114524" y="81677"/>
                  </a:lnTo>
                  <a:lnTo>
                    <a:pt x="81677" y="114524"/>
                  </a:lnTo>
                  <a:lnTo>
                    <a:pt x="53647" y="151674"/>
                  </a:lnTo>
                  <a:lnTo>
                    <a:pt x="30949" y="192611"/>
                  </a:lnTo>
                  <a:lnTo>
                    <a:pt x="14098" y="236820"/>
                  </a:lnTo>
                  <a:lnTo>
                    <a:pt x="3610" y="283786"/>
                  </a:lnTo>
                  <a:lnTo>
                    <a:pt x="0" y="332994"/>
                  </a:lnTo>
                  <a:lnTo>
                    <a:pt x="3610" y="382201"/>
                  </a:lnTo>
                  <a:lnTo>
                    <a:pt x="14098" y="429167"/>
                  </a:lnTo>
                  <a:lnTo>
                    <a:pt x="30949" y="473376"/>
                  </a:lnTo>
                  <a:lnTo>
                    <a:pt x="53647" y="514313"/>
                  </a:lnTo>
                  <a:lnTo>
                    <a:pt x="81677" y="551463"/>
                  </a:lnTo>
                  <a:lnTo>
                    <a:pt x="114524" y="584310"/>
                  </a:lnTo>
                  <a:lnTo>
                    <a:pt x="151674" y="612340"/>
                  </a:lnTo>
                  <a:lnTo>
                    <a:pt x="192611" y="635038"/>
                  </a:lnTo>
                  <a:lnTo>
                    <a:pt x="236820" y="651889"/>
                  </a:lnTo>
                  <a:lnTo>
                    <a:pt x="283786" y="662377"/>
                  </a:lnTo>
                  <a:lnTo>
                    <a:pt x="332994" y="665988"/>
                  </a:lnTo>
                  <a:lnTo>
                    <a:pt x="382201" y="662377"/>
                  </a:lnTo>
                  <a:lnTo>
                    <a:pt x="429167" y="651889"/>
                  </a:lnTo>
                  <a:lnTo>
                    <a:pt x="473376" y="635038"/>
                  </a:lnTo>
                  <a:lnTo>
                    <a:pt x="514313" y="612340"/>
                  </a:lnTo>
                  <a:lnTo>
                    <a:pt x="551463" y="584310"/>
                  </a:lnTo>
                  <a:lnTo>
                    <a:pt x="584310" y="551463"/>
                  </a:lnTo>
                  <a:lnTo>
                    <a:pt x="612340" y="514313"/>
                  </a:lnTo>
                  <a:lnTo>
                    <a:pt x="635038" y="473376"/>
                  </a:lnTo>
                  <a:lnTo>
                    <a:pt x="651889" y="429167"/>
                  </a:lnTo>
                  <a:lnTo>
                    <a:pt x="662377" y="382201"/>
                  </a:lnTo>
                  <a:lnTo>
                    <a:pt x="665988" y="332994"/>
                  </a:lnTo>
                  <a:lnTo>
                    <a:pt x="662377" y="283786"/>
                  </a:lnTo>
                  <a:lnTo>
                    <a:pt x="651889" y="236820"/>
                  </a:lnTo>
                  <a:lnTo>
                    <a:pt x="635038" y="192611"/>
                  </a:lnTo>
                  <a:lnTo>
                    <a:pt x="612340" y="151674"/>
                  </a:lnTo>
                  <a:lnTo>
                    <a:pt x="584310" y="114524"/>
                  </a:lnTo>
                  <a:lnTo>
                    <a:pt x="551463" y="81677"/>
                  </a:lnTo>
                  <a:lnTo>
                    <a:pt x="514313" y="53647"/>
                  </a:lnTo>
                  <a:lnTo>
                    <a:pt x="473376" y="30949"/>
                  </a:lnTo>
                  <a:lnTo>
                    <a:pt x="429167" y="14098"/>
                  </a:lnTo>
                  <a:lnTo>
                    <a:pt x="382201" y="3610"/>
                  </a:lnTo>
                  <a:lnTo>
                    <a:pt x="332994" y="0"/>
                  </a:lnTo>
                  <a:close/>
                </a:path>
              </a:pathLst>
            </a:custGeom>
            <a:solidFill>
              <a:srgbClr val="FFFFFF"/>
            </a:solidFill>
          </p:spPr>
          <p:txBody>
            <a:bodyPr wrap="square" lIns="0" tIns="0" rIns="0" bIns="0" rtlCol="0"/>
            <a:lstStyle/>
            <a:p>
              <a:endParaRPr/>
            </a:p>
          </p:txBody>
        </p:sp>
        <p:sp>
          <p:nvSpPr>
            <p:cNvPr id="57" name="object 57"/>
            <p:cNvSpPr/>
            <p:nvPr/>
          </p:nvSpPr>
          <p:spPr>
            <a:xfrm>
              <a:off x="2410965" y="5337047"/>
              <a:ext cx="2936875" cy="1088390"/>
            </a:xfrm>
            <a:custGeom>
              <a:avLst/>
              <a:gdLst/>
              <a:ahLst/>
              <a:cxnLst/>
              <a:rect l="l" t="t" r="r" b="b"/>
              <a:pathLst>
                <a:path w="2936875" h="1088389">
                  <a:moveTo>
                    <a:pt x="2309964" y="0"/>
                  </a:moveTo>
                  <a:lnTo>
                    <a:pt x="0" y="0"/>
                  </a:lnTo>
                  <a:lnTo>
                    <a:pt x="40205" y="28225"/>
                  </a:lnTo>
                  <a:lnTo>
                    <a:pt x="77722" y="58250"/>
                  </a:lnTo>
                  <a:lnTo>
                    <a:pt x="112532" y="89949"/>
                  </a:lnTo>
                  <a:lnTo>
                    <a:pt x="144613" y="123195"/>
                  </a:lnTo>
                  <a:lnTo>
                    <a:pt x="173946" y="157862"/>
                  </a:lnTo>
                  <a:lnTo>
                    <a:pt x="200511" y="193825"/>
                  </a:lnTo>
                  <a:lnTo>
                    <a:pt x="224287" y="230957"/>
                  </a:lnTo>
                  <a:lnTo>
                    <a:pt x="245255" y="269133"/>
                  </a:lnTo>
                  <a:lnTo>
                    <a:pt x="263393" y="308227"/>
                  </a:lnTo>
                  <a:lnTo>
                    <a:pt x="278684" y="348113"/>
                  </a:lnTo>
                  <a:lnTo>
                    <a:pt x="291105" y="388664"/>
                  </a:lnTo>
                  <a:lnTo>
                    <a:pt x="300637" y="429755"/>
                  </a:lnTo>
                  <a:lnTo>
                    <a:pt x="307260" y="471260"/>
                  </a:lnTo>
                  <a:lnTo>
                    <a:pt x="310954" y="513053"/>
                  </a:lnTo>
                  <a:lnTo>
                    <a:pt x="311699" y="555008"/>
                  </a:lnTo>
                  <a:lnTo>
                    <a:pt x="309475" y="596999"/>
                  </a:lnTo>
                  <a:lnTo>
                    <a:pt x="304261" y="638901"/>
                  </a:lnTo>
                  <a:lnTo>
                    <a:pt x="296037" y="680586"/>
                  </a:lnTo>
                  <a:lnTo>
                    <a:pt x="284783" y="721930"/>
                  </a:lnTo>
                  <a:lnTo>
                    <a:pt x="270480" y="762806"/>
                  </a:lnTo>
                  <a:lnTo>
                    <a:pt x="253107" y="803089"/>
                  </a:lnTo>
                  <a:lnTo>
                    <a:pt x="232644" y="842652"/>
                  </a:lnTo>
                  <a:lnTo>
                    <a:pt x="209071" y="881369"/>
                  </a:lnTo>
                  <a:lnTo>
                    <a:pt x="182367" y="919115"/>
                  </a:lnTo>
                  <a:lnTo>
                    <a:pt x="152514" y="955763"/>
                  </a:lnTo>
                  <a:lnTo>
                    <a:pt x="118396" y="992220"/>
                  </a:lnTo>
                  <a:lnTo>
                    <a:pt x="81514" y="1026512"/>
                  </a:lnTo>
                  <a:lnTo>
                    <a:pt x="42004" y="1058523"/>
                  </a:lnTo>
                  <a:lnTo>
                    <a:pt x="0" y="1088136"/>
                  </a:lnTo>
                  <a:lnTo>
                    <a:pt x="2309964" y="1088136"/>
                  </a:lnTo>
                  <a:lnTo>
                    <a:pt x="2361371" y="1086326"/>
                  </a:lnTo>
                  <a:lnTo>
                    <a:pt x="2411632" y="1081004"/>
                  </a:lnTo>
                  <a:lnTo>
                    <a:pt x="2460588" y="1072308"/>
                  </a:lnTo>
                  <a:lnTo>
                    <a:pt x="2508077" y="1060379"/>
                  </a:lnTo>
                  <a:lnTo>
                    <a:pt x="2553937" y="1045356"/>
                  </a:lnTo>
                  <a:lnTo>
                    <a:pt x="2598008" y="1027380"/>
                  </a:lnTo>
                  <a:lnTo>
                    <a:pt x="2640127" y="1006591"/>
                  </a:lnTo>
                  <a:lnTo>
                    <a:pt x="2680135" y="983129"/>
                  </a:lnTo>
                  <a:lnTo>
                    <a:pt x="2717869" y="957133"/>
                  </a:lnTo>
                  <a:lnTo>
                    <a:pt x="2753167" y="928744"/>
                  </a:lnTo>
                  <a:lnTo>
                    <a:pt x="2785870" y="898102"/>
                  </a:lnTo>
                  <a:lnTo>
                    <a:pt x="2815815" y="865347"/>
                  </a:lnTo>
                  <a:lnTo>
                    <a:pt x="2842841" y="830618"/>
                  </a:lnTo>
                  <a:lnTo>
                    <a:pt x="2866787" y="794056"/>
                  </a:lnTo>
                  <a:lnTo>
                    <a:pt x="2887492" y="755801"/>
                  </a:lnTo>
                  <a:lnTo>
                    <a:pt x="2904794" y="715993"/>
                  </a:lnTo>
                  <a:lnTo>
                    <a:pt x="2918532" y="674772"/>
                  </a:lnTo>
                  <a:lnTo>
                    <a:pt x="2928544" y="632277"/>
                  </a:lnTo>
                  <a:lnTo>
                    <a:pt x="2934670" y="588650"/>
                  </a:lnTo>
                  <a:lnTo>
                    <a:pt x="2936748" y="544029"/>
                  </a:lnTo>
                  <a:lnTo>
                    <a:pt x="2934670" y="499411"/>
                  </a:lnTo>
                  <a:lnTo>
                    <a:pt x="2928544" y="455786"/>
                  </a:lnTo>
                  <a:lnTo>
                    <a:pt x="2918532" y="413294"/>
                  </a:lnTo>
                  <a:lnTo>
                    <a:pt x="2904794" y="372075"/>
                  </a:lnTo>
                  <a:lnTo>
                    <a:pt x="2887492" y="332270"/>
                  </a:lnTo>
                  <a:lnTo>
                    <a:pt x="2866787" y="294018"/>
                  </a:lnTo>
                  <a:lnTo>
                    <a:pt x="2842841" y="257459"/>
                  </a:lnTo>
                  <a:lnTo>
                    <a:pt x="2815815" y="222734"/>
                  </a:lnTo>
                  <a:lnTo>
                    <a:pt x="2785870" y="189982"/>
                  </a:lnTo>
                  <a:lnTo>
                    <a:pt x="2753167" y="159343"/>
                  </a:lnTo>
                  <a:lnTo>
                    <a:pt x="2717869" y="130958"/>
                  </a:lnTo>
                  <a:lnTo>
                    <a:pt x="2680135" y="104967"/>
                  </a:lnTo>
                  <a:lnTo>
                    <a:pt x="2640127" y="81508"/>
                  </a:lnTo>
                  <a:lnTo>
                    <a:pt x="2598008" y="60724"/>
                  </a:lnTo>
                  <a:lnTo>
                    <a:pt x="2553937" y="42752"/>
                  </a:lnTo>
                  <a:lnTo>
                    <a:pt x="2508077" y="27735"/>
                  </a:lnTo>
                  <a:lnTo>
                    <a:pt x="2460588" y="15811"/>
                  </a:lnTo>
                  <a:lnTo>
                    <a:pt x="2411632" y="7120"/>
                  </a:lnTo>
                  <a:lnTo>
                    <a:pt x="2361371" y="1803"/>
                  </a:lnTo>
                  <a:lnTo>
                    <a:pt x="2309964" y="0"/>
                  </a:lnTo>
                  <a:close/>
                </a:path>
              </a:pathLst>
            </a:custGeom>
            <a:solidFill>
              <a:srgbClr val="002C77"/>
            </a:solidFill>
          </p:spPr>
          <p:txBody>
            <a:bodyPr wrap="square" lIns="0" tIns="0" rIns="0" bIns="0" rtlCol="0"/>
            <a:lstStyle/>
            <a:p>
              <a:endParaRPr/>
            </a:p>
          </p:txBody>
        </p:sp>
      </p:grpSp>
      <p:sp>
        <p:nvSpPr>
          <p:cNvPr id="58" name="object 58"/>
          <p:cNvSpPr txBox="1"/>
          <p:nvPr/>
        </p:nvSpPr>
        <p:spPr>
          <a:xfrm>
            <a:off x="2764565" y="5619370"/>
            <a:ext cx="1960880" cy="5130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FFFFFF"/>
                </a:solidFill>
                <a:latin typeface="Arial"/>
                <a:cs typeface="Arial"/>
              </a:rPr>
              <a:t>Use</a:t>
            </a:r>
            <a:r>
              <a:rPr sz="1600" b="1" spc="-25" dirty="0">
                <a:solidFill>
                  <a:srgbClr val="FFFFFF"/>
                </a:solidFill>
                <a:latin typeface="Arial"/>
                <a:cs typeface="Arial"/>
              </a:rPr>
              <a:t> </a:t>
            </a:r>
            <a:r>
              <a:rPr sz="1600" b="1" dirty="0">
                <a:solidFill>
                  <a:srgbClr val="FFFFFF"/>
                </a:solidFill>
                <a:latin typeface="Arial"/>
                <a:cs typeface="Arial"/>
              </a:rPr>
              <a:t>data</a:t>
            </a:r>
            <a:r>
              <a:rPr sz="1600" b="1" spc="5" dirty="0">
                <a:solidFill>
                  <a:srgbClr val="FFFFFF"/>
                </a:solidFill>
                <a:latin typeface="Arial"/>
                <a:cs typeface="Arial"/>
              </a:rPr>
              <a:t> </a:t>
            </a:r>
            <a:r>
              <a:rPr sz="1600" b="1" dirty="0">
                <a:solidFill>
                  <a:srgbClr val="FFFFFF"/>
                </a:solidFill>
                <a:latin typeface="Arial"/>
                <a:cs typeface="Arial"/>
              </a:rPr>
              <a:t>to</a:t>
            </a:r>
            <a:r>
              <a:rPr sz="1600" b="1" spc="-10" dirty="0">
                <a:solidFill>
                  <a:srgbClr val="FFFFFF"/>
                </a:solidFill>
                <a:latin typeface="Arial"/>
                <a:cs typeface="Arial"/>
              </a:rPr>
              <a:t> </a:t>
            </a:r>
            <a:r>
              <a:rPr sz="1600" b="1" spc="-20" dirty="0">
                <a:solidFill>
                  <a:srgbClr val="FFFFFF"/>
                </a:solidFill>
                <a:latin typeface="Arial"/>
                <a:cs typeface="Arial"/>
              </a:rPr>
              <a:t>improve </a:t>
            </a:r>
            <a:r>
              <a:rPr sz="1600" b="1" spc="-10" dirty="0">
                <a:solidFill>
                  <a:srgbClr val="FFFFFF"/>
                </a:solidFill>
                <a:latin typeface="Arial"/>
                <a:cs typeface="Arial"/>
              </a:rPr>
              <a:t>quality</a:t>
            </a:r>
            <a:endParaRPr sz="1600">
              <a:latin typeface="Arial"/>
              <a:cs typeface="Arial"/>
            </a:endParaRPr>
          </a:p>
        </p:txBody>
      </p:sp>
      <p:grpSp>
        <p:nvGrpSpPr>
          <p:cNvPr id="59" name="object 59"/>
          <p:cNvGrpSpPr/>
          <p:nvPr/>
        </p:nvGrpSpPr>
        <p:grpSpPr>
          <a:xfrm>
            <a:off x="1406652" y="1181100"/>
            <a:ext cx="1277620" cy="5534025"/>
            <a:chOff x="1406652" y="1181100"/>
            <a:chExt cx="1277620" cy="5534025"/>
          </a:xfrm>
        </p:grpSpPr>
        <p:pic>
          <p:nvPicPr>
            <p:cNvPr id="60" name="object 60"/>
            <p:cNvPicPr/>
            <p:nvPr/>
          </p:nvPicPr>
          <p:blipFill>
            <a:blip r:embed="rId14" cstate="print"/>
            <a:stretch>
              <a:fillRect/>
            </a:stretch>
          </p:blipFill>
          <p:spPr>
            <a:xfrm>
              <a:off x="2102416" y="5870273"/>
              <a:ext cx="96165" cy="180195"/>
            </a:xfrm>
            <a:prstGeom prst="rect">
              <a:avLst/>
            </a:prstGeom>
          </p:spPr>
        </p:pic>
        <p:pic>
          <p:nvPicPr>
            <p:cNvPr id="61" name="object 61"/>
            <p:cNvPicPr/>
            <p:nvPr/>
          </p:nvPicPr>
          <p:blipFill>
            <a:blip r:embed="rId15" cstate="print"/>
            <a:stretch>
              <a:fillRect/>
            </a:stretch>
          </p:blipFill>
          <p:spPr>
            <a:xfrm>
              <a:off x="1958168" y="5942351"/>
              <a:ext cx="96165" cy="108117"/>
            </a:xfrm>
            <a:prstGeom prst="rect">
              <a:avLst/>
            </a:prstGeom>
          </p:spPr>
        </p:pic>
        <p:pic>
          <p:nvPicPr>
            <p:cNvPr id="62" name="object 62"/>
            <p:cNvPicPr/>
            <p:nvPr/>
          </p:nvPicPr>
          <p:blipFill>
            <a:blip r:embed="rId16" cstate="print"/>
            <a:stretch>
              <a:fillRect/>
            </a:stretch>
          </p:blipFill>
          <p:spPr>
            <a:xfrm>
              <a:off x="2246665" y="5798195"/>
              <a:ext cx="96165" cy="252273"/>
            </a:xfrm>
            <a:prstGeom prst="rect">
              <a:avLst/>
            </a:prstGeom>
          </p:spPr>
        </p:pic>
        <p:sp>
          <p:nvSpPr>
            <p:cNvPr id="63" name="object 63"/>
            <p:cNvSpPr/>
            <p:nvPr/>
          </p:nvSpPr>
          <p:spPr>
            <a:xfrm>
              <a:off x="2017095" y="5664873"/>
              <a:ext cx="267335" cy="146685"/>
            </a:xfrm>
            <a:custGeom>
              <a:avLst/>
              <a:gdLst/>
              <a:ahLst/>
              <a:cxnLst/>
              <a:rect l="l" t="t" r="r" b="b"/>
              <a:pathLst>
                <a:path w="267335" h="146685">
                  <a:moveTo>
                    <a:pt x="137216" y="146510"/>
                  </a:moveTo>
                  <a:lnTo>
                    <a:pt x="129595" y="146510"/>
                  </a:lnTo>
                  <a:lnTo>
                    <a:pt x="73302" y="90241"/>
                  </a:lnTo>
                  <a:lnTo>
                    <a:pt x="16997" y="146510"/>
                  </a:lnTo>
                  <a:lnTo>
                    <a:pt x="9388" y="146510"/>
                  </a:lnTo>
                  <a:lnTo>
                    <a:pt x="0" y="137128"/>
                  </a:lnTo>
                  <a:lnTo>
                    <a:pt x="0" y="129524"/>
                  </a:lnTo>
                  <a:lnTo>
                    <a:pt x="69491" y="60065"/>
                  </a:lnTo>
                  <a:lnTo>
                    <a:pt x="77112" y="60065"/>
                  </a:lnTo>
                  <a:lnTo>
                    <a:pt x="133405" y="116333"/>
                  </a:lnTo>
                  <a:lnTo>
                    <a:pt x="249802" y="0"/>
                  </a:lnTo>
                  <a:lnTo>
                    <a:pt x="257423" y="0"/>
                  </a:lnTo>
                  <a:lnTo>
                    <a:pt x="262111" y="4697"/>
                  </a:lnTo>
                  <a:lnTo>
                    <a:pt x="266811" y="9394"/>
                  </a:lnTo>
                  <a:lnTo>
                    <a:pt x="266811" y="16998"/>
                  </a:lnTo>
                  <a:lnTo>
                    <a:pt x="137216" y="146510"/>
                  </a:lnTo>
                  <a:close/>
                </a:path>
              </a:pathLst>
            </a:custGeom>
            <a:solidFill>
              <a:srgbClr val="009DDF"/>
            </a:solidFill>
          </p:spPr>
          <p:txBody>
            <a:bodyPr wrap="square" lIns="0" tIns="0" rIns="0" bIns="0" rtlCol="0"/>
            <a:lstStyle/>
            <a:p>
              <a:endParaRPr/>
            </a:p>
          </p:txBody>
        </p:sp>
        <p:pic>
          <p:nvPicPr>
            <p:cNvPr id="64" name="object 64"/>
            <p:cNvPicPr/>
            <p:nvPr/>
          </p:nvPicPr>
          <p:blipFill>
            <a:blip r:embed="rId17" cstate="print"/>
            <a:stretch>
              <a:fillRect/>
            </a:stretch>
          </p:blipFill>
          <p:spPr>
            <a:xfrm>
              <a:off x="2186562" y="5666051"/>
              <a:ext cx="96165" cy="96104"/>
            </a:xfrm>
            <a:prstGeom prst="rect">
              <a:avLst/>
            </a:prstGeom>
          </p:spPr>
        </p:pic>
        <p:sp>
          <p:nvSpPr>
            <p:cNvPr id="65" name="object 65"/>
            <p:cNvSpPr/>
            <p:nvPr/>
          </p:nvSpPr>
          <p:spPr>
            <a:xfrm>
              <a:off x="1967487" y="2330196"/>
              <a:ext cx="355600" cy="338455"/>
            </a:xfrm>
            <a:custGeom>
              <a:avLst/>
              <a:gdLst/>
              <a:ahLst/>
              <a:cxnLst/>
              <a:rect l="l" t="t" r="r" b="b"/>
              <a:pathLst>
                <a:path w="355600" h="338455">
                  <a:moveTo>
                    <a:pt x="262153" y="314159"/>
                  </a:moveTo>
                  <a:lnTo>
                    <a:pt x="94322" y="314159"/>
                  </a:lnTo>
                  <a:lnTo>
                    <a:pt x="88773" y="320205"/>
                  </a:lnTo>
                  <a:lnTo>
                    <a:pt x="88773" y="332282"/>
                  </a:lnTo>
                  <a:lnTo>
                    <a:pt x="94322" y="338328"/>
                  </a:lnTo>
                  <a:lnTo>
                    <a:pt x="262153" y="338328"/>
                  </a:lnTo>
                  <a:lnTo>
                    <a:pt x="266319" y="332282"/>
                  </a:lnTo>
                  <a:lnTo>
                    <a:pt x="266319" y="320205"/>
                  </a:lnTo>
                  <a:lnTo>
                    <a:pt x="262153" y="314159"/>
                  </a:lnTo>
                  <a:close/>
                </a:path>
                <a:path w="355600" h="338455">
                  <a:moveTo>
                    <a:pt x="188633" y="277914"/>
                  </a:moveTo>
                  <a:lnTo>
                    <a:pt x="166446" y="277914"/>
                  </a:lnTo>
                  <a:lnTo>
                    <a:pt x="166446" y="314159"/>
                  </a:lnTo>
                  <a:lnTo>
                    <a:pt x="188633" y="314159"/>
                  </a:lnTo>
                  <a:lnTo>
                    <a:pt x="188633" y="277914"/>
                  </a:lnTo>
                  <a:close/>
                </a:path>
                <a:path w="355600" h="338455">
                  <a:moveTo>
                    <a:pt x="350926" y="0"/>
                  </a:moveTo>
                  <a:lnTo>
                    <a:pt x="5549" y="0"/>
                  </a:lnTo>
                  <a:lnTo>
                    <a:pt x="0" y="6045"/>
                  </a:lnTo>
                  <a:lnTo>
                    <a:pt x="0" y="271868"/>
                  </a:lnTo>
                  <a:lnTo>
                    <a:pt x="5549" y="277914"/>
                  </a:lnTo>
                  <a:lnTo>
                    <a:pt x="350926" y="277914"/>
                  </a:lnTo>
                  <a:lnTo>
                    <a:pt x="355092" y="271868"/>
                  </a:lnTo>
                  <a:lnTo>
                    <a:pt x="355092" y="253746"/>
                  </a:lnTo>
                  <a:lnTo>
                    <a:pt x="22186" y="253746"/>
                  </a:lnTo>
                  <a:lnTo>
                    <a:pt x="22186" y="24168"/>
                  </a:lnTo>
                  <a:lnTo>
                    <a:pt x="355092" y="24168"/>
                  </a:lnTo>
                  <a:lnTo>
                    <a:pt x="355092" y="6045"/>
                  </a:lnTo>
                  <a:lnTo>
                    <a:pt x="350926" y="0"/>
                  </a:lnTo>
                  <a:close/>
                </a:path>
                <a:path w="355600" h="338455">
                  <a:moveTo>
                    <a:pt x="355092" y="24168"/>
                  </a:moveTo>
                  <a:lnTo>
                    <a:pt x="332892" y="24168"/>
                  </a:lnTo>
                  <a:lnTo>
                    <a:pt x="332892" y="253746"/>
                  </a:lnTo>
                  <a:lnTo>
                    <a:pt x="355092" y="253746"/>
                  </a:lnTo>
                  <a:lnTo>
                    <a:pt x="355092" y="24168"/>
                  </a:lnTo>
                  <a:close/>
                </a:path>
              </a:pathLst>
            </a:custGeom>
            <a:solidFill>
              <a:srgbClr val="009DDF"/>
            </a:solidFill>
          </p:spPr>
          <p:txBody>
            <a:bodyPr wrap="square" lIns="0" tIns="0" rIns="0" bIns="0" rtlCol="0"/>
            <a:lstStyle/>
            <a:p>
              <a:endParaRPr/>
            </a:p>
          </p:txBody>
        </p:sp>
        <p:sp>
          <p:nvSpPr>
            <p:cNvPr id="66" name="object 66"/>
            <p:cNvSpPr/>
            <p:nvPr/>
          </p:nvSpPr>
          <p:spPr>
            <a:xfrm>
              <a:off x="1967487" y="2330196"/>
              <a:ext cx="355600" cy="338455"/>
            </a:xfrm>
            <a:custGeom>
              <a:avLst/>
              <a:gdLst/>
              <a:ahLst/>
              <a:cxnLst/>
              <a:rect l="l" t="t" r="r" b="b"/>
              <a:pathLst>
                <a:path w="355600" h="338455">
                  <a:moveTo>
                    <a:pt x="343992" y="0"/>
                  </a:moveTo>
                  <a:lnTo>
                    <a:pt x="11087" y="0"/>
                  </a:lnTo>
                  <a:lnTo>
                    <a:pt x="5549" y="0"/>
                  </a:lnTo>
                  <a:lnTo>
                    <a:pt x="0" y="6045"/>
                  </a:lnTo>
                  <a:lnTo>
                    <a:pt x="0" y="12077"/>
                  </a:lnTo>
                  <a:lnTo>
                    <a:pt x="0" y="265823"/>
                  </a:lnTo>
                  <a:lnTo>
                    <a:pt x="0" y="271868"/>
                  </a:lnTo>
                  <a:lnTo>
                    <a:pt x="5549" y="277914"/>
                  </a:lnTo>
                  <a:lnTo>
                    <a:pt x="11087" y="277914"/>
                  </a:lnTo>
                  <a:lnTo>
                    <a:pt x="166446" y="277914"/>
                  </a:lnTo>
                  <a:lnTo>
                    <a:pt x="166446" y="314159"/>
                  </a:lnTo>
                  <a:lnTo>
                    <a:pt x="99860" y="314159"/>
                  </a:lnTo>
                  <a:lnTo>
                    <a:pt x="94322" y="314159"/>
                  </a:lnTo>
                  <a:lnTo>
                    <a:pt x="88773" y="320205"/>
                  </a:lnTo>
                  <a:lnTo>
                    <a:pt x="88773" y="326250"/>
                  </a:lnTo>
                  <a:lnTo>
                    <a:pt x="88773" y="332282"/>
                  </a:lnTo>
                  <a:lnTo>
                    <a:pt x="94322" y="338328"/>
                  </a:lnTo>
                  <a:lnTo>
                    <a:pt x="99860" y="338328"/>
                  </a:lnTo>
                  <a:lnTo>
                    <a:pt x="255219" y="338328"/>
                  </a:lnTo>
                  <a:lnTo>
                    <a:pt x="262153" y="338328"/>
                  </a:lnTo>
                  <a:lnTo>
                    <a:pt x="266319" y="332282"/>
                  </a:lnTo>
                  <a:lnTo>
                    <a:pt x="266319" y="326250"/>
                  </a:lnTo>
                  <a:lnTo>
                    <a:pt x="266319" y="320205"/>
                  </a:lnTo>
                  <a:lnTo>
                    <a:pt x="262153" y="314159"/>
                  </a:lnTo>
                  <a:lnTo>
                    <a:pt x="255219" y="314159"/>
                  </a:lnTo>
                  <a:lnTo>
                    <a:pt x="188633" y="314159"/>
                  </a:lnTo>
                  <a:lnTo>
                    <a:pt x="188633" y="277914"/>
                  </a:lnTo>
                  <a:lnTo>
                    <a:pt x="343992" y="277914"/>
                  </a:lnTo>
                  <a:lnTo>
                    <a:pt x="350926" y="277914"/>
                  </a:lnTo>
                  <a:lnTo>
                    <a:pt x="355092" y="271868"/>
                  </a:lnTo>
                  <a:lnTo>
                    <a:pt x="355092" y="265823"/>
                  </a:lnTo>
                  <a:lnTo>
                    <a:pt x="355092" y="12077"/>
                  </a:lnTo>
                  <a:lnTo>
                    <a:pt x="355092" y="6045"/>
                  </a:lnTo>
                  <a:lnTo>
                    <a:pt x="350926" y="0"/>
                  </a:lnTo>
                  <a:lnTo>
                    <a:pt x="343992" y="0"/>
                  </a:lnTo>
                  <a:close/>
                </a:path>
                <a:path w="355600" h="338455">
                  <a:moveTo>
                    <a:pt x="332892" y="253746"/>
                  </a:moveTo>
                  <a:lnTo>
                    <a:pt x="22186" y="253746"/>
                  </a:lnTo>
                  <a:lnTo>
                    <a:pt x="22186" y="24168"/>
                  </a:lnTo>
                  <a:lnTo>
                    <a:pt x="332892" y="24168"/>
                  </a:lnTo>
                  <a:lnTo>
                    <a:pt x="332892" y="253746"/>
                  </a:lnTo>
                  <a:close/>
                </a:path>
              </a:pathLst>
            </a:custGeom>
            <a:ln w="9525">
              <a:solidFill>
                <a:srgbClr val="009DDF"/>
              </a:solidFill>
            </a:ln>
          </p:spPr>
          <p:txBody>
            <a:bodyPr wrap="square" lIns="0" tIns="0" rIns="0" bIns="0" rtlCol="0"/>
            <a:lstStyle/>
            <a:p>
              <a:endParaRPr/>
            </a:p>
          </p:txBody>
        </p:sp>
        <p:sp>
          <p:nvSpPr>
            <p:cNvPr id="67" name="object 67"/>
            <p:cNvSpPr/>
            <p:nvPr/>
          </p:nvSpPr>
          <p:spPr>
            <a:xfrm>
              <a:off x="1919478" y="1181099"/>
              <a:ext cx="453390" cy="2399030"/>
            </a:xfrm>
            <a:custGeom>
              <a:avLst/>
              <a:gdLst/>
              <a:ahLst/>
              <a:cxnLst/>
              <a:rect l="l" t="t" r="r" b="b"/>
              <a:pathLst>
                <a:path w="453389" h="2399029">
                  <a:moveTo>
                    <a:pt x="413753" y="2290495"/>
                  </a:moveTo>
                  <a:lnTo>
                    <a:pt x="410616" y="2285796"/>
                  </a:lnTo>
                  <a:lnTo>
                    <a:pt x="405917" y="2284222"/>
                  </a:lnTo>
                  <a:lnTo>
                    <a:pt x="388658" y="2278710"/>
                  </a:lnTo>
                  <a:lnTo>
                    <a:pt x="388658" y="2304618"/>
                  </a:lnTo>
                  <a:lnTo>
                    <a:pt x="388658" y="2367394"/>
                  </a:lnTo>
                  <a:lnTo>
                    <a:pt x="348399" y="2355037"/>
                  </a:lnTo>
                  <a:lnTo>
                    <a:pt x="307695" y="2346210"/>
                  </a:lnTo>
                  <a:lnTo>
                    <a:pt x="266700" y="2340914"/>
                  </a:lnTo>
                  <a:lnTo>
                    <a:pt x="225552" y="2339149"/>
                  </a:lnTo>
                  <a:lnTo>
                    <a:pt x="184404" y="2340914"/>
                  </a:lnTo>
                  <a:lnTo>
                    <a:pt x="143395" y="2346210"/>
                  </a:lnTo>
                  <a:lnTo>
                    <a:pt x="102692" y="2355037"/>
                  </a:lnTo>
                  <a:lnTo>
                    <a:pt x="62420" y="2367394"/>
                  </a:lnTo>
                  <a:lnTo>
                    <a:pt x="62420" y="2304618"/>
                  </a:lnTo>
                  <a:lnTo>
                    <a:pt x="108064" y="2290788"/>
                  </a:lnTo>
                  <a:lnTo>
                    <a:pt x="154673" y="2281567"/>
                  </a:lnTo>
                  <a:lnTo>
                    <a:pt x="201853" y="2276957"/>
                  </a:lnTo>
                  <a:lnTo>
                    <a:pt x="249224" y="2276957"/>
                  </a:lnTo>
                  <a:lnTo>
                    <a:pt x="296405" y="2281567"/>
                  </a:lnTo>
                  <a:lnTo>
                    <a:pt x="343014" y="2290788"/>
                  </a:lnTo>
                  <a:lnTo>
                    <a:pt x="388658" y="2304618"/>
                  </a:lnTo>
                  <a:lnTo>
                    <a:pt x="388658" y="2278710"/>
                  </a:lnTo>
                  <a:lnTo>
                    <a:pt x="383209" y="2276957"/>
                  </a:lnTo>
                  <a:lnTo>
                    <a:pt x="355485" y="2268080"/>
                  </a:lnTo>
                  <a:lnTo>
                    <a:pt x="303949" y="2257323"/>
                  </a:lnTo>
                  <a:lnTo>
                    <a:pt x="251752" y="2251938"/>
                  </a:lnTo>
                  <a:lnTo>
                    <a:pt x="199339" y="2251938"/>
                  </a:lnTo>
                  <a:lnTo>
                    <a:pt x="147142" y="2257323"/>
                  </a:lnTo>
                  <a:lnTo>
                    <a:pt x="95605" y="2268080"/>
                  </a:lnTo>
                  <a:lnTo>
                    <a:pt x="45173" y="2284222"/>
                  </a:lnTo>
                  <a:lnTo>
                    <a:pt x="37325" y="2290495"/>
                  </a:lnTo>
                  <a:lnTo>
                    <a:pt x="37325" y="2389365"/>
                  </a:lnTo>
                  <a:lnTo>
                    <a:pt x="38900" y="2394077"/>
                  </a:lnTo>
                  <a:lnTo>
                    <a:pt x="43599" y="2395639"/>
                  </a:lnTo>
                  <a:lnTo>
                    <a:pt x="46736" y="2398776"/>
                  </a:lnTo>
                  <a:lnTo>
                    <a:pt x="51447" y="2398776"/>
                  </a:lnTo>
                  <a:lnTo>
                    <a:pt x="54584" y="2397214"/>
                  </a:lnTo>
                  <a:lnTo>
                    <a:pt x="102336" y="2381072"/>
                  </a:lnTo>
                  <a:lnTo>
                    <a:pt x="151180" y="2370315"/>
                  </a:lnTo>
                  <a:lnTo>
                    <a:pt x="178015" y="2367394"/>
                  </a:lnTo>
                  <a:lnTo>
                    <a:pt x="200685" y="2364930"/>
                  </a:lnTo>
                  <a:lnTo>
                    <a:pt x="250405" y="2364930"/>
                  </a:lnTo>
                  <a:lnTo>
                    <a:pt x="299910" y="2370315"/>
                  </a:lnTo>
                  <a:lnTo>
                    <a:pt x="348754" y="2381072"/>
                  </a:lnTo>
                  <a:lnTo>
                    <a:pt x="396506" y="2397214"/>
                  </a:lnTo>
                  <a:lnTo>
                    <a:pt x="398068" y="2397214"/>
                  </a:lnTo>
                  <a:lnTo>
                    <a:pt x="399643" y="2398776"/>
                  </a:lnTo>
                  <a:lnTo>
                    <a:pt x="404342" y="2398776"/>
                  </a:lnTo>
                  <a:lnTo>
                    <a:pt x="407479" y="2395639"/>
                  </a:lnTo>
                  <a:lnTo>
                    <a:pt x="412191" y="2394077"/>
                  </a:lnTo>
                  <a:lnTo>
                    <a:pt x="413753" y="2389365"/>
                  </a:lnTo>
                  <a:lnTo>
                    <a:pt x="413753" y="2367394"/>
                  </a:lnTo>
                  <a:lnTo>
                    <a:pt x="413753" y="2290495"/>
                  </a:lnTo>
                  <a:close/>
                </a:path>
                <a:path w="453389" h="2399029">
                  <a:moveTo>
                    <a:pt x="453377" y="347472"/>
                  </a:moveTo>
                  <a:lnTo>
                    <a:pt x="451497" y="337947"/>
                  </a:lnTo>
                  <a:lnTo>
                    <a:pt x="443966" y="334137"/>
                  </a:lnTo>
                  <a:lnTo>
                    <a:pt x="439712" y="332232"/>
                  </a:lnTo>
                  <a:lnTo>
                    <a:pt x="435457" y="330327"/>
                  </a:lnTo>
                  <a:lnTo>
                    <a:pt x="432676" y="329082"/>
                  </a:lnTo>
                  <a:lnTo>
                    <a:pt x="421373" y="325094"/>
                  </a:lnTo>
                  <a:lnTo>
                    <a:pt x="410083" y="321818"/>
                  </a:lnTo>
                  <a:lnTo>
                    <a:pt x="398780" y="318897"/>
                  </a:lnTo>
                  <a:lnTo>
                    <a:pt x="407873" y="309321"/>
                  </a:lnTo>
                  <a:lnTo>
                    <a:pt x="412623" y="301752"/>
                  </a:lnTo>
                  <a:lnTo>
                    <a:pt x="415023" y="297942"/>
                  </a:lnTo>
                  <a:lnTo>
                    <a:pt x="419696" y="285153"/>
                  </a:lnTo>
                  <a:lnTo>
                    <a:pt x="412445" y="240792"/>
                  </a:lnTo>
                  <a:lnTo>
                    <a:pt x="391248" y="219367"/>
                  </a:lnTo>
                  <a:lnTo>
                    <a:pt x="391248" y="271272"/>
                  </a:lnTo>
                  <a:lnTo>
                    <a:pt x="388924" y="283273"/>
                  </a:lnTo>
                  <a:lnTo>
                    <a:pt x="382536" y="292950"/>
                  </a:lnTo>
                  <a:lnTo>
                    <a:pt x="372973" y="299402"/>
                  </a:lnTo>
                  <a:lnTo>
                    <a:pt x="361111" y="301752"/>
                  </a:lnTo>
                  <a:lnTo>
                    <a:pt x="349262" y="299402"/>
                  </a:lnTo>
                  <a:lnTo>
                    <a:pt x="339699" y="292950"/>
                  </a:lnTo>
                  <a:lnTo>
                    <a:pt x="333311" y="283273"/>
                  </a:lnTo>
                  <a:lnTo>
                    <a:pt x="330987" y="271272"/>
                  </a:lnTo>
                  <a:lnTo>
                    <a:pt x="333311" y="259283"/>
                  </a:lnTo>
                  <a:lnTo>
                    <a:pt x="339699" y="249605"/>
                  </a:lnTo>
                  <a:lnTo>
                    <a:pt x="349262" y="243154"/>
                  </a:lnTo>
                  <a:lnTo>
                    <a:pt x="361111" y="240792"/>
                  </a:lnTo>
                  <a:lnTo>
                    <a:pt x="372973" y="243154"/>
                  </a:lnTo>
                  <a:lnTo>
                    <a:pt x="382536" y="249605"/>
                  </a:lnTo>
                  <a:lnTo>
                    <a:pt x="388924" y="259283"/>
                  </a:lnTo>
                  <a:lnTo>
                    <a:pt x="391248" y="271272"/>
                  </a:lnTo>
                  <a:lnTo>
                    <a:pt x="391248" y="219367"/>
                  </a:lnTo>
                  <a:lnTo>
                    <a:pt x="384835" y="215023"/>
                  </a:lnTo>
                  <a:lnTo>
                    <a:pt x="361111" y="210312"/>
                  </a:lnTo>
                  <a:lnTo>
                    <a:pt x="338201" y="215023"/>
                  </a:lnTo>
                  <a:lnTo>
                    <a:pt x="318985" y="227939"/>
                  </a:lnTo>
                  <a:lnTo>
                    <a:pt x="305777" y="247281"/>
                  </a:lnTo>
                  <a:lnTo>
                    <a:pt x="300863" y="271272"/>
                  </a:lnTo>
                  <a:lnTo>
                    <a:pt x="302869" y="286550"/>
                  </a:lnTo>
                  <a:lnTo>
                    <a:pt x="308394" y="300570"/>
                  </a:lnTo>
                  <a:lnTo>
                    <a:pt x="316750" y="312801"/>
                  </a:lnTo>
                  <a:lnTo>
                    <a:pt x="327228" y="322707"/>
                  </a:lnTo>
                  <a:lnTo>
                    <a:pt x="321284" y="324167"/>
                  </a:lnTo>
                  <a:lnTo>
                    <a:pt x="314985" y="325805"/>
                  </a:lnTo>
                  <a:lnTo>
                    <a:pt x="308686" y="327799"/>
                  </a:lnTo>
                  <a:lnTo>
                    <a:pt x="302742" y="330327"/>
                  </a:lnTo>
                  <a:lnTo>
                    <a:pt x="300863" y="328422"/>
                  </a:lnTo>
                  <a:lnTo>
                    <a:pt x="293331" y="322440"/>
                  </a:lnTo>
                  <a:lnTo>
                    <a:pt x="284391" y="316280"/>
                  </a:lnTo>
                  <a:lnTo>
                    <a:pt x="273329" y="310476"/>
                  </a:lnTo>
                  <a:lnTo>
                    <a:pt x="259435" y="305562"/>
                  </a:lnTo>
                  <a:lnTo>
                    <a:pt x="270700" y="296760"/>
                  </a:lnTo>
                  <a:lnTo>
                    <a:pt x="277964" y="286512"/>
                  </a:lnTo>
                  <a:lnTo>
                    <a:pt x="278968" y="285089"/>
                  </a:lnTo>
                  <a:lnTo>
                    <a:pt x="284060" y="271272"/>
                  </a:lnTo>
                  <a:lnTo>
                    <a:pt x="285800" y="256032"/>
                  </a:lnTo>
                  <a:lnTo>
                    <a:pt x="281152" y="232041"/>
                  </a:lnTo>
                  <a:lnTo>
                    <a:pt x="276872" y="225552"/>
                  </a:lnTo>
                  <a:lnTo>
                    <a:pt x="268389" y="212699"/>
                  </a:lnTo>
                  <a:lnTo>
                    <a:pt x="255676" y="204127"/>
                  </a:lnTo>
                  <a:lnTo>
                    <a:pt x="255676" y="256032"/>
                  </a:lnTo>
                  <a:lnTo>
                    <a:pt x="253352" y="268033"/>
                  </a:lnTo>
                  <a:lnTo>
                    <a:pt x="246964" y="277710"/>
                  </a:lnTo>
                  <a:lnTo>
                    <a:pt x="237401" y="284162"/>
                  </a:lnTo>
                  <a:lnTo>
                    <a:pt x="225539" y="286512"/>
                  </a:lnTo>
                  <a:lnTo>
                    <a:pt x="213690" y="284162"/>
                  </a:lnTo>
                  <a:lnTo>
                    <a:pt x="204127" y="277710"/>
                  </a:lnTo>
                  <a:lnTo>
                    <a:pt x="197739" y="268033"/>
                  </a:lnTo>
                  <a:lnTo>
                    <a:pt x="195414" y="256032"/>
                  </a:lnTo>
                  <a:lnTo>
                    <a:pt x="197739" y="244043"/>
                  </a:lnTo>
                  <a:lnTo>
                    <a:pt x="204127" y="234365"/>
                  </a:lnTo>
                  <a:lnTo>
                    <a:pt x="213690" y="227914"/>
                  </a:lnTo>
                  <a:lnTo>
                    <a:pt x="225539" y="225552"/>
                  </a:lnTo>
                  <a:lnTo>
                    <a:pt x="237401" y="227914"/>
                  </a:lnTo>
                  <a:lnTo>
                    <a:pt x="246964" y="234365"/>
                  </a:lnTo>
                  <a:lnTo>
                    <a:pt x="253352" y="244043"/>
                  </a:lnTo>
                  <a:lnTo>
                    <a:pt x="255676" y="256032"/>
                  </a:lnTo>
                  <a:lnTo>
                    <a:pt x="255676" y="204127"/>
                  </a:lnTo>
                  <a:lnTo>
                    <a:pt x="249262" y="199783"/>
                  </a:lnTo>
                  <a:lnTo>
                    <a:pt x="225539" y="195072"/>
                  </a:lnTo>
                  <a:lnTo>
                    <a:pt x="202628" y="199783"/>
                  </a:lnTo>
                  <a:lnTo>
                    <a:pt x="183413" y="212699"/>
                  </a:lnTo>
                  <a:lnTo>
                    <a:pt x="170205" y="232041"/>
                  </a:lnTo>
                  <a:lnTo>
                    <a:pt x="165290" y="256032"/>
                  </a:lnTo>
                  <a:lnTo>
                    <a:pt x="167297" y="271272"/>
                  </a:lnTo>
                  <a:lnTo>
                    <a:pt x="172821" y="285089"/>
                  </a:lnTo>
                  <a:lnTo>
                    <a:pt x="181178" y="296760"/>
                  </a:lnTo>
                  <a:lnTo>
                    <a:pt x="191655" y="305562"/>
                  </a:lnTo>
                  <a:lnTo>
                    <a:pt x="177469" y="310781"/>
                  </a:lnTo>
                  <a:lnTo>
                    <a:pt x="165760" y="317233"/>
                  </a:lnTo>
                  <a:lnTo>
                    <a:pt x="156171" y="324053"/>
                  </a:lnTo>
                  <a:lnTo>
                    <a:pt x="148336" y="330327"/>
                  </a:lnTo>
                  <a:lnTo>
                    <a:pt x="142659" y="327774"/>
                  </a:lnTo>
                  <a:lnTo>
                    <a:pt x="136804" y="325564"/>
                  </a:lnTo>
                  <a:lnTo>
                    <a:pt x="130606" y="323367"/>
                  </a:lnTo>
                  <a:lnTo>
                    <a:pt x="123863" y="320802"/>
                  </a:lnTo>
                  <a:lnTo>
                    <a:pt x="148488" y="286512"/>
                  </a:lnTo>
                  <a:lnTo>
                    <a:pt x="150228" y="271272"/>
                  </a:lnTo>
                  <a:lnTo>
                    <a:pt x="145580" y="247281"/>
                  </a:lnTo>
                  <a:lnTo>
                    <a:pt x="141300" y="240792"/>
                  </a:lnTo>
                  <a:lnTo>
                    <a:pt x="132816" y="227939"/>
                  </a:lnTo>
                  <a:lnTo>
                    <a:pt x="120103" y="219367"/>
                  </a:lnTo>
                  <a:lnTo>
                    <a:pt x="120103" y="271272"/>
                  </a:lnTo>
                  <a:lnTo>
                    <a:pt x="117779" y="283273"/>
                  </a:lnTo>
                  <a:lnTo>
                    <a:pt x="111391" y="292950"/>
                  </a:lnTo>
                  <a:lnTo>
                    <a:pt x="101828" y="299402"/>
                  </a:lnTo>
                  <a:lnTo>
                    <a:pt x="89966" y="301752"/>
                  </a:lnTo>
                  <a:lnTo>
                    <a:pt x="78117" y="299402"/>
                  </a:lnTo>
                  <a:lnTo>
                    <a:pt x="68554" y="292950"/>
                  </a:lnTo>
                  <a:lnTo>
                    <a:pt x="62166" y="283273"/>
                  </a:lnTo>
                  <a:lnTo>
                    <a:pt x="59842" y="271272"/>
                  </a:lnTo>
                  <a:lnTo>
                    <a:pt x="62166" y="259283"/>
                  </a:lnTo>
                  <a:lnTo>
                    <a:pt x="68554" y="249605"/>
                  </a:lnTo>
                  <a:lnTo>
                    <a:pt x="78117" y="243154"/>
                  </a:lnTo>
                  <a:lnTo>
                    <a:pt x="89966" y="240792"/>
                  </a:lnTo>
                  <a:lnTo>
                    <a:pt x="101828" y="243154"/>
                  </a:lnTo>
                  <a:lnTo>
                    <a:pt x="111391" y="249605"/>
                  </a:lnTo>
                  <a:lnTo>
                    <a:pt x="117779" y="259283"/>
                  </a:lnTo>
                  <a:lnTo>
                    <a:pt x="120103" y="271272"/>
                  </a:lnTo>
                  <a:lnTo>
                    <a:pt x="120103" y="219367"/>
                  </a:lnTo>
                  <a:lnTo>
                    <a:pt x="113690" y="215023"/>
                  </a:lnTo>
                  <a:lnTo>
                    <a:pt x="89966" y="210312"/>
                  </a:lnTo>
                  <a:lnTo>
                    <a:pt x="67056" y="215023"/>
                  </a:lnTo>
                  <a:lnTo>
                    <a:pt x="47840" y="227939"/>
                  </a:lnTo>
                  <a:lnTo>
                    <a:pt x="34632" y="247281"/>
                  </a:lnTo>
                  <a:lnTo>
                    <a:pt x="29718" y="271272"/>
                  </a:lnTo>
                  <a:lnTo>
                    <a:pt x="31432" y="285153"/>
                  </a:lnTo>
                  <a:lnTo>
                    <a:pt x="36309" y="297942"/>
                  </a:lnTo>
                  <a:lnTo>
                    <a:pt x="44018" y="309321"/>
                  </a:lnTo>
                  <a:lnTo>
                    <a:pt x="54190" y="318897"/>
                  </a:lnTo>
                  <a:lnTo>
                    <a:pt x="41833" y="321818"/>
                  </a:lnTo>
                  <a:lnTo>
                    <a:pt x="4127" y="337947"/>
                  </a:lnTo>
                  <a:lnTo>
                    <a:pt x="0" y="349148"/>
                  </a:lnTo>
                  <a:lnTo>
                    <a:pt x="1473" y="355092"/>
                  </a:lnTo>
                  <a:lnTo>
                    <a:pt x="3352" y="358902"/>
                  </a:lnTo>
                  <a:lnTo>
                    <a:pt x="9004" y="362712"/>
                  </a:lnTo>
                  <a:lnTo>
                    <a:pt x="20307" y="362712"/>
                  </a:lnTo>
                  <a:lnTo>
                    <a:pt x="22186" y="360807"/>
                  </a:lnTo>
                  <a:lnTo>
                    <a:pt x="36626" y="354711"/>
                  </a:lnTo>
                  <a:lnTo>
                    <a:pt x="51600" y="350570"/>
                  </a:lnTo>
                  <a:lnTo>
                    <a:pt x="66929" y="348221"/>
                  </a:lnTo>
                  <a:lnTo>
                    <a:pt x="82435" y="347472"/>
                  </a:lnTo>
                  <a:lnTo>
                    <a:pt x="99034" y="348221"/>
                  </a:lnTo>
                  <a:lnTo>
                    <a:pt x="114922" y="350570"/>
                  </a:lnTo>
                  <a:lnTo>
                    <a:pt x="130098" y="354711"/>
                  </a:lnTo>
                  <a:lnTo>
                    <a:pt x="144576" y="360807"/>
                  </a:lnTo>
                  <a:lnTo>
                    <a:pt x="146456" y="360807"/>
                  </a:lnTo>
                  <a:lnTo>
                    <a:pt x="146456" y="362712"/>
                  </a:lnTo>
                  <a:lnTo>
                    <a:pt x="155879" y="362712"/>
                  </a:lnTo>
                  <a:lnTo>
                    <a:pt x="155879" y="360807"/>
                  </a:lnTo>
                  <a:lnTo>
                    <a:pt x="159639" y="360807"/>
                  </a:lnTo>
                  <a:lnTo>
                    <a:pt x="159639" y="358902"/>
                  </a:lnTo>
                  <a:lnTo>
                    <a:pt x="163410" y="356997"/>
                  </a:lnTo>
                  <a:lnTo>
                    <a:pt x="167170" y="353187"/>
                  </a:lnTo>
                  <a:lnTo>
                    <a:pt x="204774" y="334175"/>
                  </a:lnTo>
                  <a:lnTo>
                    <a:pt x="225539" y="332232"/>
                  </a:lnTo>
                  <a:lnTo>
                    <a:pt x="245491" y="334175"/>
                  </a:lnTo>
                  <a:lnTo>
                    <a:pt x="260858" y="339140"/>
                  </a:lnTo>
                  <a:lnTo>
                    <a:pt x="272681" y="345897"/>
                  </a:lnTo>
                  <a:lnTo>
                    <a:pt x="282028" y="353187"/>
                  </a:lnTo>
                  <a:lnTo>
                    <a:pt x="285800" y="355092"/>
                  </a:lnTo>
                  <a:lnTo>
                    <a:pt x="289560" y="358902"/>
                  </a:lnTo>
                  <a:lnTo>
                    <a:pt x="293331" y="360807"/>
                  </a:lnTo>
                  <a:lnTo>
                    <a:pt x="297091" y="360807"/>
                  </a:lnTo>
                  <a:lnTo>
                    <a:pt x="297091" y="362712"/>
                  </a:lnTo>
                  <a:lnTo>
                    <a:pt x="306514" y="362712"/>
                  </a:lnTo>
                  <a:lnTo>
                    <a:pt x="308394" y="360807"/>
                  </a:lnTo>
                  <a:lnTo>
                    <a:pt x="322846" y="354711"/>
                  </a:lnTo>
                  <a:lnTo>
                    <a:pt x="337820" y="350570"/>
                  </a:lnTo>
                  <a:lnTo>
                    <a:pt x="353148" y="348221"/>
                  </a:lnTo>
                  <a:lnTo>
                    <a:pt x="368642" y="347472"/>
                  </a:lnTo>
                  <a:lnTo>
                    <a:pt x="384441" y="348221"/>
                  </a:lnTo>
                  <a:lnTo>
                    <a:pt x="400431" y="350570"/>
                  </a:lnTo>
                  <a:lnTo>
                    <a:pt x="416052" y="354711"/>
                  </a:lnTo>
                  <a:lnTo>
                    <a:pt x="430784" y="360807"/>
                  </a:lnTo>
                  <a:lnTo>
                    <a:pt x="432663" y="362712"/>
                  </a:lnTo>
                  <a:lnTo>
                    <a:pt x="442087" y="362712"/>
                  </a:lnTo>
                  <a:lnTo>
                    <a:pt x="447738" y="358902"/>
                  </a:lnTo>
                  <a:lnTo>
                    <a:pt x="453377" y="347472"/>
                  </a:lnTo>
                  <a:close/>
                </a:path>
                <a:path w="453389" h="2399029">
                  <a:moveTo>
                    <a:pt x="453390" y="151015"/>
                  </a:moveTo>
                  <a:lnTo>
                    <a:pt x="451485" y="141579"/>
                  </a:lnTo>
                  <a:lnTo>
                    <a:pt x="443966" y="137795"/>
                  </a:lnTo>
                  <a:lnTo>
                    <a:pt x="439724" y="135915"/>
                  </a:lnTo>
                  <a:lnTo>
                    <a:pt x="435457" y="134023"/>
                  </a:lnTo>
                  <a:lnTo>
                    <a:pt x="432663" y="132791"/>
                  </a:lnTo>
                  <a:lnTo>
                    <a:pt x="421373" y="128841"/>
                  </a:lnTo>
                  <a:lnTo>
                    <a:pt x="410070" y="125590"/>
                  </a:lnTo>
                  <a:lnTo>
                    <a:pt x="398780" y="122694"/>
                  </a:lnTo>
                  <a:lnTo>
                    <a:pt x="407873" y="113207"/>
                  </a:lnTo>
                  <a:lnTo>
                    <a:pt x="412623" y="105714"/>
                  </a:lnTo>
                  <a:lnTo>
                    <a:pt x="415023" y="101942"/>
                  </a:lnTo>
                  <a:lnTo>
                    <a:pt x="419696" y="89255"/>
                  </a:lnTo>
                  <a:lnTo>
                    <a:pt x="412445" y="45300"/>
                  </a:lnTo>
                  <a:lnTo>
                    <a:pt x="391248" y="24066"/>
                  </a:lnTo>
                  <a:lnTo>
                    <a:pt x="391248" y="75514"/>
                  </a:lnTo>
                  <a:lnTo>
                    <a:pt x="388924" y="87401"/>
                  </a:lnTo>
                  <a:lnTo>
                    <a:pt x="382536" y="96989"/>
                  </a:lnTo>
                  <a:lnTo>
                    <a:pt x="372973" y="103390"/>
                  </a:lnTo>
                  <a:lnTo>
                    <a:pt x="361124" y="105714"/>
                  </a:lnTo>
                  <a:lnTo>
                    <a:pt x="349262" y="103390"/>
                  </a:lnTo>
                  <a:lnTo>
                    <a:pt x="339699" y="96989"/>
                  </a:lnTo>
                  <a:lnTo>
                    <a:pt x="333311" y="87401"/>
                  </a:lnTo>
                  <a:lnTo>
                    <a:pt x="330987" y="75501"/>
                  </a:lnTo>
                  <a:lnTo>
                    <a:pt x="333311" y="63627"/>
                  </a:lnTo>
                  <a:lnTo>
                    <a:pt x="339699" y="54038"/>
                  </a:lnTo>
                  <a:lnTo>
                    <a:pt x="349262" y="47637"/>
                  </a:lnTo>
                  <a:lnTo>
                    <a:pt x="361124" y="45300"/>
                  </a:lnTo>
                  <a:lnTo>
                    <a:pt x="372973" y="47637"/>
                  </a:lnTo>
                  <a:lnTo>
                    <a:pt x="382536" y="54038"/>
                  </a:lnTo>
                  <a:lnTo>
                    <a:pt x="388924" y="63627"/>
                  </a:lnTo>
                  <a:lnTo>
                    <a:pt x="391248" y="75514"/>
                  </a:lnTo>
                  <a:lnTo>
                    <a:pt x="391248" y="24066"/>
                  </a:lnTo>
                  <a:lnTo>
                    <a:pt x="384835" y="19761"/>
                  </a:lnTo>
                  <a:lnTo>
                    <a:pt x="361124" y="15100"/>
                  </a:lnTo>
                  <a:lnTo>
                    <a:pt x="338201" y="19761"/>
                  </a:lnTo>
                  <a:lnTo>
                    <a:pt x="318985" y="32562"/>
                  </a:lnTo>
                  <a:lnTo>
                    <a:pt x="305777" y="51739"/>
                  </a:lnTo>
                  <a:lnTo>
                    <a:pt x="300863" y="75514"/>
                  </a:lnTo>
                  <a:lnTo>
                    <a:pt x="302869" y="90614"/>
                  </a:lnTo>
                  <a:lnTo>
                    <a:pt x="308394" y="104292"/>
                  </a:lnTo>
                  <a:lnTo>
                    <a:pt x="316750" y="115862"/>
                  </a:lnTo>
                  <a:lnTo>
                    <a:pt x="327228" y="124587"/>
                  </a:lnTo>
                  <a:lnTo>
                    <a:pt x="321284" y="127127"/>
                  </a:lnTo>
                  <a:lnTo>
                    <a:pt x="308686" y="131495"/>
                  </a:lnTo>
                  <a:lnTo>
                    <a:pt x="302742" y="134023"/>
                  </a:lnTo>
                  <a:lnTo>
                    <a:pt x="300863" y="132143"/>
                  </a:lnTo>
                  <a:lnTo>
                    <a:pt x="293331" y="126212"/>
                  </a:lnTo>
                  <a:lnTo>
                    <a:pt x="284391" y="120116"/>
                  </a:lnTo>
                  <a:lnTo>
                    <a:pt x="273316" y="114363"/>
                  </a:lnTo>
                  <a:lnTo>
                    <a:pt x="259435" y="109486"/>
                  </a:lnTo>
                  <a:lnTo>
                    <a:pt x="270700" y="100761"/>
                  </a:lnTo>
                  <a:lnTo>
                    <a:pt x="277952" y="90614"/>
                  </a:lnTo>
                  <a:lnTo>
                    <a:pt x="278980" y="89192"/>
                  </a:lnTo>
                  <a:lnTo>
                    <a:pt x="284060" y="75501"/>
                  </a:lnTo>
                  <a:lnTo>
                    <a:pt x="285800" y="60401"/>
                  </a:lnTo>
                  <a:lnTo>
                    <a:pt x="281152" y="36639"/>
                  </a:lnTo>
                  <a:lnTo>
                    <a:pt x="276872" y="30200"/>
                  </a:lnTo>
                  <a:lnTo>
                    <a:pt x="268376" y="17462"/>
                  </a:lnTo>
                  <a:lnTo>
                    <a:pt x="255676" y="8966"/>
                  </a:lnTo>
                  <a:lnTo>
                    <a:pt x="255676" y="60401"/>
                  </a:lnTo>
                  <a:lnTo>
                    <a:pt x="253352" y="72301"/>
                  </a:lnTo>
                  <a:lnTo>
                    <a:pt x="246964" y="81889"/>
                  </a:lnTo>
                  <a:lnTo>
                    <a:pt x="237401" y="88290"/>
                  </a:lnTo>
                  <a:lnTo>
                    <a:pt x="225552" y="90614"/>
                  </a:lnTo>
                  <a:lnTo>
                    <a:pt x="213690" y="88290"/>
                  </a:lnTo>
                  <a:lnTo>
                    <a:pt x="204127" y="81889"/>
                  </a:lnTo>
                  <a:lnTo>
                    <a:pt x="197739" y="72301"/>
                  </a:lnTo>
                  <a:lnTo>
                    <a:pt x="195414" y="60401"/>
                  </a:lnTo>
                  <a:lnTo>
                    <a:pt x="197739" y="48526"/>
                  </a:lnTo>
                  <a:lnTo>
                    <a:pt x="204127" y="38938"/>
                  </a:lnTo>
                  <a:lnTo>
                    <a:pt x="213690" y="32537"/>
                  </a:lnTo>
                  <a:lnTo>
                    <a:pt x="225552" y="30200"/>
                  </a:lnTo>
                  <a:lnTo>
                    <a:pt x="237401" y="32537"/>
                  </a:lnTo>
                  <a:lnTo>
                    <a:pt x="246964" y="38938"/>
                  </a:lnTo>
                  <a:lnTo>
                    <a:pt x="253352" y="48526"/>
                  </a:lnTo>
                  <a:lnTo>
                    <a:pt x="255676" y="60401"/>
                  </a:lnTo>
                  <a:lnTo>
                    <a:pt x="255676" y="8966"/>
                  </a:lnTo>
                  <a:lnTo>
                    <a:pt x="249262" y="4660"/>
                  </a:lnTo>
                  <a:lnTo>
                    <a:pt x="225552" y="0"/>
                  </a:lnTo>
                  <a:lnTo>
                    <a:pt x="202628" y="4660"/>
                  </a:lnTo>
                  <a:lnTo>
                    <a:pt x="183413" y="17462"/>
                  </a:lnTo>
                  <a:lnTo>
                    <a:pt x="170205" y="36639"/>
                  </a:lnTo>
                  <a:lnTo>
                    <a:pt x="165290" y="60401"/>
                  </a:lnTo>
                  <a:lnTo>
                    <a:pt x="167284" y="75514"/>
                  </a:lnTo>
                  <a:lnTo>
                    <a:pt x="172821" y="89192"/>
                  </a:lnTo>
                  <a:lnTo>
                    <a:pt x="181178" y="100761"/>
                  </a:lnTo>
                  <a:lnTo>
                    <a:pt x="191655" y="109486"/>
                  </a:lnTo>
                  <a:lnTo>
                    <a:pt x="177469" y="114655"/>
                  </a:lnTo>
                  <a:lnTo>
                    <a:pt x="165760" y="121056"/>
                  </a:lnTo>
                  <a:lnTo>
                    <a:pt x="156171" y="127812"/>
                  </a:lnTo>
                  <a:lnTo>
                    <a:pt x="148348" y="134023"/>
                  </a:lnTo>
                  <a:lnTo>
                    <a:pt x="142671" y="131495"/>
                  </a:lnTo>
                  <a:lnTo>
                    <a:pt x="136817" y="129311"/>
                  </a:lnTo>
                  <a:lnTo>
                    <a:pt x="130606" y="127127"/>
                  </a:lnTo>
                  <a:lnTo>
                    <a:pt x="123863" y="124587"/>
                  </a:lnTo>
                  <a:lnTo>
                    <a:pt x="135128" y="115862"/>
                  </a:lnTo>
                  <a:lnTo>
                    <a:pt x="142379" y="105714"/>
                  </a:lnTo>
                  <a:lnTo>
                    <a:pt x="143408" y="104292"/>
                  </a:lnTo>
                  <a:lnTo>
                    <a:pt x="148488" y="90614"/>
                  </a:lnTo>
                  <a:lnTo>
                    <a:pt x="150228" y="75501"/>
                  </a:lnTo>
                  <a:lnTo>
                    <a:pt x="145580" y="51739"/>
                  </a:lnTo>
                  <a:lnTo>
                    <a:pt x="141300" y="45300"/>
                  </a:lnTo>
                  <a:lnTo>
                    <a:pt x="132803" y="32562"/>
                  </a:lnTo>
                  <a:lnTo>
                    <a:pt x="120103" y="24066"/>
                  </a:lnTo>
                  <a:lnTo>
                    <a:pt x="120103" y="75514"/>
                  </a:lnTo>
                  <a:lnTo>
                    <a:pt x="117779" y="87401"/>
                  </a:lnTo>
                  <a:lnTo>
                    <a:pt x="111391" y="96989"/>
                  </a:lnTo>
                  <a:lnTo>
                    <a:pt x="101828" y="103390"/>
                  </a:lnTo>
                  <a:lnTo>
                    <a:pt x="89979" y="105714"/>
                  </a:lnTo>
                  <a:lnTo>
                    <a:pt x="78117" y="103390"/>
                  </a:lnTo>
                  <a:lnTo>
                    <a:pt x="68554" y="96989"/>
                  </a:lnTo>
                  <a:lnTo>
                    <a:pt x="62166" y="87401"/>
                  </a:lnTo>
                  <a:lnTo>
                    <a:pt x="59842" y="75501"/>
                  </a:lnTo>
                  <a:lnTo>
                    <a:pt x="62166" y="63627"/>
                  </a:lnTo>
                  <a:lnTo>
                    <a:pt x="68554" y="54038"/>
                  </a:lnTo>
                  <a:lnTo>
                    <a:pt x="78117" y="47637"/>
                  </a:lnTo>
                  <a:lnTo>
                    <a:pt x="89979" y="45300"/>
                  </a:lnTo>
                  <a:lnTo>
                    <a:pt x="101828" y="47637"/>
                  </a:lnTo>
                  <a:lnTo>
                    <a:pt x="111391" y="54038"/>
                  </a:lnTo>
                  <a:lnTo>
                    <a:pt x="117779" y="63627"/>
                  </a:lnTo>
                  <a:lnTo>
                    <a:pt x="120103" y="75514"/>
                  </a:lnTo>
                  <a:lnTo>
                    <a:pt x="120103" y="24066"/>
                  </a:lnTo>
                  <a:lnTo>
                    <a:pt x="113690" y="19761"/>
                  </a:lnTo>
                  <a:lnTo>
                    <a:pt x="89979" y="15100"/>
                  </a:lnTo>
                  <a:lnTo>
                    <a:pt x="67056" y="19761"/>
                  </a:lnTo>
                  <a:lnTo>
                    <a:pt x="47840" y="32562"/>
                  </a:lnTo>
                  <a:lnTo>
                    <a:pt x="34632" y="51739"/>
                  </a:lnTo>
                  <a:lnTo>
                    <a:pt x="29718" y="75514"/>
                  </a:lnTo>
                  <a:lnTo>
                    <a:pt x="31419" y="89255"/>
                  </a:lnTo>
                  <a:lnTo>
                    <a:pt x="36309" y="101942"/>
                  </a:lnTo>
                  <a:lnTo>
                    <a:pt x="44018" y="113207"/>
                  </a:lnTo>
                  <a:lnTo>
                    <a:pt x="54203" y="122694"/>
                  </a:lnTo>
                  <a:lnTo>
                    <a:pt x="41846" y="125590"/>
                  </a:lnTo>
                  <a:lnTo>
                    <a:pt x="4114" y="141579"/>
                  </a:lnTo>
                  <a:lnTo>
                    <a:pt x="0" y="152666"/>
                  </a:lnTo>
                  <a:lnTo>
                    <a:pt x="1473" y="158559"/>
                  </a:lnTo>
                  <a:lnTo>
                    <a:pt x="3352" y="162344"/>
                  </a:lnTo>
                  <a:lnTo>
                    <a:pt x="9004" y="166116"/>
                  </a:lnTo>
                  <a:lnTo>
                    <a:pt x="20307" y="166116"/>
                  </a:lnTo>
                  <a:lnTo>
                    <a:pt x="22186" y="164223"/>
                  </a:lnTo>
                  <a:lnTo>
                    <a:pt x="36639" y="158191"/>
                  </a:lnTo>
                  <a:lnTo>
                    <a:pt x="51612" y="154089"/>
                  </a:lnTo>
                  <a:lnTo>
                    <a:pt x="66941" y="151765"/>
                  </a:lnTo>
                  <a:lnTo>
                    <a:pt x="82448" y="151015"/>
                  </a:lnTo>
                  <a:lnTo>
                    <a:pt x="99034" y="151765"/>
                  </a:lnTo>
                  <a:lnTo>
                    <a:pt x="114922" y="154089"/>
                  </a:lnTo>
                  <a:lnTo>
                    <a:pt x="130098" y="158191"/>
                  </a:lnTo>
                  <a:lnTo>
                    <a:pt x="144576" y="164223"/>
                  </a:lnTo>
                  <a:lnTo>
                    <a:pt x="146469" y="164223"/>
                  </a:lnTo>
                  <a:lnTo>
                    <a:pt x="146469" y="166116"/>
                  </a:lnTo>
                  <a:lnTo>
                    <a:pt x="155879" y="166116"/>
                  </a:lnTo>
                  <a:lnTo>
                    <a:pt x="155879" y="164223"/>
                  </a:lnTo>
                  <a:lnTo>
                    <a:pt x="159639" y="164223"/>
                  </a:lnTo>
                  <a:lnTo>
                    <a:pt x="159639" y="162344"/>
                  </a:lnTo>
                  <a:lnTo>
                    <a:pt x="163410" y="160451"/>
                  </a:lnTo>
                  <a:lnTo>
                    <a:pt x="167170" y="156679"/>
                  </a:lnTo>
                  <a:lnTo>
                    <a:pt x="204774" y="137833"/>
                  </a:lnTo>
                  <a:lnTo>
                    <a:pt x="225552" y="135915"/>
                  </a:lnTo>
                  <a:lnTo>
                    <a:pt x="245491" y="137833"/>
                  </a:lnTo>
                  <a:lnTo>
                    <a:pt x="260858" y="142760"/>
                  </a:lnTo>
                  <a:lnTo>
                    <a:pt x="272681" y="149466"/>
                  </a:lnTo>
                  <a:lnTo>
                    <a:pt x="282041" y="156679"/>
                  </a:lnTo>
                  <a:lnTo>
                    <a:pt x="285800" y="158559"/>
                  </a:lnTo>
                  <a:lnTo>
                    <a:pt x="289572" y="162344"/>
                  </a:lnTo>
                  <a:lnTo>
                    <a:pt x="293331" y="164223"/>
                  </a:lnTo>
                  <a:lnTo>
                    <a:pt x="297103" y="164223"/>
                  </a:lnTo>
                  <a:lnTo>
                    <a:pt x="297103" y="166116"/>
                  </a:lnTo>
                  <a:lnTo>
                    <a:pt x="306514" y="166116"/>
                  </a:lnTo>
                  <a:lnTo>
                    <a:pt x="308394" y="164223"/>
                  </a:lnTo>
                  <a:lnTo>
                    <a:pt x="322846" y="158191"/>
                  </a:lnTo>
                  <a:lnTo>
                    <a:pt x="337820" y="154089"/>
                  </a:lnTo>
                  <a:lnTo>
                    <a:pt x="353148" y="151765"/>
                  </a:lnTo>
                  <a:lnTo>
                    <a:pt x="368655" y="151015"/>
                  </a:lnTo>
                  <a:lnTo>
                    <a:pt x="385241" y="151765"/>
                  </a:lnTo>
                  <a:lnTo>
                    <a:pt x="401129" y="154089"/>
                  </a:lnTo>
                  <a:lnTo>
                    <a:pt x="416306" y="158191"/>
                  </a:lnTo>
                  <a:lnTo>
                    <a:pt x="430784" y="164223"/>
                  </a:lnTo>
                  <a:lnTo>
                    <a:pt x="432676" y="166116"/>
                  </a:lnTo>
                  <a:lnTo>
                    <a:pt x="442087" y="166116"/>
                  </a:lnTo>
                  <a:lnTo>
                    <a:pt x="447738" y="162344"/>
                  </a:lnTo>
                  <a:lnTo>
                    <a:pt x="453390" y="151015"/>
                  </a:lnTo>
                  <a:close/>
                </a:path>
              </a:pathLst>
            </a:custGeom>
            <a:solidFill>
              <a:srgbClr val="009DDF"/>
            </a:solidFill>
          </p:spPr>
          <p:txBody>
            <a:bodyPr wrap="square" lIns="0" tIns="0" rIns="0" bIns="0" rtlCol="0"/>
            <a:lstStyle/>
            <a:p>
              <a:endParaRPr/>
            </a:p>
          </p:txBody>
        </p:sp>
        <p:sp>
          <p:nvSpPr>
            <p:cNvPr id="68" name="object 68"/>
            <p:cNvSpPr/>
            <p:nvPr/>
          </p:nvSpPr>
          <p:spPr>
            <a:xfrm>
              <a:off x="1956809" y="3433035"/>
              <a:ext cx="376555" cy="147320"/>
            </a:xfrm>
            <a:custGeom>
              <a:avLst/>
              <a:gdLst/>
              <a:ahLst/>
              <a:cxnLst/>
              <a:rect l="l" t="t" r="r" b="b"/>
              <a:pathLst>
                <a:path w="376555" h="147320">
                  <a:moveTo>
                    <a:pt x="368592" y="32283"/>
                  </a:moveTo>
                  <a:lnTo>
                    <a:pt x="318154" y="16141"/>
                  </a:lnTo>
                  <a:lnTo>
                    <a:pt x="266619" y="5380"/>
                  </a:lnTo>
                  <a:lnTo>
                    <a:pt x="214426" y="0"/>
                  </a:lnTo>
                  <a:lnTo>
                    <a:pt x="162013" y="0"/>
                  </a:lnTo>
                  <a:lnTo>
                    <a:pt x="109820" y="5380"/>
                  </a:lnTo>
                  <a:lnTo>
                    <a:pt x="58285" y="16141"/>
                  </a:lnTo>
                  <a:lnTo>
                    <a:pt x="7848" y="32283"/>
                  </a:lnTo>
                  <a:lnTo>
                    <a:pt x="0" y="38557"/>
                  </a:lnTo>
                  <a:lnTo>
                    <a:pt x="0" y="44831"/>
                  </a:lnTo>
                  <a:lnTo>
                    <a:pt x="0" y="134290"/>
                  </a:lnTo>
                  <a:lnTo>
                    <a:pt x="0" y="137427"/>
                  </a:lnTo>
                  <a:lnTo>
                    <a:pt x="1574" y="142138"/>
                  </a:lnTo>
                  <a:lnTo>
                    <a:pt x="6273" y="143701"/>
                  </a:lnTo>
                  <a:lnTo>
                    <a:pt x="9410" y="146837"/>
                  </a:lnTo>
                  <a:lnTo>
                    <a:pt x="14122" y="146837"/>
                  </a:lnTo>
                  <a:lnTo>
                    <a:pt x="17259" y="145275"/>
                  </a:lnTo>
                  <a:lnTo>
                    <a:pt x="65007" y="129133"/>
                  </a:lnTo>
                  <a:lnTo>
                    <a:pt x="113853" y="118372"/>
                  </a:lnTo>
                  <a:lnTo>
                    <a:pt x="163358" y="112991"/>
                  </a:lnTo>
                  <a:lnTo>
                    <a:pt x="213082" y="112991"/>
                  </a:lnTo>
                  <a:lnTo>
                    <a:pt x="262586" y="118372"/>
                  </a:lnTo>
                  <a:lnTo>
                    <a:pt x="311432" y="129133"/>
                  </a:lnTo>
                  <a:lnTo>
                    <a:pt x="359181" y="145275"/>
                  </a:lnTo>
                  <a:lnTo>
                    <a:pt x="360743" y="145275"/>
                  </a:lnTo>
                  <a:lnTo>
                    <a:pt x="362318" y="146837"/>
                  </a:lnTo>
                  <a:lnTo>
                    <a:pt x="363880" y="146837"/>
                  </a:lnTo>
                  <a:lnTo>
                    <a:pt x="367017" y="146837"/>
                  </a:lnTo>
                  <a:lnTo>
                    <a:pt x="368592" y="145275"/>
                  </a:lnTo>
                  <a:lnTo>
                    <a:pt x="370154" y="143701"/>
                  </a:lnTo>
                  <a:lnTo>
                    <a:pt x="374865" y="142138"/>
                  </a:lnTo>
                  <a:lnTo>
                    <a:pt x="376427" y="137427"/>
                  </a:lnTo>
                  <a:lnTo>
                    <a:pt x="376427" y="134290"/>
                  </a:lnTo>
                  <a:lnTo>
                    <a:pt x="376427" y="44831"/>
                  </a:lnTo>
                  <a:lnTo>
                    <a:pt x="376427" y="38557"/>
                  </a:lnTo>
                  <a:lnTo>
                    <a:pt x="373291" y="33858"/>
                  </a:lnTo>
                  <a:lnTo>
                    <a:pt x="368592" y="32283"/>
                  </a:lnTo>
                  <a:close/>
                </a:path>
                <a:path w="376555" h="147320">
                  <a:moveTo>
                    <a:pt x="351332" y="115456"/>
                  </a:moveTo>
                  <a:lnTo>
                    <a:pt x="311068" y="103097"/>
                  </a:lnTo>
                  <a:lnTo>
                    <a:pt x="270365" y="94271"/>
                  </a:lnTo>
                  <a:lnTo>
                    <a:pt x="229369" y="88976"/>
                  </a:lnTo>
                  <a:lnTo>
                    <a:pt x="188226" y="87211"/>
                  </a:lnTo>
                  <a:lnTo>
                    <a:pt x="147074" y="88976"/>
                  </a:lnTo>
                  <a:lnTo>
                    <a:pt x="106070" y="94271"/>
                  </a:lnTo>
                  <a:lnTo>
                    <a:pt x="65361" y="103097"/>
                  </a:lnTo>
                  <a:lnTo>
                    <a:pt x="25095" y="115456"/>
                  </a:lnTo>
                  <a:lnTo>
                    <a:pt x="25095" y="52680"/>
                  </a:lnTo>
                  <a:lnTo>
                    <a:pt x="70742" y="38847"/>
                  </a:lnTo>
                  <a:lnTo>
                    <a:pt x="117349" y="29625"/>
                  </a:lnTo>
                  <a:lnTo>
                    <a:pt x="164531" y="25014"/>
                  </a:lnTo>
                  <a:lnTo>
                    <a:pt x="211905" y="25014"/>
                  </a:lnTo>
                  <a:lnTo>
                    <a:pt x="259086" y="29625"/>
                  </a:lnTo>
                  <a:lnTo>
                    <a:pt x="305690" y="38847"/>
                  </a:lnTo>
                  <a:lnTo>
                    <a:pt x="351332" y="52680"/>
                  </a:lnTo>
                  <a:lnTo>
                    <a:pt x="351332" y="115456"/>
                  </a:lnTo>
                  <a:close/>
                </a:path>
              </a:pathLst>
            </a:custGeom>
            <a:ln w="9525">
              <a:solidFill>
                <a:srgbClr val="009DDF"/>
              </a:solidFill>
            </a:ln>
          </p:spPr>
          <p:txBody>
            <a:bodyPr wrap="square" lIns="0" tIns="0" rIns="0" bIns="0" rtlCol="0"/>
            <a:lstStyle/>
            <a:p>
              <a:endParaRPr/>
            </a:p>
          </p:txBody>
        </p:sp>
        <p:pic>
          <p:nvPicPr>
            <p:cNvPr id="69" name="object 69"/>
            <p:cNvPicPr/>
            <p:nvPr/>
          </p:nvPicPr>
          <p:blipFill>
            <a:blip r:embed="rId18" cstate="print"/>
            <a:stretch>
              <a:fillRect/>
            </a:stretch>
          </p:blipFill>
          <p:spPr>
            <a:xfrm>
              <a:off x="2090737" y="3590353"/>
              <a:ext cx="108585" cy="110109"/>
            </a:xfrm>
            <a:prstGeom prst="rect">
              <a:avLst/>
            </a:prstGeom>
          </p:spPr>
        </p:pic>
        <p:sp>
          <p:nvSpPr>
            <p:cNvPr id="70" name="object 70"/>
            <p:cNvSpPr/>
            <p:nvPr/>
          </p:nvSpPr>
          <p:spPr>
            <a:xfrm>
              <a:off x="1967483" y="3605782"/>
              <a:ext cx="355600" cy="227329"/>
            </a:xfrm>
            <a:custGeom>
              <a:avLst/>
              <a:gdLst/>
              <a:ahLst/>
              <a:cxnLst/>
              <a:rect l="l" t="t" r="r" b="b"/>
              <a:pathLst>
                <a:path w="355600" h="227329">
                  <a:moveTo>
                    <a:pt x="345668" y="0"/>
                  </a:moveTo>
                  <a:lnTo>
                    <a:pt x="337807" y="0"/>
                  </a:lnTo>
                  <a:lnTo>
                    <a:pt x="333095" y="4699"/>
                  </a:lnTo>
                  <a:lnTo>
                    <a:pt x="223113" y="101790"/>
                  </a:lnTo>
                  <a:lnTo>
                    <a:pt x="131978" y="101790"/>
                  </a:lnTo>
                  <a:lnTo>
                    <a:pt x="21996" y="4699"/>
                  </a:lnTo>
                  <a:lnTo>
                    <a:pt x="17284" y="0"/>
                  </a:lnTo>
                  <a:lnTo>
                    <a:pt x="9423" y="0"/>
                  </a:lnTo>
                  <a:lnTo>
                    <a:pt x="4711" y="6261"/>
                  </a:lnTo>
                  <a:lnTo>
                    <a:pt x="0" y="10960"/>
                  </a:lnTo>
                  <a:lnTo>
                    <a:pt x="0" y="18796"/>
                  </a:lnTo>
                  <a:lnTo>
                    <a:pt x="6286" y="23495"/>
                  </a:lnTo>
                  <a:lnTo>
                    <a:pt x="114693" y="120586"/>
                  </a:lnTo>
                  <a:lnTo>
                    <a:pt x="114693" y="220814"/>
                  </a:lnTo>
                  <a:lnTo>
                    <a:pt x="120980" y="227076"/>
                  </a:lnTo>
                  <a:lnTo>
                    <a:pt x="133553" y="227076"/>
                  </a:lnTo>
                  <a:lnTo>
                    <a:pt x="139839" y="220814"/>
                  </a:lnTo>
                  <a:lnTo>
                    <a:pt x="139839" y="126847"/>
                  </a:lnTo>
                  <a:lnTo>
                    <a:pt x="215252" y="126847"/>
                  </a:lnTo>
                  <a:lnTo>
                    <a:pt x="215252" y="220814"/>
                  </a:lnTo>
                  <a:lnTo>
                    <a:pt x="221538" y="227076"/>
                  </a:lnTo>
                  <a:lnTo>
                    <a:pt x="234111" y="227076"/>
                  </a:lnTo>
                  <a:lnTo>
                    <a:pt x="240398" y="220814"/>
                  </a:lnTo>
                  <a:lnTo>
                    <a:pt x="240398" y="120586"/>
                  </a:lnTo>
                  <a:lnTo>
                    <a:pt x="348805" y="23495"/>
                  </a:lnTo>
                  <a:lnTo>
                    <a:pt x="355092" y="18796"/>
                  </a:lnTo>
                  <a:lnTo>
                    <a:pt x="355092" y="10960"/>
                  </a:lnTo>
                  <a:lnTo>
                    <a:pt x="350380" y="6261"/>
                  </a:lnTo>
                  <a:lnTo>
                    <a:pt x="345668" y="0"/>
                  </a:lnTo>
                  <a:close/>
                </a:path>
              </a:pathLst>
            </a:custGeom>
            <a:solidFill>
              <a:srgbClr val="009DDF"/>
            </a:solidFill>
          </p:spPr>
          <p:txBody>
            <a:bodyPr wrap="square" lIns="0" tIns="0" rIns="0" bIns="0" rtlCol="0"/>
            <a:lstStyle/>
            <a:p>
              <a:endParaRPr/>
            </a:p>
          </p:txBody>
        </p:sp>
        <p:sp>
          <p:nvSpPr>
            <p:cNvPr id="71" name="object 71"/>
            <p:cNvSpPr/>
            <p:nvPr/>
          </p:nvSpPr>
          <p:spPr>
            <a:xfrm>
              <a:off x="1967483" y="3605782"/>
              <a:ext cx="355600" cy="227329"/>
            </a:xfrm>
            <a:custGeom>
              <a:avLst/>
              <a:gdLst/>
              <a:ahLst/>
              <a:cxnLst/>
              <a:rect l="l" t="t" r="r" b="b"/>
              <a:pathLst>
                <a:path w="355600" h="227329">
                  <a:moveTo>
                    <a:pt x="333095" y="4699"/>
                  </a:moveTo>
                  <a:lnTo>
                    <a:pt x="223113" y="101790"/>
                  </a:lnTo>
                  <a:lnTo>
                    <a:pt x="131978" y="101790"/>
                  </a:lnTo>
                  <a:lnTo>
                    <a:pt x="21996" y="4699"/>
                  </a:lnTo>
                  <a:lnTo>
                    <a:pt x="17284" y="0"/>
                  </a:lnTo>
                  <a:lnTo>
                    <a:pt x="9423" y="0"/>
                  </a:lnTo>
                  <a:lnTo>
                    <a:pt x="4711" y="6261"/>
                  </a:lnTo>
                  <a:lnTo>
                    <a:pt x="0" y="10960"/>
                  </a:lnTo>
                  <a:lnTo>
                    <a:pt x="0" y="18796"/>
                  </a:lnTo>
                  <a:lnTo>
                    <a:pt x="6286" y="23495"/>
                  </a:lnTo>
                  <a:lnTo>
                    <a:pt x="114693" y="120586"/>
                  </a:lnTo>
                  <a:lnTo>
                    <a:pt x="114693" y="214553"/>
                  </a:lnTo>
                  <a:lnTo>
                    <a:pt x="114693" y="220814"/>
                  </a:lnTo>
                  <a:lnTo>
                    <a:pt x="120980" y="227076"/>
                  </a:lnTo>
                  <a:lnTo>
                    <a:pt x="127266" y="227076"/>
                  </a:lnTo>
                  <a:lnTo>
                    <a:pt x="133553" y="227076"/>
                  </a:lnTo>
                  <a:lnTo>
                    <a:pt x="139839" y="220814"/>
                  </a:lnTo>
                  <a:lnTo>
                    <a:pt x="139839" y="214553"/>
                  </a:lnTo>
                  <a:lnTo>
                    <a:pt x="139839" y="126847"/>
                  </a:lnTo>
                  <a:lnTo>
                    <a:pt x="215252" y="126847"/>
                  </a:lnTo>
                  <a:lnTo>
                    <a:pt x="215252" y="214553"/>
                  </a:lnTo>
                  <a:lnTo>
                    <a:pt x="215252" y="220814"/>
                  </a:lnTo>
                  <a:lnTo>
                    <a:pt x="221538" y="227076"/>
                  </a:lnTo>
                  <a:lnTo>
                    <a:pt x="227825" y="227076"/>
                  </a:lnTo>
                  <a:lnTo>
                    <a:pt x="234111" y="227076"/>
                  </a:lnTo>
                  <a:lnTo>
                    <a:pt x="240398" y="220814"/>
                  </a:lnTo>
                  <a:lnTo>
                    <a:pt x="240398" y="214553"/>
                  </a:lnTo>
                  <a:lnTo>
                    <a:pt x="240398" y="120586"/>
                  </a:lnTo>
                  <a:lnTo>
                    <a:pt x="348805" y="23495"/>
                  </a:lnTo>
                  <a:lnTo>
                    <a:pt x="355092" y="18796"/>
                  </a:lnTo>
                  <a:lnTo>
                    <a:pt x="355092" y="10960"/>
                  </a:lnTo>
                  <a:lnTo>
                    <a:pt x="350380" y="6261"/>
                  </a:lnTo>
                  <a:lnTo>
                    <a:pt x="345668" y="0"/>
                  </a:lnTo>
                  <a:lnTo>
                    <a:pt x="337807" y="0"/>
                  </a:lnTo>
                  <a:lnTo>
                    <a:pt x="333095" y="4699"/>
                  </a:lnTo>
                  <a:close/>
                </a:path>
              </a:pathLst>
            </a:custGeom>
            <a:ln w="9525">
              <a:solidFill>
                <a:srgbClr val="009DDF"/>
              </a:solidFill>
            </a:ln>
          </p:spPr>
          <p:txBody>
            <a:bodyPr wrap="square" lIns="0" tIns="0" rIns="0" bIns="0" rtlCol="0"/>
            <a:lstStyle/>
            <a:p>
              <a:endParaRPr/>
            </a:p>
          </p:txBody>
        </p:sp>
        <p:sp>
          <p:nvSpPr>
            <p:cNvPr id="72" name="object 72"/>
            <p:cNvSpPr/>
            <p:nvPr/>
          </p:nvSpPr>
          <p:spPr>
            <a:xfrm>
              <a:off x="1937002" y="4707634"/>
              <a:ext cx="416559" cy="231775"/>
            </a:xfrm>
            <a:custGeom>
              <a:avLst/>
              <a:gdLst/>
              <a:ahLst/>
              <a:cxnLst/>
              <a:rect l="l" t="t" r="r" b="b"/>
              <a:pathLst>
                <a:path w="416560" h="231775">
                  <a:moveTo>
                    <a:pt x="40106" y="0"/>
                  </a:moveTo>
                  <a:lnTo>
                    <a:pt x="6680" y="0"/>
                  </a:lnTo>
                  <a:lnTo>
                    <a:pt x="0" y="6667"/>
                  </a:lnTo>
                  <a:lnTo>
                    <a:pt x="0" y="138328"/>
                  </a:lnTo>
                  <a:lnTo>
                    <a:pt x="6680" y="144983"/>
                  </a:lnTo>
                  <a:lnTo>
                    <a:pt x="118630" y="216649"/>
                  </a:lnTo>
                  <a:lnTo>
                    <a:pt x="155994" y="230709"/>
                  </a:lnTo>
                  <a:lnTo>
                    <a:pt x="168757" y="231648"/>
                  </a:lnTo>
                  <a:lnTo>
                    <a:pt x="177530" y="231075"/>
                  </a:lnTo>
                  <a:lnTo>
                    <a:pt x="186302" y="229566"/>
                  </a:lnTo>
                  <a:lnTo>
                    <a:pt x="195075" y="227431"/>
                  </a:lnTo>
                  <a:lnTo>
                    <a:pt x="203847" y="224980"/>
                  </a:lnTo>
                  <a:lnTo>
                    <a:pt x="406031" y="144983"/>
                  </a:lnTo>
                  <a:lnTo>
                    <a:pt x="409371" y="144983"/>
                  </a:lnTo>
                  <a:lnTo>
                    <a:pt x="412711" y="141655"/>
                  </a:lnTo>
                  <a:lnTo>
                    <a:pt x="414388" y="138328"/>
                  </a:lnTo>
                  <a:lnTo>
                    <a:pt x="416051" y="133324"/>
                  </a:lnTo>
                  <a:lnTo>
                    <a:pt x="412711" y="126657"/>
                  </a:lnTo>
                  <a:lnTo>
                    <a:pt x="376997" y="89371"/>
                  </a:lnTo>
                  <a:lnTo>
                    <a:pt x="339191" y="79997"/>
                  </a:lnTo>
                  <a:lnTo>
                    <a:pt x="300761" y="79997"/>
                  </a:lnTo>
                  <a:lnTo>
                    <a:pt x="294081" y="86664"/>
                  </a:lnTo>
                  <a:lnTo>
                    <a:pt x="294081" y="99987"/>
                  </a:lnTo>
                  <a:lnTo>
                    <a:pt x="300761" y="106654"/>
                  </a:lnTo>
                  <a:lnTo>
                    <a:pt x="339191" y="106654"/>
                  </a:lnTo>
                  <a:lnTo>
                    <a:pt x="351359" y="108138"/>
                  </a:lnTo>
                  <a:lnTo>
                    <a:pt x="362586" y="112279"/>
                  </a:lnTo>
                  <a:lnTo>
                    <a:pt x="372558" y="118607"/>
                  </a:lnTo>
                  <a:lnTo>
                    <a:pt x="380961" y="126657"/>
                  </a:lnTo>
                  <a:lnTo>
                    <a:pt x="193827" y="199986"/>
                  </a:lnTo>
                  <a:lnTo>
                    <a:pt x="178317" y="203423"/>
                  </a:lnTo>
                  <a:lnTo>
                    <a:pt x="162494" y="203733"/>
                  </a:lnTo>
                  <a:lnTo>
                    <a:pt x="147298" y="200919"/>
                  </a:lnTo>
                  <a:lnTo>
                    <a:pt x="133667" y="194983"/>
                  </a:lnTo>
                  <a:lnTo>
                    <a:pt x="26733" y="126657"/>
                  </a:lnTo>
                  <a:lnTo>
                    <a:pt x="26733" y="26670"/>
                  </a:lnTo>
                  <a:lnTo>
                    <a:pt x="40106" y="26670"/>
                  </a:lnTo>
                  <a:lnTo>
                    <a:pt x="63496" y="28622"/>
                  </a:lnTo>
                  <a:lnTo>
                    <a:pt x="86887" y="34791"/>
                  </a:lnTo>
                  <a:lnTo>
                    <a:pt x="107772" y="45647"/>
                  </a:lnTo>
                  <a:lnTo>
                    <a:pt x="123647" y="61658"/>
                  </a:lnTo>
                  <a:lnTo>
                    <a:pt x="125323" y="64998"/>
                  </a:lnTo>
                  <a:lnTo>
                    <a:pt x="130327" y="66662"/>
                  </a:lnTo>
                  <a:lnTo>
                    <a:pt x="200507" y="66662"/>
                  </a:lnTo>
                  <a:lnTo>
                    <a:pt x="218472" y="69630"/>
                  </a:lnTo>
                  <a:lnTo>
                    <a:pt x="233929" y="77909"/>
                  </a:lnTo>
                  <a:lnTo>
                    <a:pt x="245625" y="90563"/>
                  </a:lnTo>
                  <a:lnTo>
                    <a:pt x="252310" y="106654"/>
                  </a:lnTo>
                  <a:lnTo>
                    <a:pt x="113626" y="106654"/>
                  </a:lnTo>
                  <a:lnTo>
                    <a:pt x="106933" y="113322"/>
                  </a:lnTo>
                  <a:lnTo>
                    <a:pt x="106933" y="126657"/>
                  </a:lnTo>
                  <a:lnTo>
                    <a:pt x="113626" y="133324"/>
                  </a:lnTo>
                  <a:lnTo>
                    <a:pt x="275704" y="133324"/>
                  </a:lnTo>
                  <a:lnTo>
                    <a:pt x="280708" y="126657"/>
                  </a:lnTo>
                  <a:lnTo>
                    <a:pt x="280708" y="119989"/>
                  </a:lnTo>
                  <a:lnTo>
                    <a:pt x="274520" y="89209"/>
                  </a:lnTo>
                  <a:lnTo>
                    <a:pt x="257524" y="63741"/>
                  </a:lnTo>
                  <a:lnTo>
                    <a:pt x="232069" y="46398"/>
                  </a:lnTo>
                  <a:lnTo>
                    <a:pt x="200507" y="39992"/>
                  </a:lnTo>
                  <a:lnTo>
                    <a:pt x="140360" y="39992"/>
                  </a:lnTo>
                  <a:lnTo>
                    <a:pt x="118582" y="21088"/>
                  </a:lnTo>
                  <a:lnTo>
                    <a:pt x="92733" y="8747"/>
                  </a:lnTo>
                  <a:lnTo>
                    <a:pt x="65634" y="2030"/>
                  </a:lnTo>
                  <a:lnTo>
                    <a:pt x="40106" y="0"/>
                  </a:lnTo>
                  <a:close/>
                </a:path>
              </a:pathLst>
            </a:custGeom>
            <a:solidFill>
              <a:srgbClr val="009DDF"/>
            </a:solidFill>
          </p:spPr>
          <p:txBody>
            <a:bodyPr wrap="square" lIns="0" tIns="0" rIns="0" bIns="0" rtlCol="0"/>
            <a:lstStyle/>
            <a:p>
              <a:endParaRPr/>
            </a:p>
          </p:txBody>
        </p:sp>
        <p:pic>
          <p:nvPicPr>
            <p:cNvPr id="73" name="object 73"/>
            <p:cNvPicPr/>
            <p:nvPr/>
          </p:nvPicPr>
          <p:blipFill>
            <a:blip r:embed="rId19" cstate="print"/>
            <a:stretch>
              <a:fillRect/>
            </a:stretch>
          </p:blipFill>
          <p:spPr>
            <a:xfrm>
              <a:off x="2097027" y="4521704"/>
              <a:ext cx="187451" cy="185928"/>
            </a:xfrm>
            <a:prstGeom prst="rect">
              <a:avLst/>
            </a:prstGeom>
          </p:spPr>
        </p:pic>
        <p:pic>
          <p:nvPicPr>
            <p:cNvPr id="74" name="object 74"/>
            <p:cNvPicPr/>
            <p:nvPr/>
          </p:nvPicPr>
          <p:blipFill>
            <a:blip r:embed="rId20" cstate="print"/>
            <a:stretch>
              <a:fillRect/>
            </a:stretch>
          </p:blipFill>
          <p:spPr>
            <a:xfrm>
              <a:off x="1406652" y="6440423"/>
              <a:ext cx="1277111" cy="274319"/>
            </a:xfrm>
            <a:prstGeom prst="rect">
              <a:avLst/>
            </a:prstGeom>
          </p:spPr>
        </p:pic>
      </p:grpSp>
      <p:sp>
        <p:nvSpPr>
          <p:cNvPr id="75" name="object 75"/>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76" name="object 7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solidFill>
                  <a:srgbClr val="002C77"/>
                </a:solidFill>
              </a:rPr>
              <a:t>18</a:t>
            </a:fld>
            <a:endParaRPr spc="-25" dirty="0">
              <a:solidFill>
                <a:srgbClr val="002C77"/>
              </a:solidFill>
            </a:endParaRPr>
          </a:p>
        </p:txBody>
      </p:sp>
    </p:spTree>
    <p:extLst>
      <p:ext uri="{BB962C8B-B14F-4D97-AF65-F5344CB8AC3E}">
        <p14:creationId xmlns:p14="http://schemas.microsoft.com/office/powerpoint/2010/main" val="203509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1925" rIns="0" bIns="0" rtlCol="0">
            <a:spAutoFit/>
          </a:bodyPr>
          <a:lstStyle/>
          <a:p>
            <a:pPr marL="15875">
              <a:lnSpc>
                <a:spcPct val="100000"/>
              </a:lnSpc>
              <a:spcBef>
                <a:spcPts val="1275"/>
              </a:spcBef>
            </a:pPr>
            <a:r>
              <a:rPr dirty="0"/>
              <a:t>Residential</a:t>
            </a:r>
            <a:r>
              <a:rPr spc="-30" dirty="0"/>
              <a:t> </a:t>
            </a:r>
            <a:r>
              <a:rPr dirty="0"/>
              <a:t>P4P</a:t>
            </a:r>
            <a:r>
              <a:rPr spc="-95" dirty="0"/>
              <a:t> </a:t>
            </a:r>
            <a:r>
              <a:rPr spc="-10" dirty="0"/>
              <a:t>Modeling</a:t>
            </a:r>
          </a:p>
          <a:p>
            <a:pPr marL="12700">
              <a:lnSpc>
                <a:spcPct val="100000"/>
              </a:lnSpc>
              <a:spcBef>
                <a:spcPts val="705"/>
              </a:spcBef>
            </a:pPr>
            <a:r>
              <a:rPr sz="1800" dirty="0"/>
              <a:t>Guiding</a:t>
            </a:r>
            <a:r>
              <a:rPr sz="1800" spc="-80" dirty="0"/>
              <a:t> </a:t>
            </a:r>
            <a:r>
              <a:rPr sz="1800" dirty="0"/>
              <a:t>Principles</a:t>
            </a:r>
            <a:r>
              <a:rPr sz="1800" spc="-45" dirty="0"/>
              <a:t> </a:t>
            </a:r>
            <a:r>
              <a:rPr sz="1800" dirty="0"/>
              <a:t>for</a:t>
            </a:r>
            <a:r>
              <a:rPr sz="1800" spc="-55" dirty="0"/>
              <a:t> </a:t>
            </a:r>
            <a:r>
              <a:rPr sz="1800" dirty="0"/>
              <a:t>Program</a:t>
            </a:r>
            <a:r>
              <a:rPr sz="1800" spc="-30" dirty="0"/>
              <a:t> </a:t>
            </a:r>
            <a:r>
              <a:rPr sz="1800" spc="-10" dirty="0"/>
              <a:t>Design</a:t>
            </a:r>
            <a:endParaRPr sz="1800"/>
          </a:p>
        </p:txBody>
      </p:sp>
      <p:sp>
        <p:nvSpPr>
          <p:cNvPr id="3" name="object 3"/>
          <p:cNvSpPr txBox="1"/>
          <p:nvPr/>
        </p:nvSpPr>
        <p:spPr>
          <a:xfrm>
            <a:off x="486155" y="1592580"/>
            <a:ext cx="3200400" cy="3870960"/>
          </a:xfrm>
          <a:prstGeom prst="rect">
            <a:avLst/>
          </a:prstGeom>
          <a:ln w="9525">
            <a:solidFill>
              <a:srgbClr val="002C77"/>
            </a:solidFill>
          </a:ln>
        </p:spPr>
        <p:txBody>
          <a:bodyPr vert="horz" wrap="square" lIns="0" tIns="83820" rIns="0" bIns="0" rtlCol="0">
            <a:spAutoFit/>
          </a:bodyPr>
          <a:lstStyle/>
          <a:p>
            <a:pPr marL="90805">
              <a:lnSpc>
                <a:spcPct val="100000"/>
              </a:lnSpc>
              <a:spcBef>
                <a:spcPts val="660"/>
              </a:spcBef>
            </a:pPr>
            <a:r>
              <a:rPr sz="2400" b="1" spc="-10" dirty="0">
                <a:solidFill>
                  <a:srgbClr val="009DDF"/>
                </a:solidFill>
                <a:latin typeface="Arial"/>
                <a:cs typeface="Arial"/>
              </a:rPr>
              <a:t>Simplicity</a:t>
            </a:r>
            <a:endParaRPr sz="2400">
              <a:latin typeface="Arial"/>
              <a:cs typeface="Arial"/>
            </a:endParaRPr>
          </a:p>
          <a:p>
            <a:pPr marL="319405" indent="-228600">
              <a:lnSpc>
                <a:spcPct val="100000"/>
              </a:lnSpc>
              <a:spcBef>
                <a:spcPts val="615"/>
              </a:spcBef>
              <a:buChar char="•"/>
              <a:tabLst>
                <a:tab pos="319405" algn="l"/>
              </a:tabLst>
            </a:pPr>
            <a:r>
              <a:rPr sz="1800" dirty="0">
                <a:solidFill>
                  <a:srgbClr val="002C77"/>
                </a:solidFill>
                <a:latin typeface="Arial"/>
                <a:cs typeface="Arial"/>
              </a:rPr>
              <a:t>Leverage</a:t>
            </a:r>
            <a:r>
              <a:rPr sz="1800" spc="-35" dirty="0">
                <a:solidFill>
                  <a:srgbClr val="002C77"/>
                </a:solidFill>
                <a:latin typeface="Arial"/>
                <a:cs typeface="Arial"/>
              </a:rPr>
              <a:t> </a:t>
            </a:r>
            <a:r>
              <a:rPr sz="1800" dirty="0">
                <a:solidFill>
                  <a:srgbClr val="002C77"/>
                </a:solidFill>
                <a:latin typeface="Arial"/>
                <a:cs typeface="Arial"/>
              </a:rPr>
              <a:t>existing</a:t>
            </a:r>
            <a:r>
              <a:rPr sz="1800" spc="-30" dirty="0">
                <a:solidFill>
                  <a:srgbClr val="002C77"/>
                </a:solidFill>
                <a:latin typeface="Arial"/>
                <a:cs typeface="Arial"/>
              </a:rPr>
              <a:t> </a:t>
            </a:r>
            <a:r>
              <a:rPr sz="1800" spc="-10" dirty="0">
                <a:solidFill>
                  <a:srgbClr val="002C77"/>
                </a:solidFill>
                <a:latin typeface="Arial"/>
                <a:cs typeface="Arial"/>
              </a:rPr>
              <a:t>metrics</a:t>
            </a:r>
            <a:endParaRPr sz="1800">
              <a:latin typeface="Arial"/>
              <a:cs typeface="Arial"/>
            </a:endParaRPr>
          </a:p>
          <a:p>
            <a:pPr marL="319405" indent="-228600">
              <a:lnSpc>
                <a:spcPct val="100000"/>
              </a:lnSpc>
              <a:spcBef>
                <a:spcPts val="600"/>
              </a:spcBef>
              <a:buChar char="•"/>
              <a:tabLst>
                <a:tab pos="319405" algn="l"/>
              </a:tabLst>
            </a:pPr>
            <a:r>
              <a:rPr sz="1800" dirty="0">
                <a:solidFill>
                  <a:srgbClr val="002C77"/>
                </a:solidFill>
                <a:latin typeface="Arial"/>
                <a:cs typeface="Arial"/>
              </a:rPr>
              <a:t>Limit</a:t>
            </a:r>
            <a:r>
              <a:rPr sz="1800" spc="-50" dirty="0">
                <a:solidFill>
                  <a:srgbClr val="002C77"/>
                </a:solidFill>
                <a:latin typeface="Arial"/>
                <a:cs typeface="Arial"/>
              </a:rPr>
              <a:t> </a:t>
            </a:r>
            <a:r>
              <a:rPr sz="1800" dirty="0">
                <a:solidFill>
                  <a:srgbClr val="002C77"/>
                </a:solidFill>
                <a:latin typeface="Arial"/>
                <a:cs typeface="Arial"/>
              </a:rPr>
              <a:t>administrative</a:t>
            </a:r>
            <a:r>
              <a:rPr sz="1800" spc="-35" dirty="0">
                <a:solidFill>
                  <a:srgbClr val="002C77"/>
                </a:solidFill>
                <a:latin typeface="Arial"/>
                <a:cs typeface="Arial"/>
              </a:rPr>
              <a:t> </a:t>
            </a:r>
            <a:r>
              <a:rPr sz="1800" spc="-10" dirty="0">
                <a:solidFill>
                  <a:srgbClr val="002C77"/>
                </a:solidFill>
                <a:latin typeface="Arial"/>
                <a:cs typeface="Arial"/>
              </a:rPr>
              <a:t>burden</a:t>
            </a:r>
            <a:endParaRPr sz="1800">
              <a:latin typeface="Arial"/>
              <a:cs typeface="Arial"/>
            </a:endParaRPr>
          </a:p>
          <a:p>
            <a:pPr marL="319405" marR="667385" indent="-228600">
              <a:lnSpc>
                <a:spcPct val="100000"/>
              </a:lnSpc>
              <a:spcBef>
                <a:spcPts val="595"/>
              </a:spcBef>
              <a:buChar char="•"/>
              <a:tabLst>
                <a:tab pos="319405" algn="l"/>
              </a:tabLst>
            </a:pPr>
            <a:r>
              <a:rPr sz="1800" dirty="0">
                <a:solidFill>
                  <a:srgbClr val="002C77"/>
                </a:solidFill>
                <a:latin typeface="Arial"/>
                <a:cs typeface="Arial"/>
              </a:rPr>
              <a:t>Maximize</a:t>
            </a:r>
            <a:r>
              <a:rPr sz="1800" spc="-55" dirty="0">
                <a:solidFill>
                  <a:srgbClr val="002C77"/>
                </a:solidFill>
                <a:latin typeface="Arial"/>
                <a:cs typeface="Arial"/>
              </a:rPr>
              <a:t> </a:t>
            </a:r>
            <a:r>
              <a:rPr sz="1800" spc="-10" dirty="0">
                <a:solidFill>
                  <a:srgbClr val="002C77"/>
                </a:solidFill>
                <a:latin typeface="Arial"/>
                <a:cs typeface="Arial"/>
              </a:rPr>
              <a:t>stakeholder </a:t>
            </a:r>
            <a:r>
              <a:rPr sz="1800" dirty="0">
                <a:solidFill>
                  <a:srgbClr val="002C77"/>
                </a:solidFill>
                <a:latin typeface="Arial"/>
                <a:cs typeface="Arial"/>
              </a:rPr>
              <a:t>comprehension</a:t>
            </a:r>
            <a:r>
              <a:rPr sz="1800" spc="-50" dirty="0">
                <a:solidFill>
                  <a:srgbClr val="002C77"/>
                </a:solidFill>
                <a:latin typeface="Arial"/>
                <a:cs typeface="Arial"/>
              </a:rPr>
              <a:t> </a:t>
            </a:r>
            <a:r>
              <a:rPr sz="1800" spc="-25" dirty="0">
                <a:solidFill>
                  <a:srgbClr val="002C77"/>
                </a:solidFill>
                <a:latin typeface="Arial"/>
                <a:cs typeface="Arial"/>
              </a:rPr>
              <a:t>and </a:t>
            </a:r>
            <a:r>
              <a:rPr sz="1800" spc="-10" dirty="0">
                <a:solidFill>
                  <a:srgbClr val="002C77"/>
                </a:solidFill>
                <a:latin typeface="Arial"/>
                <a:cs typeface="Arial"/>
              </a:rPr>
              <a:t>cooperation</a:t>
            </a:r>
            <a:endParaRPr sz="1800">
              <a:latin typeface="Arial"/>
              <a:cs typeface="Arial"/>
            </a:endParaRPr>
          </a:p>
        </p:txBody>
      </p:sp>
      <p:sp>
        <p:nvSpPr>
          <p:cNvPr id="4" name="object 4"/>
          <p:cNvSpPr txBox="1"/>
          <p:nvPr/>
        </p:nvSpPr>
        <p:spPr>
          <a:xfrm>
            <a:off x="4314444" y="1600200"/>
            <a:ext cx="3200400" cy="3862070"/>
          </a:xfrm>
          <a:prstGeom prst="rect">
            <a:avLst/>
          </a:prstGeom>
          <a:ln w="9525">
            <a:solidFill>
              <a:srgbClr val="002C77"/>
            </a:solidFill>
          </a:ln>
        </p:spPr>
        <p:txBody>
          <a:bodyPr vert="horz" wrap="square" lIns="0" tIns="83820" rIns="0" bIns="0" rtlCol="0">
            <a:spAutoFit/>
          </a:bodyPr>
          <a:lstStyle/>
          <a:p>
            <a:pPr marL="91440">
              <a:lnSpc>
                <a:spcPct val="100000"/>
              </a:lnSpc>
              <a:spcBef>
                <a:spcPts val="660"/>
              </a:spcBef>
            </a:pPr>
            <a:r>
              <a:rPr sz="2400" b="1" spc="-10" dirty="0">
                <a:solidFill>
                  <a:srgbClr val="009DDF"/>
                </a:solidFill>
                <a:latin typeface="Arial"/>
                <a:cs typeface="Arial"/>
              </a:rPr>
              <a:t>Uniformity</a:t>
            </a:r>
            <a:endParaRPr sz="2400">
              <a:latin typeface="Arial"/>
              <a:cs typeface="Arial"/>
            </a:endParaRPr>
          </a:p>
          <a:p>
            <a:pPr marL="320040" indent="-228600">
              <a:lnSpc>
                <a:spcPct val="100000"/>
              </a:lnSpc>
              <a:spcBef>
                <a:spcPts val="610"/>
              </a:spcBef>
              <a:buChar char="•"/>
              <a:tabLst>
                <a:tab pos="320040" algn="l"/>
              </a:tabLst>
            </a:pPr>
            <a:r>
              <a:rPr sz="1800" dirty="0">
                <a:solidFill>
                  <a:srgbClr val="002C77"/>
                </a:solidFill>
                <a:latin typeface="Arial"/>
                <a:cs typeface="Arial"/>
              </a:rPr>
              <a:t>Measure</a:t>
            </a:r>
            <a:r>
              <a:rPr sz="1800" spc="-35" dirty="0">
                <a:solidFill>
                  <a:srgbClr val="002C77"/>
                </a:solidFill>
                <a:latin typeface="Arial"/>
                <a:cs typeface="Arial"/>
              </a:rPr>
              <a:t> </a:t>
            </a:r>
            <a:r>
              <a:rPr sz="1800" spc="-10" dirty="0">
                <a:solidFill>
                  <a:srgbClr val="002C77"/>
                </a:solidFill>
                <a:latin typeface="Arial"/>
                <a:cs typeface="Arial"/>
              </a:rPr>
              <a:t>incentives</a:t>
            </a:r>
            <a:endParaRPr sz="1800">
              <a:latin typeface="Arial"/>
              <a:cs typeface="Arial"/>
            </a:endParaRPr>
          </a:p>
          <a:p>
            <a:pPr marL="320040" indent="-228600">
              <a:lnSpc>
                <a:spcPct val="100000"/>
              </a:lnSpc>
              <a:spcBef>
                <a:spcPts val="600"/>
              </a:spcBef>
              <a:buChar char="•"/>
              <a:tabLst>
                <a:tab pos="320040" algn="l"/>
              </a:tabLst>
            </a:pPr>
            <a:r>
              <a:rPr sz="1800" spc="-10" dirty="0">
                <a:solidFill>
                  <a:srgbClr val="002C77"/>
                </a:solidFill>
                <a:latin typeface="Arial"/>
                <a:cs typeface="Arial"/>
              </a:rPr>
              <a:t>Benchmarking</a:t>
            </a:r>
            <a:endParaRPr sz="1800">
              <a:latin typeface="Arial"/>
              <a:cs typeface="Arial"/>
            </a:endParaRPr>
          </a:p>
          <a:p>
            <a:pPr marL="320040" indent="-228600">
              <a:lnSpc>
                <a:spcPct val="100000"/>
              </a:lnSpc>
              <a:spcBef>
                <a:spcPts val="600"/>
              </a:spcBef>
              <a:buChar char="•"/>
              <a:tabLst>
                <a:tab pos="320040" algn="l"/>
              </a:tabLst>
            </a:pPr>
            <a:r>
              <a:rPr sz="1800" dirty="0">
                <a:solidFill>
                  <a:srgbClr val="002C77"/>
                </a:solidFill>
                <a:latin typeface="Arial"/>
                <a:cs typeface="Arial"/>
              </a:rPr>
              <a:t>Improvement</a:t>
            </a:r>
            <a:r>
              <a:rPr sz="1800" spc="-45" dirty="0">
                <a:solidFill>
                  <a:srgbClr val="002C77"/>
                </a:solidFill>
                <a:latin typeface="Arial"/>
                <a:cs typeface="Arial"/>
              </a:rPr>
              <a:t> </a:t>
            </a:r>
            <a:r>
              <a:rPr sz="1800" spc="-10" dirty="0">
                <a:solidFill>
                  <a:srgbClr val="002C77"/>
                </a:solidFill>
                <a:latin typeface="Arial"/>
                <a:cs typeface="Arial"/>
              </a:rPr>
              <a:t>goals</a:t>
            </a:r>
            <a:endParaRPr sz="1800">
              <a:latin typeface="Arial"/>
              <a:cs typeface="Arial"/>
            </a:endParaRPr>
          </a:p>
          <a:p>
            <a:pPr marL="320040" indent="-228600">
              <a:lnSpc>
                <a:spcPct val="100000"/>
              </a:lnSpc>
              <a:spcBef>
                <a:spcPts val="600"/>
              </a:spcBef>
              <a:buChar char="•"/>
              <a:tabLst>
                <a:tab pos="320040" algn="l"/>
              </a:tabLst>
            </a:pPr>
            <a:r>
              <a:rPr sz="1800" dirty="0">
                <a:solidFill>
                  <a:srgbClr val="002C77"/>
                </a:solidFill>
                <a:latin typeface="Arial"/>
                <a:cs typeface="Arial"/>
              </a:rPr>
              <a:t>Achievement</a:t>
            </a:r>
            <a:r>
              <a:rPr sz="1800" spc="-40" dirty="0">
                <a:solidFill>
                  <a:srgbClr val="002C77"/>
                </a:solidFill>
                <a:latin typeface="Arial"/>
                <a:cs typeface="Arial"/>
              </a:rPr>
              <a:t> </a:t>
            </a:r>
            <a:r>
              <a:rPr sz="1800" spc="-10" dirty="0">
                <a:solidFill>
                  <a:srgbClr val="002C77"/>
                </a:solidFill>
                <a:latin typeface="Arial"/>
                <a:cs typeface="Arial"/>
              </a:rPr>
              <a:t>goals</a:t>
            </a:r>
            <a:endParaRPr sz="1800">
              <a:latin typeface="Arial"/>
              <a:cs typeface="Arial"/>
            </a:endParaRPr>
          </a:p>
        </p:txBody>
      </p:sp>
      <p:sp>
        <p:nvSpPr>
          <p:cNvPr id="5" name="object 5"/>
          <p:cNvSpPr txBox="1"/>
          <p:nvPr/>
        </p:nvSpPr>
        <p:spPr>
          <a:xfrm>
            <a:off x="8144256" y="1592580"/>
            <a:ext cx="3200400" cy="3870960"/>
          </a:xfrm>
          <a:prstGeom prst="rect">
            <a:avLst/>
          </a:prstGeom>
          <a:ln w="9525">
            <a:solidFill>
              <a:srgbClr val="002C77"/>
            </a:solidFill>
          </a:ln>
        </p:spPr>
        <p:txBody>
          <a:bodyPr vert="horz" wrap="square" lIns="0" tIns="83820" rIns="0" bIns="0" rtlCol="0">
            <a:spAutoFit/>
          </a:bodyPr>
          <a:lstStyle/>
          <a:p>
            <a:pPr marL="90805">
              <a:lnSpc>
                <a:spcPct val="100000"/>
              </a:lnSpc>
              <a:spcBef>
                <a:spcPts val="660"/>
              </a:spcBef>
            </a:pPr>
            <a:r>
              <a:rPr sz="2400" b="1" spc="-10" dirty="0">
                <a:solidFill>
                  <a:srgbClr val="009DDF"/>
                </a:solidFill>
                <a:latin typeface="Arial"/>
                <a:cs typeface="Arial"/>
              </a:rPr>
              <a:t>Accessibility</a:t>
            </a:r>
            <a:endParaRPr sz="2400">
              <a:latin typeface="Arial"/>
              <a:cs typeface="Arial"/>
            </a:endParaRPr>
          </a:p>
          <a:p>
            <a:pPr marL="319405" marR="257810" indent="-228600">
              <a:lnSpc>
                <a:spcPct val="100000"/>
              </a:lnSpc>
              <a:spcBef>
                <a:spcPts val="615"/>
              </a:spcBef>
              <a:buChar char="•"/>
              <a:tabLst>
                <a:tab pos="319405" algn="l"/>
              </a:tabLst>
            </a:pPr>
            <a:r>
              <a:rPr sz="1800" dirty="0">
                <a:solidFill>
                  <a:srgbClr val="002C77"/>
                </a:solidFill>
                <a:latin typeface="Arial"/>
                <a:cs typeface="Arial"/>
              </a:rPr>
              <a:t>All</a:t>
            </a:r>
            <a:r>
              <a:rPr sz="1800" spc="-25" dirty="0">
                <a:solidFill>
                  <a:srgbClr val="002C77"/>
                </a:solidFill>
                <a:latin typeface="Arial"/>
                <a:cs typeface="Arial"/>
              </a:rPr>
              <a:t> </a:t>
            </a:r>
            <a:r>
              <a:rPr sz="1800" dirty="0">
                <a:solidFill>
                  <a:srgbClr val="002C77"/>
                </a:solidFill>
                <a:latin typeface="Arial"/>
                <a:cs typeface="Arial"/>
              </a:rPr>
              <a:t>providers*</a:t>
            </a:r>
            <a:r>
              <a:rPr sz="1800" spc="-5" dirty="0">
                <a:solidFill>
                  <a:srgbClr val="002C77"/>
                </a:solidFill>
                <a:latin typeface="Arial"/>
                <a:cs typeface="Arial"/>
              </a:rPr>
              <a:t> </a:t>
            </a:r>
            <a:r>
              <a:rPr sz="1800" dirty="0">
                <a:solidFill>
                  <a:srgbClr val="002C77"/>
                </a:solidFill>
                <a:latin typeface="Arial"/>
                <a:cs typeface="Arial"/>
              </a:rPr>
              <a:t>able</a:t>
            </a:r>
            <a:r>
              <a:rPr sz="1800" spc="-10" dirty="0">
                <a:solidFill>
                  <a:srgbClr val="002C77"/>
                </a:solidFill>
                <a:latin typeface="Arial"/>
                <a:cs typeface="Arial"/>
              </a:rPr>
              <a:t> </a:t>
            </a:r>
            <a:r>
              <a:rPr sz="1800" dirty="0">
                <a:solidFill>
                  <a:srgbClr val="002C77"/>
                </a:solidFill>
                <a:latin typeface="Arial"/>
                <a:cs typeface="Arial"/>
              </a:rPr>
              <a:t>to</a:t>
            </a:r>
            <a:r>
              <a:rPr sz="1800" spc="-30" dirty="0">
                <a:solidFill>
                  <a:srgbClr val="002C77"/>
                </a:solidFill>
                <a:latin typeface="Arial"/>
                <a:cs typeface="Arial"/>
              </a:rPr>
              <a:t> </a:t>
            </a:r>
            <a:r>
              <a:rPr sz="1800" spc="-20" dirty="0">
                <a:solidFill>
                  <a:srgbClr val="002C77"/>
                </a:solidFill>
                <a:latin typeface="Arial"/>
                <a:cs typeface="Arial"/>
              </a:rPr>
              <a:t>earn </a:t>
            </a:r>
            <a:r>
              <a:rPr sz="1800" dirty="0">
                <a:solidFill>
                  <a:srgbClr val="002C77"/>
                </a:solidFill>
                <a:latin typeface="Arial"/>
                <a:cs typeface="Arial"/>
              </a:rPr>
              <a:t>some</a:t>
            </a:r>
            <a:r>
              <a:rPr sz="1800" spc="-20" dirty="0">
                <a:solidFill>
                  <a:srgbClr val="002C77"/>
                </a:solidFill>
                <a:latin typeface="Arial"/>
                <a:cs typeface="Arial"/>
              </a:rPr>
              <a:t> </a:t>
            </a:r>
            <a:r>
              <a:rPr sz="1800" dirty="0">
                <a:solidFill>
                  <a:srgbClr val="002C77"/>
                </a:solidFill>
                <a:latin typeface="Arial"/>
                <a:cs typeface="Arial"/>
              </a:rPr>
              <a:t>P4P</a:t>
            </a:r>
            <a:r>
              <a:rPr sz="1800" spc="-35" dirty="0">
                <a:solidFill>
                  <a:srgbClr val="002C77"/>
                </a:solidFill>
                <a:latin typeface="Arial"/>
                <a:cs typeface="Arial"/>
              </a:rPr>
              <a:t> </a:t>
            </a:r>
            <a:r>
              <a:rPr sz="1800" spc="-10" dirty="0">
                <a:solidFill>
                  <a:srgbClr val="002C77"/>
                </a:solidFill>
                <a:latin typeface="Arial"/>
                <a:cs typeface="Arial"/>
              </a:rPr>
              <a:t>milestone payments</a:t>
            </a:r>
            <a:endParaRPr sz="1800">
              <a:latin typeface="Arial"/>
              <a:cs typeface="Arial"/>
            </a:endParaRPr>
          </a:p>
          <a:p>
            <a:pPr marL="319405" marR="195580" indent="-228600">
              <a:lnSpc>
                <a:spcPct val="100000"/>
              </a:lnSpc>
              <a:spcBef>
                <a:spcPts val="600"/>
              </a:spcBef>
              <a:buChar char="•"/>
              <a:tabLst>
                <a:tab pos="319405" algn="l"/>
              </a:tabLst>
            </a:pPr>
            <a:r>
              <a:rPr sz="1800" dirty="0">
                <a:solidFill>
                  <a:srgbClr val="002C77"/>
                </a:solidFill>
                <a:latin typeface="Arial"/>
                <a:cs typeface="Arial"/>
              </a:rPr>
              <a:t>Achievable</a:t>
            </a:r>
            <a:r>
              <a:rPr sz="1800" spc="-35" dirty="0">
                <a:solidFill>
                  <a:srgbClr val="002C77"/>
                </a:solidFill>
                <a:latin typeface="Arial"/>
                <a:cs typeface="Arial"/>
              </a:rPr>
              <a:t> </a:t>
            </a:r>
            <a:r>
              <a:rPr sz="1800" spc="-10" dirty="0">
                <a:solidFill>
                  <a:srgbClr val="002C77"/>
                </a:solidFill>
                <a:latin typeface="Arial"/>
                <a:cs typeface="Arial"/>
              </a:rPr>
              <a:t>improvement </a:t>
            </a:r>
            <a:r>
              <a:rPr sz="1800" dirty="0">
                <a:solidFill>
                  <a:srgbClr val="002C77"/>
                </a:solidFill>
                <a:latin typeface="Arial"/>
                <a:cs typeface="Arial"/>
              </a:rPr>
              <a:t>goals</a:t>
            </a:r>
            <a:r>
              <a:rPr sz="1800" spc="-20" dirty="0">
                <a:solidFill>
                  <a:srgbClr val="002C77"/>
                </a:solidFill>
                <a:latin typeface="Arial"/>
                <a:cs typeface="Arial"/>
              </a:rPr>
              <a:t> </a:t>
            </a:r>
            <a:r>
              <a:rPr sz="1800" dirty="0">
                <a:solidFill>
                  <a:srgbClr val="002C77"/>
                </a:solidFill>
                <a:latin typeface="Arial"/>
                <a:cs typeface="Arial"/>
              </a:rPr>
              <a:t>by</a:t>
            </a:r>
            <a:r>
              <a:rPr sz="1800" spc="-30" dirty="0">
                <a:solidFill>
                  <a:srgbClr val="002C77"/>
                </a:solidFill>
                <a:latin typeface="Arial"/>
                <a:cs typeface="Arial"/>
              </a:rPr>
              <a:t> </a:t>
            </a:r>
            <a:r>
              <a:rPr sz="1800" dirty="0">
                <a:solidFill>
                  <a:srgbClr val="002C77"/>
                </a:solidFill>
                <a:latin typeface="Arial"/>
                <a:cs typeface="Arial"/>
              </a:rPr>
              <a:t>provider</a:t>
            </a:r>
            <a:r>
              <a:rPr sz="1800" spc="-15" dirty="0">
                <a:solidFill>
                  <a:srgbClr val="002C77"/>
                </a:solidFill>
                <a:latin typeface="Arial"/>
                <a:cs typeface="Arial"/>
              </a:rPr>
              <a:t> </a:t>
            </a:r>
            <a:r>
              <a:rPr sz="1800" spc="-10" dirty="0">
                <a:solidFill>
                  <a:srgbClr val="002C77"/>
                </a:solidFill>
                <a:latin typeface="Arial"/>
                <a:cs typeface="Arial"/>
              </a:rPr>
              <a:t>category</a:t>
            </a:r>
            <a:endParaRPr sz="1800">
              <a:latin typeface="Arial"/>
              <a:cs typeface="Arial"/>
            </a:endParaRPr>
          </a:p>
          <a:p>
            <a:pPr marL="319405" marR="702945" indent="-228600">
              <a:lnSpc>
                <a:spcPct val="100000"/>
              </a:lnSpc>
              <a:spcBef>
                <a:spcPts val="595"/>
              </a:spcBef>
              <a:buChar char="•"/>
              <a:tabLst>
                <a:tab pos="319405" algn="l"/>
              </a:tabLst>
            </a:pPr>
            <a:r>
              <a:rPr sz="1800" dirty="0">
                <a:solidFill>
                  <a:srgbClr val="002C77"/>
                </a:solidFill>
                <a:latin typeface="Arial"/>
                <a:cs typeface="Arial"/>
              </a:rPr>
              <a:t>Attainable</a:t>
            </a:r>
            <a:r>
              <a:rPr sz="1800" spc="-25" dirty="0">
                <a:solidFill>
                  <a:srgbClr val="002C77"/>
                </a:solidFill>
                <a:latin typeface="Arial"/>
                <a:cs typeface="Arial"/>
              </a:rPr>
              <a:t> </a:t>
            </a:r>
            <a:r>
              <a:rPr sz="1800" dirty="0">
                <a:solidFill>
                  <a:srgbClr val="002C77"/>
                </a:solidFill>
                <a:latin typeface="Arial"/>
                <a:cs typeface="Arial"/>
              </a:rPr>
              <a:t>for</a:t>
            </a:r>
            <a:r>
              <a:rPr sz="1800" spc="-30" dirty="0">
                <a:solidFill>
                  <a:srgbClr val="002C77"/>
                </a:solidFill>
                <a:latin typeface="Arial"/>
                <a:cs typeface="Arial"/>
              </a:rPr>
              <a:t> </a:t>
            </a:r>
            <a:r>
              <a:rPr sz="1800" spc="-10" dirty="0">
                <a:solidFill>
                  <a:srgbClr val="002C77"/>
                </a:solidFill>
                <a:latin typeface="Arial"/>
                <a:cs typeface="Arial"/>
              </a:rPr>
              <a:t>primary providers</a:t>
            </a:r>
            <a:endParaRPr sz="1800">
              <a:latin typeface="Arial"/>
              <a:cs typeface="Arial"/>
            </a:endParaRPr>
          </a:p>
        </p:txBody>
      </p:sp>
      <p:sp>
        <p:nvSpPr>
          <p:cNvPr id="6" name="object 6"/>
          <p:cNvSpPr txBox="1"/>
          <p:nvPr/>
        </p:nvSpPr>
        <p:spPr>
          <a:xfrm>
            <a:off x="620443" y="5668420"/>
            <a:ext cx="3641090" cy="299720"/>
          </a:xfrm>
          <a:prstGeom prst="rect">
            <a:avLst/>
          </a:prstGeom>
        </p:spPr>
        <p:txBody>
          <a:bodyPr vert="horz" wrap="square" lIns="0" tIns="12700" rIns="0" bIns="0" rtlCol="0">
            <a:spAutoFit/>
          </a:bodyPr>
          <a:lstStyle/>
          <a:p>
            <a:pPr marL="12700">
              <a:lnSpc>
                <a:spcPct val="100000"/>
              </a:lnSpc>
              <a:spcBef>
                <a:spcPts val="100"/>
              </a:spcBef>
            </a:pPr>
            <a:r>
              <a:rPr sz="1800" i="1" dirty="0">
                <a:solidFill>
                  <a:srgbClr val="002C77"/>
                </a:solidFill>
                <a:latin typeface="Arial"/>
                <a:cs typeface="Arial"/>
              </a:rPr>
              <a:t>*Not</a:t>
            </a:r>
            <a:r>
              <a:rPr sz="1800" i="1" spc="-65" dirty="0">
                <a:solidFill>
                  <a:srgbClr val="002C77"/>
                </a:solidFill>
                <a:latin typeface="Arial"/>
                <a:cs typeface="Arial"/>
              </a:rPr>
              <a:t> </a:t>
            </a:r>
            <a:r>
              <a:rPr sz="1800" i="1" dirty="0">
                <a:solidFill>
                  <a:srgbClr val="002C77"/>
                </a:solidFill>
                <a:latin typeface="Arial"/>
                <a:cs typeface="Arial"/>
              </a:rPr>
              <a:t>including</a:t>
            </a:r>
            <a:r>
              <a:rPr sz="1800" i="1" spc="-30" dirty="0">
                <a:solidFill>
                  <a:srgbClr val="002C77"/>
                </a:solidFill>
                <a:latin typeface="Arial"/>
                <a:cs typeface="Arial"/>
              </a:rPr>
              <a:t> </a:t>
            </a:r>
            <a:r>
              <a:rPr sz="1800" i="1" dirty="0">
                <a:solidFill>
                  <a:srgbClr val="002C77"/>
                </a:solidFill>
                <a:latin typeface="Arial"/>
                <a:cs typeface="Arial"/>
              </a:rPr>
              <a:t>Conditional</a:t>
            </a:r>
            <a:r>
              <a:rPr sz="1800" i="1" spc="-35" dirty="0">
                <a:solidFill>
                  <a:srgbClr val="002C77"/>
                </a:solidFill>
                <a:latin typeface="Arial"/>
                <a:cs typeface="Arial"/>
              </a:rPr>
              <a:t> </a:t>
            </a:r>
            <a:r>
              <a:rPr sz="1800" i="1" spc="-10" dirty="0">
                <a:solidFill>
                  <a:srgbClr val="002C77"/>
                </a:solidFill>
                <a:latin typeface="Arial"/>
                <a:cs typeface="Arial"/>
              </a:rPr>
              <a:t>providers</a:t>
            </a:r>
            <a:endParaRPr sz="1800">
              <a:latin typeface="Arial"/>
              <a:cs typeface="Arial"/>
            </a:endParaRPr>
          </a:p>
        </p:txBody>
      </p:sp>
      <p:grpSp>
        <p:nvGrpSpPr>
          <p:cNvPr id="7" name="object 7"/>
          <p:cNvGrpSpPr/>
          <p:nvPr/>
        </p:nvGrpSpPr>
        <p:grpSpPr>
          <a:xfrm>
            <a:off x="1406652" y="3429000"/>
            <a:ext cx="2286000" cy="2051685"/>
            <a:chOff x="1406652" y="3429000"/>
            <a:chExt cx="2286000" cy="2051685"/>
          </a:xfrm>
        </p:grpSpPr>
        <p:sp>
          <p:nvSpPr>
            <p:cNvPr id="8" name="object 8"/>
            <p:cNvSpPr/>
            <p:nvPr/>
          </p:nvSpPr>
          <p:spPr>
            <a:xfrm>
              <a:off x="1406652" y="3429000"/>
              <a:ext cx="2286000" cy="2051685"/>
            </a:xfrm>
            <a:custGeom>
              <a:avLst/>
              <a:gdLst/>
              <a:ahLst/>
              <a:cxnLst/>
              <a:rect l="l" t="t" r="r" b="b"/>
              <a:pathLst>
                <a:path w="2286000" h="2051685">
                  <a:moveTo>
                    <a:pt x="2286000" y="0"/>
                  </a:moveTo>
                  <a:lnTo>
                    <a:pt x="0" y="2051303"/>
                  </a:lnTo>
                  <a:lnTo>
                    <a:pt x="2286000" y="2051303"/>
                  </a:lnTo>
                  <a:lnTo>
                    <a:pt x="2286000" y="0"/>
                  </a:lnTo>
                  <a:close/>
                </a:path>
              </a:pathLst>
            </a:custGeom>
            <a:solidFill>
              <a:srgbClr val="002C77"/>
            </a:solidFill>
          </p:spPr>
          <p:txBody>
            <a:bodyPr wrap="square" lIns="0" tIns="0" rIns="0" bIns="0" rtlCol="0"/>
            <a:lstStyle/>
            <a:p>
              <a:endParaRPr/>
            </a:p>
          </p:txBody>
        </p:sp>
        <p:pic>
          <p:nvPicPr>
            <p:cNvPr id="9" name="object 9"/>
            <p:cNvPicPr/>
            <p:nvPr/>
          </p:nvPicPr>
          <p:blipFill>
            <a:blip r:embed="rId2" cstate="print"/>
            <a:stretch>
              <a:fillRect/>
            </a:stretch>
          </p:blipFill>
          <p:spPr>
            <a:xfrm>
              <a:off x="2427731" y="4178807"/>
              <a:ext cx="1097279" cy="1097279"/>
            </a:xfrm>
            <a:prstGeom prst="rect">
              <a:avLst/>
            </a:prstGeom>
          </p:spPr>
        </p:pic>
      </p:grpSp>
      <p:grpSp>
        <p:nvGrpSpPr>
          <p:cNvPr id="10" name="object 10"/>
          <p:cNvGrpSpPr/>
          <p:nvPr/>
        </p:nvGrpSpPr>
        <p:grpSpPr>
          <a:xfrm>
            <a:off x="5225796" y="3429000"/>
            <a:ext cx="2286000" cy="2034539"/>
            <a:chOff x="5225796" y="3429000"/>
            <a:chExt cx="2286000" cy="2034539"/>
          </a:xfrm>
        </p:grpSpPr>
        <p:sp>
          <p:nvSpPr>
            <p:cNvPr id="11" name="object 11"/>
            <p:cNvSpPr/>
            <p:nvPr/>
          </p:nvSpPr>
          <p:spPr>
            <a:xfrm>
              <a:off x="5225796" y="3429000"/>
              <a:ext cx="2286000" cy="2034539"/>
            </a:xfrm>
            <a:custGeom>
              <a:avLst/>
              <a:gdLst/>
              <a:ahLst/>
              <a:cxnLst/>
              <a:rect l="l" t="t" r="r" b="b"/>
              <a:pathLst>
                <a:path w="2286000" h="2034539">
                  <a:moveTo>
                    <a:pt x="2286000" y="0"/>
                  </a:moveTo>
                  <a:lnTo>
                    <a:pt x="0" y="2034539"/>
                  </a:lnTo>
                  <a:lnTo>
                    <a:pt x="2286000" y="2034539"/>
                  </a:lnTo>
                  <a:lnTo>
                    <a:pt x="2286000" y="0"/>
                  </a:lnTo>
                  <a:close/>
                </a:path>
              </a:pathLst>
            </a:custGeom>
            <a:solidFill>
              <a:srgbClr val="002C77"/>
            </a:solidFill>
          </p:spPr>
          <p:txBody>
            <a:bodyPr wrap="square" lIns="0" tIns="0" rIns="0" bIns="0" rtlCol="0"/>
            <a:lstStyle/>
            <a:p>
              <a:endParaRPr/>
            </a:p>
          </p:txBody>
        </p:sp>
        <p:pic>
          <p:nvPicPr>
            <p:cNvPr id="12" name="object 12"/>
            <p:cNvPicPr/>
            <p:nvPr/>
          </p:nvPicPr>
          <p:blipFill>
            <a:blip r:embed="rId3" cstate="print"/>
            <a:stretch>
              <a:fillRect/>
            </a:stretch>
          </p:blipFill>
          <p:spPr>
            <a:xfrm>
              <a:off x="6291072" y="4178807"/>
              <a:ext cx="1097279" cy="1097279"/>
            </a:xfrm>
            <a:prstGeom prst="rect">
              <a:avLst/>
            </a:prstGeom>
          </p:spPr>
        </p:pic>
      </p:grpSp>
      <p:grpSp>
        <p:nvGrpSpPr>
          <p:cNvPr id="13" name="object 13"/>
          <p:cNvGrpSpPr/>
          <p:nvPr/>
        </p:nvGrpSpPr>
        <p:grpSpPr>
          <a:xfrm>
            <a:off x="9200388" y="3429000"/>
            <a:ext cx="2138680" cy="2034539"/>
            <a:chOff x="9200388" y="3429000"/>
            <a:chExt cx="2138680" cy="2034539"/>
          </a:xfrm>
        </p:grpSpPr>
        <p:sp>
          <p:nvSpPr>
            <p:cNvPr id="14" name="object 14"/>
            <p:cNvSpPr/>
            <p:nvPr/>
          </p:nvSpPr>
          <p:spPr>
            <a:xfrm>
              <a:off x="9200388" y="3429000"/>
              <a:ext cx="2138680" cy="2034539"/>
            </a:xfrm>
            <a:custGeom>
              <a:avLst/>
              <a:gdLst/>
              <a:ahLst/>
              <a:cxnLst/>
              <a:rect l="l" t="t" r="r" b="b"/>
              <a:pathLst>
                <a:path w="2138679" h="2034539">
                  <a:moveTo>
                    <a:pt x="2138172" y="0"/>
                  </a:moveTo>
                  <a:lnTo>
                    <a:pt x="0" y="2034539"/>
                  </a:lnTo>
                  <a:lnTo>
                    <a:pt x="2138172" y="2034539"/>
                  </a:lnTo>
                  <a:lnTo>
                    <a:pt x="2138172" y="0"/>
                  </a:lnTo>
                  <a:close/>
                </a:path>
              </a:pathLst>
            </a:custGeom>
            <a:solidFill>
              <a:srgbClr val="002C77"/>
            </a:solidFill>
          </p:spPr>
          <p:txBody>
            <a:bodyPr wrap="square" lIns="0" tIns="0" rIns="0" bIns="0" rtlCol="0"/>
            <a:lstStyle/>
            <a:p>
              <a:endParaRPr/>
            </a:p>
          </p:txBody>
        </p:sp>
        <p:pic>
          <p:nvPicPr>
            <p:cNvPr id="15" name="object 15"/>
            <p:cNvPicPr/>
            <p:nvPr/>
          </p:nvPicPr>
          <p:blipFill>
            <a:blip r:embed="rId4" cstate="print"/>
            <a:stretch>
              <a:fillRect/>
            </a:stretch>
          </p:blipFill>
          <p:spPr>
            <a:xfrm>
              <a:off x="10253471" y="4270247"/>
              <a:ext cx="1005839" cy="1005839"/>
            </a:xfrm>
            <a:prstGeom prst="rect">
              <a:avLst/>
            </a:prstGeom>
          </p:spPr>
        </p:pic>
      </p:grpSp>
      <p:pic>
        <p:nvPicPr>
          <p:cNvPr id="16" name="object 16"/>
          <p:cNvPicPr/>
          <p:nvPr/>
        </p:nvPicPr>
        <p:blipFill>
          <a:blip r:embed="rId5" cstate="print"/>
          <a:stretch>
            <a:fillRect/>
          </a:stretch>
        </p:blipFill>
        <p:spPr>
          <a:xfrm>
            <a:off x="1406652" y="6440423"/>
            <a:ext cx="1277111" cy="274319"/>
          </a:xfrm>
          <a:prstGeom prst="rect">
            <a:avLst/>
          </a:prstGeom>
        </p:spPr>
      </p:pic>
      <p:sp>
        <p:nvSpPr>
          <p:cNvPr id="17" name="object 17"/>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18" name="object 18"/>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solidFill>
                  <a:srgbClr val="002C77"/>
                </a:solidFill>
              </a:rPr>
              <a:t>19</a:t>
            </a:fld>
            <a:endParaRPr spc="-25" dirty="0">
              <a:solidFill>
                <a:srgbClr val="002C77"/>
              </a:solidFill>
            </a:endParaRPr>
          </a:p>
        </p:txBody>
      </p:sp>
    </p:spTree>
    <p:extLst>
      <p:ext uri="{BB962C8B-B14F-4D97-AF65-F5344CB8AC3E}">
        <p14:creationId xmlns:p14="http://schemas.microsoft.com/office/powerpoint/2010/main" val="246546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829" y="1491084"/>
            <a:ext cx="4640643" cy="160929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233" b="13805"/>
          <a:stretch/>
        </p:blipFill>
        <p:spPr>
          <a:xfrm>
            <a:off x="5173996" y="3192573"/>
            <a:ext cx="1966387" cy="1434709"/>
          </a:xfrm>
          <a:prstGeom prst="rect">
            <a:avLst/>
          </a:prstGeom>
        </p:spPr>
      </p:pic>
      <p:sp>
        <p:nvSpPr>
          <p:cNvPr id="3" name="TextBox 2"/>
          <p:cNvSpPr txBox="1"/>
          <p:nvPr/>
        </p:nvSpPr>
        <p:spPr>
          <a:xfrm>
            <a:off x="2656366" y="747411"/>
            <a:ext cx="2503076" cy="49175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6877021" y="704183"/>
            <a:ext cx="2140003" cy="5768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4"/>
          <a:stretch>
            <a:fillRect/>
          </a:stretch>
        </p:blipFill>
        <p:spPr>
          <a:xfrm>
            <a:off x="8006764" y="2958719"/>
            <a:ext cx="3621146" cy="120704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3981" y="72905"/>
            <a:ext cx="6882170" cy="13410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878" y="253090"/>
            <a:ext cx="1559321" cy="1321267"/>
          </a:xfrm>
          <a:prstGeom prst="rect">
            <a:avLst/>
          </a:prstGeom>
        </p:spPr>
      </p:pic>
      <p:pic>
        <p:nvPicPr>
          <p:cNvPr id="19" name="Picture 18"/>
          <p:cNvPicPr>
            <a:picLocks noChangeAspect="1"/>
          </p:cNvPicPr>
          <p:nvPr/>
        </p:nvPicPr>
        <p:blipFill>
          <a:blip r:embed="rId7"/>
          <a:stretch>
            <a:fillRect/>
          </a:stretch>
        </p:blipFill>
        <p:spPr>
          <a:xfrm>
            <a:off x="1294304" y="3408522"/>
            <a:ext cx="2539353" cy="86338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74236" y="72905"/>
            <a:ext cx="2183668" cy="1637751"/>
          </a:xfrm>
          <a:prstGeom prst="rect">
            <a:avLst/>
          </a:prstGeom>
        </p:spPr>
      </p:pic>
      <p:sp>
        <p:nvSpPr>
          <p:cNvPr id="20" name="TextBox 19"/>
          <p:cNvSpPr txBox="1"/>
          <p:nvPr/>
        </p:nvSpPr>
        <p:spPr>
          <a:xfrm>
            <a:off x="0" y="6124556"/>
            <a:ext cx="12192000" cy="800219"/>
          </a:xfrm>
          <a:prstGeom prst="rect">
            <a:avLst/>
          </a:prstGeom>
          <a:solidFill>
            <a:srgbClr val="004F6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Consumer Direct Care Network |  Direct Course  | Direct Support Workforce Solutions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white"/>
                </a:solidFill>
                <a:effectLst/>
                <a:uLnTx/>
                <a:uFillTx/>
                <a:latin typeface="Calibri" panose="020F0502020204030204"/>
                <a:ea typeface="+mn-ea"/>
                <a:cs typeface="+mn-cs"/>
              </a:rPr>
              <a:t>Guidehouse</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white"/>
                </a:solidFill>
                <a:effectLst/>
                <a:uLnTx/>
                <a:uFillTx/>
                <a:latin typeface="Calibri" panose="020F0502020204030204"/>
                <a:ea typeface="+mn-ea"/>
                <a:cs typeface="+mn-cs"/>
              </a:rPr>
              <a:t>iCareManager</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 | Knowledge Services  | Liberty|  Mercer</a:t>
            </a: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345" y="4659833"/>
            <a:ext cx="4148576" cy="926515"/>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2588" y="4937760"/>
            <a:ext cx="2997320" cy="742925"/>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3304" y="1913673"/>
            <a:ext cx="3546123" cy="94878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80722" y="4288919"/>
            <a:ext cx="2958817" cy="1540490"/>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41912" y="1719041"/>
            <a:ext cx="2214831" cy="1320039"/>
          </a:xfrm>
          <a:prstGeom prst="rect">
            <a:avLst/>
          </a:prstGeom>
        </p:spPr>
      </p:pic>
    </p:spTree>
    <p:extLst>
      <p:ext uri="{BB962C8B-B14F-4D97-AF65-F5344CB8AC3E}">
        <p14:creationId xmlns:p14="http://schemas.microsoft.com/office/powerpoint/2010/main" val="509707470"/>
      </p:ext>
    </p:extLst>
  </p:cSld>
  <p:clrMapOvr>
    <a:masterClrMapping/>
  </p:clrMapOvr>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P4P</a:t>
            </a:r>
            <a:r>
              <a:rPr spc="-90" dirty="0"/>
              <a:t> </a:t>
            </a:r>
            <a:r>
              <a:rPr dirty="0"/>
              <a:t>Example</a:t>
            </a:r>
            <a:r>
              <a:rPr spc="-40" dirty="0"/>
              <a:t> </a:t>
            </a:r>
            <a:r>
              <a:rPr spc="-10" dirty="0"/>
              <a:t>Cycle</a:t>
            </a:r>
          </a:p>
        </p:txBody>
      </p:sp>
      <p:grpSp>
        <p:nvGrpSpPr>
          <p:cNvPr id="3" name="object 3"/>
          <p:cNvGrpSpPr/>
          <p:nvPr/>
        </p:nvGrpSpPr>
        <p:grpSpPr>
          <a:xfrm>
            <a:off x="510794" y="3912361"/>
            <a:ext cx="2585720" cy="1586230"/>
            <a:chOff x="510794" y="3912361"/>
            <a:chExt cx="2585720" cy="1586230"/>
          </a:xfrm>
        </p:grpSpPr>
        <p:sp>
          <p:nvSpPr>
            <p:cNvPr id="4" name="object 4"/>
            <p:cNvSpPr/>
            <p:nvPr/>
          </p:nvSpPr>
          <p:spPr>
            <a:xfrm>
              <a:off x="523494" y="3925061"/>
              <a:ext cx="2560320" cy="251460"/>
            </a:xfrm>
            <a:custGeom>
              <a:avLst/>
              <a:gdLst/>
              <a:ahLst/>
              <a:cxnLst/>
              <a:rect l="l" t="t" r="r" b="b"/>
              <a:pathLst>
                <a:path w="2560320" h="251460">
                  <a:moveTo>
                    <a:pt x="0" y="251460"/>
                  </a:moveTo>
                  <a:lnTo>
                    <a:pt x="2560320" y="251460"/>
                  </a:lnTo>
                  <a:lnTo>
                    <a:pt x="2560320" y="0"/>
                  </a:lnTo>
                  <a:lnTo>
                    <a:pt x="0" y="0"/>
                  </a:lnTo>
                  <a:lnTo>
                    <a:pt x="0" y="251460"/>
                  </a:lnTo>
                  <a:close/>
                </a:path>
              </a:pathLst>
            </a:custGeom>
            <a:solidFill>
              <a:srgbClr val="009DDF"/>
            </a:solidFill>
          </p:spPr>
          <p:txBody>
            <a:bodyPr wrap="square" lIns="0" tIns="0" rIns="0" bIns="0" rtlCol="0"/>
            <a:lstStyle/>
            <a:p>
              <a:endParaRPr/>
            </a:p>
          </p:txBody>
        </p:sp>
        <p:sp>
          <p:nvSpPr>
            <p:cNvPr id="5" name="object 5"/>
            <p:cNvSpPr/>
            <p:nvPr/>
          </p:nvSpPr>
          <p:spPr>
            <a:xfrm>
              <a:off x="523494" y="3925061"/>
              <a:ext cx="2560320" cy="1560830"/>
            </a:xfrm>
            <a:custGeom>
              <a:avLst/>
              <a:gdLst/>
              <a:ahLst/>
              <a:cxnLst/>
              <a:rect l="l" t="t" r="r" b="b"/>
              <a:pathLst>
                <a:path w="2560320" h="1560829">
                  <a:moveTo>
                    <a:pt x="2560320" y="0"/>
                  </a:moveTo>
                  <a:lnTo>
                    <a:pt x="2560320" y="251409"/>
                  </a:lnTo>
                  <a:lnTo>
                    <a:pt x="251561" y="251409"/>
                  </a:lnTo>
                  <a:lnTo>
                    <a:pt x="251561" y="1560576"/>
                  </a:lnTo>
                  <a:lnTo>
                    <a:pt x="0" y="1560576"/>
                  </a:lnTo>
                  <a:lnTo>
                    <a:pt x="0" y="0"/>
                  </a:lnTo>
                  <a:lnTo>
                    <a:pt x="2560320" y="0"/>
                  </a:lnTo>
                  <a:close/>
                </a:path>
              </a:pathLst>
            </a:custGeom>
            <a:ln w="25400">
              <a:solidFill>
                <a:srgbClr val="009DDF"/>
              </a:solidFill>
            </a:ln>
          </p:spPr>
          <p:txBody>
            <a:bodyPr wrap="square" lIns="0" tIns="0" rIns="0" bIns="0" rtlCol="0"/>
            <a:lstStyle/>
            <a:p>
              <a:endParaRPr/>
            </a:p>
          </p:txBody>
        </p:sp>
      </p:grpSp>
      <p:sp>
        <p:nvSpPr>
          <p:cNvPr id="6" name="object 6"/>
          <p:cNvSpPr txBox="1"/>
          <p:nvPr/>
        </p:nvSpPr>
        <p:spPr>
          <a:xfrm>
            <a:off x="799956" y="4110831"/>
            <a:ext cx="2052320" cy="1310005"/>
          </a:xfrm>
          <a:prstGeom prst="rect">
            <a:avLst/>
          </a:prstGeom>
        </p:spPr>
        <p:txBody>
          <a:bodyPr vert="horz" wrap="square" lIns="0" tIns="102235" rIns="0" bIns="0" rtlCol="0">
            <a:spAutoFit/>
          </a:bodyPr>
          <a:lstStyle/>
          <a:p>
            <a:pPr marL="12700">
              <a:lnSpc>
                <a:spcPct val="100000"/>
              </a:lnSpc>
              <a:spcBef>
                <a:spcPts val="805"/>
              </a:spcBef>
            </a:pPr>
            <a:r>
              <a:rPr sz="2000" spc="-10" dirty="0">
                <a:solidFill>
                  <a:srgbClr val="002C77"/>
                </a:solidFill>
                <a:latin typeface="Arial"/>
                <a:cs typeface="Arial"/>
              </a:rPr>
              <a:t>Pay-</a:t>
            </a:r>
            <a:r>
              <a:rPr sz="2000" dirty="0">
                <a:solidFill>
                  <a:srgbClr val="002C77"/>
                </a:solidFill>
                <a:latin typeface="Arial"/>
                <a:cs typeface="Arial"/>
              </a:rPr>
              <a:t>for-</a:t>
            </a:r>
            <a:r>
              <a:rPr sz="2000" spc="-10" dirty="0">
                <a:solidFill>
                  <a:srgbClr val="002C77"/>
                </a:solidFill>
                <a:latin typeface="Arial"/>
                <a:cs typeface="Arial"/>
              </a:rPr>
              <a:t>Reporting</a:t>
            </a:r>
            <a:endParaRPr sz="2000">
              <a:latin typeface="Arial"/>
              <a:cs typeface="Arial"/>
            </a:endParaRPr>
          </a:p>
          <a:p>
            <a:pPr marL="127000" marR="5080" indent="-114300">
              <a:lnSpc>
                <a:spcPts val="1939"/>
              </a:lnSpc>
              <a:spcBef>
                <a:spcPts val="880"/>
              </a:spcBef>
              <a:buChar char="•"/>
              <a:tabLst>
                <a:tab pos="127000" algn="l"/>
              </a:tabLst>
            </a:pPr>
            <a:r>
              <a:rPr sz="1800" spc="-20" dirty="0">
                <a:solidFill>
                  <a:srgbClr val="002C77"/>
                </a:solidFill>
                <a:latin typeface="Arial"/>
                <a:cs typeface="Arial"/>
              </a:rPr>
              <a:t>Data </a:t>
            </a:r>
            <a:r>
              <a:rPr sz="1800" spc="-10" dirty="0">
                <a:solidFill>
                  <a:srgbClr val="002C77"/>
                </a:solidFill>
                <a:latin typeface="Arial"/>
                <a:cs typeface="Arial"/>
              </a:rPr>
              <a:t>reporting/collection</a:t>
            </a:r>
            <a:endParaRPr sz="1800">
              <a:latin typeface="Arial"/>
              <a:cs typeface="Arial"/>
            </a:endParaRPr>
          </a:p>
          <a:p>
            <a:pPr marL="126364" indent="-113664">
              <a:lnSpc>
                <a:spcPct val="100000"/>
              </a:lnSpc>
              <a:spcBef>
                <a:spcPts val="85"/>
              </a:spcBef>
              <a:buChar char="•"/>
              <a:tabLst>
                <a:tab pos="126364" algn="l"/>
              </a:tabLst>
            </a:pPr>
            <a:r>
              <a:rPr sz="1800" dirty="0">
                <a:solidFill>
                  <a:srgbClr val="002C77"/>
                </a:solidFill>
                <a:latin typeface="Arial"/>
                <a:cs typeface="Arial"/>
              </a:rPr>
              <a:t>Capacity</a:t>
            </a:r>
            <a:r>
              <a:rPr sz="1800" spc="-30" dirty="0">
                <a:solidFill>
                  <a:srgbClr val="002C77"/>
                </a:solidFill>
                <a:latin typeface="Arial"/>
                <a:cs typeface="Arial"/>
              </a:rPr>
              <a:t> </a:t>
            </a:r>
            <a:r>
              <a:rPr sz="1800" spc="-10" dirty="0">
                <a:solidFill>
                  <a:srgbClr val="002C77"/>
                </a:solidFill>
                <a:latin typeface="Arial"/>
                <a:cs typeface="Arial"/>
              </a:rPr>
              <a:t>building</a:t>
            </a:r>
            <a:endParaRPr sz="1800">
              <a:latin typeface="Arial"/>
              <a:cs typeface="Arial"/>
            </a:endParaRPr>
          </a:p>
        </p:txBody>
      </p:sp>
      <p:grpSp>
        <p:nvGrpSpPr>
          <p:cNvPr id="7" name="object 7"/>
          <p:cNvGrpSpPr/>
          <p:nvPr/>
        </p:nvGrpSpPr>
        <p:grpSpPr>
          <a:xfrm>
            <a:off x="2635250" y="3203701"/>
            <a:ext cx="467359" cy="467359"/>
            <a:chOff x="2635250" y="3203701"/>
            <a:chExt cx="467359" cy="467359"/>
          </a:xfrm>
        </p:grpSpPr>
        <p:sp>
          <p:nvSpPr>
            <p:cNvPr id="8" name="object 8"/>
            <p:cNvSpPr/>
            <p:nvPr/>
          </p:nvSpPr>
          <p:spPr>
            <a:xfrm>
              <a:off x="2647950" y="3216401"/>
              <a:ext cx="441959" cy="441959"/>
            </a:xfrm>
            <a:custGeom>
              <a:avLst/>
              <a:gdLst/>
              <a:ahLst/>
              <a:cxnLst/>
              <a:rect l="l" t="t" r="r" b="b"/>
              <a:pathLst>
                <a:path w="441960" h="441960">
                  <a:moveTo>
                    <a:pt x="441959" y="0"/>
                  </a:moveTo>
                  <a:lnTo>
                    <a:pt x="0" y="441960"/>
                  </a:lnTo>
                  <a:lnTo>
                    <a:pt x="441959" y="441960"/>
                  </a:lnTo>
                  <a:lnTo>
                    <a:pt x="441959" y="0"/>
                  </a:lnTo>
                  <a:close/>
                </a:path>
              </a:pathLst>
            </a:custGeom>
            <a:solidFill>
              <a:srgbClr val="002C77"/>
            </a:solidFill>
          </p:spPr>
          <p:txBody>
            <a:bodyPr wrap="square" lIns="0" tIns="0" rIns="0" bIns="0" rtlCol="0"/>
            <a:lstStyle/>
            <a:p>
              <a:endParaRPr/>
            </a:p>
          </p:txBody>
        </p:sp>
        <p:sp>
          <p:nvSpPr>
            <p:cNvPr id="9" name="object 9"/>
            <p:cNvSpPr/>
            <p:nvPr/>
          </p:nvSpPr>
          <p:spPr>
            <a:xfrm>
              <a:off x="2647950" y="3216401"/>
              <a:ext cx="441959" cy="441959"/>
            </a:xfrm>
            <a:custGeom>
              <a:avLst/>
              <a:gdLst/>
              <a:ahLst/>
              <a:cxnLst/>
              <a:rect l="l" t="t" r="r" b="b"/>
              <a:pathLst>
                <a:path w="441960" h="441960">
                  <a:moveTo>
                    <a:pt x="0" y="441960"/>
                  </a:moveTo>
                  <a:lnTo>
                    <a:pt x="441959" y="0"/>
                  </a:lnTo>
                  <a:lnTo>
                    <a:pt x="441959" y="441960"/>
                  </a:lnTo>
                  <a:lnTo>
                    <a:pt x="0" y="441960"/>
                  </a:lnTo>
                  <a:close/>
                </a:path>
              </a:pathLst>
            </a:custGeom>
            <a:ln w="25400">
              <a:solidFill>
                <a:srgbClr val="002C77"/>
              </a:solidFill>
            </a:ln>
          </p:spPr>
          <p:txBody>
            <a:bodyPr wrap="square" lIns="0" tIns="0" rIns="0" bIns="0" rtlCol="0"/>
            <a:lstStyle/>
            <a:p>
              <a:endParaRPr/>
            </a:p>
          </p:txBody>
        </p:sp>
      </p:grpSp>
      <p:grpSp>
        <p:nvGrpSpPr>
          <p:cNvPr id="10" name="object 10"/>
          <p:cNvGrpSpPr/>
          <p:nvPr/>
        </p:nvGrpSpPr>
        <p:grpSpPr>
          <a:xfrm>
            <a:off x="3383534" y="3202177"/>
            <a:ext cx="2585720" cy="1586230"/>
            <a:chOff x="3383534" y="3202177"/>
            <a:chExt cx="2585720" cy="1586230"/>
          </a:xfrm>
        </p:grpSpPr>
        <p:sp>
          <p:nvSpPr>
            <p:cNvPr id="11" name="object 11"/>
            <p:cNvSpPr/>
            <p:nvPr/>
          </p:nvSpPr>
          <p:spPr>
            <a:xfrm>
              <a:off x="3396234" y="3214877"/>
              <a:ext cx="2560320" cy="251460"/>
            </a:xfrm>
            <a:custGeom>
              <a:avLst/>
              <a:gdLst/>
              <a:ahLst/>
              <a:cxnLst/>
              <a:rect l="l" t="t" r="r" b="b"/>
              <a:pathLst>
                <a:path w="2560320" h="251460">
                  <a:moveTo>
                    <a:pt x="0" y="251460"/>
                  </a:moveTo>
                  <a:lnTo>
                    <a:pt x="2560320" y="251460"/>
                  </a:lnTo>
                  <a:lnTo>
                    <a:pt x="2560320" y="0"/>
                  </a:lnTo>
                  <a:lnTo>
                    <a:pt x="0" y="0"/>
                  </a:lnTo>
                  <a:lnTo>
                    <a:pt x="0" y="251460"/>
                  </a:lnTo>
                  <a:close/>
                </a:path>
              </a:pathLst>
            </a:custGeom>
            <a:solidFill>
              <a:srgbClr val="009DDF"/>
            </a:solidFill>
          </p:spPr>
          <p:txBody>
            <a:bodyPr wrap="square" lIns="0" tIns="0" rIns="0" bIns="0" rtlCol="0"/>
            <a:lstStyle/>
            <a:p>
              <a:endParaRPr/>
            </a:p>
          </p:txBody>
        </p:sp>
        <p:sp>
          <p:nvSpPr>
            <p:cNvPr id="12" name="object 12"/>
            <p:cNvSpPr/>
            <p:nvPr/>
          </p:nvSpPr>
          <p:spPr>
            <a:xfrm>
              <a:off x="3396234" y="3214877"/>
              <a:ext cx="2560320" cy="1560830"/>
            </a:xfrm>
            <a:custGeom>
              <a:avLst/>
              <a:gdLst/>
              <a:ahLst/>
              <a:cxnLst/>
              <a:rect l="l" t="t" r="r" b="b"/>
              <a:pathLst>
                <a:path w="2560320" h="1560829">
                  <a:moveTo>
                    <a:pt x="2560320" y="0"/>
                  </a:moveTo>
                  <a:lnTo>
                    <a:pt x="2560320" y="251409"/>
                  </a:lnTo>
                  <a:lnTo>
                    <a:pt x="251561" y="251409"/>
                  </a:lnTo>
                  <a:lnTo>
                    <a:pt x="251561" y="1560576"/>
                  </a:lnTo>
                  <a:lnTo>
                    <a:pt x="0" y="1560576"/>
                  </a:lnTo>
                  <a:lnTo>
                    <a:pt x="0" y="0"/>
                  </a:lnTo>
                  <a:lnTo>
                    <a:pt x="2560320" y="0"/>
                  </a:lnTo>
                  <a:close/>
                </a:path>
              </a:pathLst>
            </a:custGeom>
            <a:ln w="25400">
              <a:solidFill>
                <a:srgbClr val="009DDF"/>
              </a:solidFill>
            </a:ln>
          </p:spPr>
          <p:txBody>
            <a:bodyPr wrap="square" lIns="0" tIns="0" rIns="0" bIns="0" rtlCol="0"/>
            <a:lstStyle/>
            <a:p>
              <a:endParaRPr/>
            </a:p>
          </p:txBody>
        </p:sp>
      </p:grpSp>
      <p:sp>
        <p:nvSpPr>
          <p:cNvPr id="13" name="object 13"/>
          <p:cNvSpPr txBox="1"/>
          <p:nvPr/>
        </p:nvSpPr>
        <p:spPr>
          <a:xfrm>
            <a:off x="3702932" y="3472967"/>
            <a:ext cx="2312670" cy="1494790"/>
          </a:xfrm>
          <a:prstGeom prst="rect">
            <a:avLst/>
          </a:prstGeom>
        </p:spPr>
        <p:txBody>
          <a:bodyPr vert="horz" wrap="square" lIns="0" tIns="47625" rIns="0" bIns="0" rtlCol="0">
            <a:spAutoFit/>
          </a:bodyPr>
          <a:lstStyle/>
          <a:p>
            <a:pPr marL="12700" marR="5080">
              <a:lnSpc>
                <a:spcPts val="2160"/>
              </a:lnSpc>
              <a:spcBef>
                <a:spcPts val="375"/>
              </a:spcBef>
            </a:pPr>
            <a:r>
              <a:rPr sz="2000" spc="-10" dirty="0">
                <a:solidFill>
                  <a:srgbClr val="002C77"/>
                </a:solidFill>
                <a:latin typeface="Arial"/>
                <a:cs typeface="Arial"/>
              </a:rPr>
              <a:t>Provider-Specific </a:t>
            </a:r>
            <a:r>
              <a:rPr sz="2000" dirty="0">
                <a:solidFill>
                  <a:srgbClr val="002C77"/>
                </a:solidFill>
                <a:latin typeface="Arial"/>
                <a:cs typeface="Arial"/>
              </a:rPr>
              <a:t>Milestone</a:t>
            </a:r>
            <a:r>
              <a:rPr sz="2000" spc="-60" dirty="0">
                <a:solidFill>
                  <a:srgbClr val="002C77"/>
                </a:solidFill>
                <a:latin typeface="Arial"/>
                <a:cs typeface="Arial"/>
              </a:rPr>
              <a:t> </a:t>
            </a:r>
            <a:r>
              <a:rPr sz="2000" spc="-10" dirty="0">
                <a:solidFill>
                  <a:srgbClr val="002C77"/>
                </a:solidFill>
                <a:latin typeface="Arial"/>
                <a:cs typeface="Arial"/>
              </a:rPr>
              <a:t>Payments</a:t>
            </a:r>
            <a:endParaRPr sz="2000">
              <a:latin typeface="Arial"/>
              <a:cs typeface="Arial"/>
            </a:endParaRPr>
          </a:p>
          <a:p>
            <a:pPr marL="126364" indent="-113664">
              <a:lnSpc>
                <a:spcPct val="100000"/>
              </a:lnSpc>
              <a:spcBef>
                <a:spcPts val="600"/>
              </a:spcBef>
              <a:buChar char="•"/>
              <a:tabLst>
                <a:tab pos="126364" algn="l"/>
              </a:tabLst>
            </a:pPr>
            <a:r>
              <a:rPr sz="1800" dirty="0">
                <a:solidFill>
                  <a:srgbClr val="002C77"/>
                </a:solidFill>
                <a:latin typeface="Arial"/>
                <a:cs typeface="Arial"/>
              </a:rPr>
              <a:t>Capacity</a:t>
            </a:r>
            <a:r>
              <a:rPr sz="1800" spc="-30" dirty="0">
                <a:solidFill>
                  <a:srgbClr val="002C77"/>
                </a:solidFill>
                <a:latin typeface="Arial"/>
                <a:cs typeface="Arial"/>
              </a:rPr>
              <a:t> </a:t>
            </a:r>
            <a:r>
              <a:rPr sz="1800" spc="-10" dirty="0">
                <a:solidFill>
                  <a:srgbClr val="002C77"/>
                </a:solidFill>
                <a:latin typeface="Arial"/>
                <a:cs typeface="Arial"/>
              </a:rPr>
              <a:t>building</a:t>
            </a:r>
            <a:endParaRPr sz="1800">
              <a:latin typeface="Arial"/>
              <a:cs typeface="Arial"/>
            </a:endParaRPr>
          </a:p>
          <a:p>
            <a:pPr marL="127000" marR="845185" indent="-114300">
              <a:lnSpc>
                <a:spcPts val="1939"/>
              </a:lnSpc>
              <a:spcBef>
                <a:spcPts val="355"/>
              </a:spcBef>
              <a:buChar char="•"/>
              <a:tabLst>
                <a:tab pos="127000" algn="l"/>
              </a:tabLst>
            </a:pPr>
            <a:r>
              <a:rPr sz="1800" dirty="0">
                <a:solidFill>
                  <a:srgbClr val="002C77"/>
                </a:solidFill>
                <a:latin typeface="Arial"/>
                <a:cs typeface="Arial"/>
              </a:rPr>
              <a:t>Phase</a:t>
            </a:r>
            <a:r>
              <a:rPr sz="1800" spc="-5" dirty="0">
                <a:solidFill>
                  <a:srgbClr val="002C77"/>
                </a:solidFill>
                <a:latin typeface="Arial"/>
                <a:cs typeface="Arial"/>
              </a:rPr>
              <a:t> </a:t>
            </a:r>
            <a:r>
              <a:rPr sz="1800" dirty="0">
                <a:solidFill>
                  <a:srgbClr val="002C77"/>
                </a:solidFill>
                <a:latin typeface="Arial"/>
                <a:cs typeface="Arial"/>
              </a:rPr>
              <a:t>1</a:t>
            </a:r>
            <a:r>
              <a:rPr sz="1800" spc="-15" dirty="0">
                <a:solidFill>
                  <a:srgbClr val="002C77"/>
                </a:solidFill>
                <a:latin typeface="Arial"/>
                <a:cs typeface="Arial"/>
              </a:rPr>
              <a:t> </a:t>
            </a:r>
            <a:r>
              <a:rPr sz="1800" spc="-25" dirty="0">
                <a:solidFill>
                  <a:srgbClr val="002C77"/>
                </a:solidFill>
                <a:latin typeface="Arial"/>
                <a:cs typeface="Arial"/>
              </a:rPr>
              <a:t>P4P </a:t>
            </a:r>
            <a:r>
              <a:rPr sz="1800" spc="-10" dirty="0">
                <a:solidFill>
                  <a:srgbClr val="002C77"/>
                </a:solidFill>
                <a:latin typeface="Arial"/>
                <a:cs typeface="Arial"/>
              </a:rPr>
              <a:t>payments</a:t>
            </a:r>
            <a:endParaRPr sz="1800">
              <a:latin typeface="Arial"/>
              <a:cs typeface="Arial"/>
            </a:endParaRPr>
          </a:p>
        </p:txBody>
      </p:sp>
      <p:grpSp>
        <p:nvGrpSpPr>
          <p:cNvPr id="14" name="object 14"/>
          <p:cNvGrpSpPr/>
          <p:nvPr/>
        </p:nvGrpSpPr>
        <p:grpSpPr>
          <a:xfrm>
            <a:off x="5506465" y="2491994"/>
            <a:ext cx="467359" cy="469265"/>
            <a:chOff x="5506465" y="2491994"/>
            <a:chExt cx="467359" cy="469265"/>
          </a:xfrm>
        </p:grpSpPr>
        <p:sp>
          <p:nvSpPr>
            <p:cNvPr id="15" name="object 15"/>
            <p:cNvSpPr/>
            <p:nvPr/>
          </p:nvSpPr>
          <p:spPr>
            <a:xfrm>
              <a:off x="5519165" y="2504694"/>
              <a:ext cx="441959" cy="443865"/>
            </a:xfrm>
            <a:custGeom>
              <a:avLst/>
              <a:gdLst/>
              <a:ahLst/>
              <a:cxnLst/>
              <a:rect l="l" t="t" r="r" b="b"/>
              <a:pathLst>
                <a:path w="441960" h="443864">
                  <a:moveTo>
                    <a:pt x="441959" y="0"/>
                  </a:moveTo>
                  <a:lnTo>
                    <a:pt x="0" y="443484"/>
                  </a:lnTo>
                  <a:lnTo>
                    <a:pt x="441959" y="443484"/>
                  </a:lnTo>
                  <a:lnTo>
                    <a:pt x="441959" y="0"/>
                  </a:lnTo>
                  <a:close/>
                </a:path>
              </a:pathLst>
            </a:custGeom>
            <a:solidFill>
              <a:srgbClr val="002C77"/>
            </a:solidFill>
          </p:spPr>
          <p:txBody>
            <a:bodyPr wrap="square" lIns="0" tIns="0" rIns="0" bIns="0" rtlCol="0"/>
            <a:lstStyle/>
            <a:p>
              <a:endParaRPr/>
            </a:p>
          </p:txBody>
        </p:sp>
        <p:sp>
          <p:nvSpPr>
            <p:cNvPr id="16" name="object 16"/>
            <p:cNvSpPr/>
            <p:nvPr/>
          </p:nvSpPr>
          <p:spPr>
            <a:xfrm>
              <a:off x="5519165" y="2504694"/>
              <a:ext cx="441959" cy="443865"/>
            </a:xfrm>
            <a:custGeom>
              <a:avLst/>
              <a:gdLst/>
              <a:ahLst/>
              <a:cxnLst/>
              <a:rect l="l" t="t" r="r" b="b"/>
              <a:pathLst>
                <a:path w="441960" h="443864">
                  <a:moveTo>
                    <a:pt x="0" y="443484"/>
                  </a:moveTo>
                  <a:lnTo>
                    <a:pt x="441959" y="0"/>
                  </a:lnTo>
                  <a:lnTo>
                    <a:pt x="441959" y="443484"/>
                  </a:lnTo>
                  <a:lnTo>
                    <a:pt x="0" y="443484"/>
                  </a:lnTo>
                  <a:close/>
                </a:path>
              </a:pathLst>
            </a:custGeom>
            <a:ln w="25400">
              <a:solidFill>
                <a:srgbClr val="002C77"/>
              </a:solidFill>
            </a:ln>
          </p:spPr>
          <p:txBody>
            <a:bodyPr wrap="square" lIns="0" tIns="0" rIns="0" bIns="0" rtlCol="0"/>
            <a:lstStyle/>
            <a:p>
              <a:endParaRPr/>
            </a:p>
          </p:txBody>
        </p:sp>
      </p:grpSp>
      <p:grpSp>
        <p:nvGrpSpPr>
          <p:cNvPr id="17" name="object 17"/>
          <p:cNvGrpSpPr/>
          <p:nvPr/>
        </p:nvGrpSpPr>
        <p:grpSpPr>
          <a:xfrm>
            <a:off x="6248653" y="2319782"/>
            <a:ext cx="2585720" cy="1587500"/>
            <a:chOff x="6248653" y="2319782"/>
            <a:chExt cx="2585720" cy="1587500"/>
          </a:xfrm>
        </p:grpSpPr>
        <p:sp>
          <p:nvSpPr>
            <p:cNvPr id="18" name="object 18"/>
            <p:cNvSpPr/>
            <p:nvPr/>
          </p:nvSpPr>
          <p:spPr>
            <a:xfrm>
              <a:off x="6261353" y="2332482"/>
              <a:ext cx="2560320" cy="251460"/>
            </a:xfrm>
            <a:custGeom>
              <a:avLst/>
              <a:gdLst/>
              <a:ahLst/>
              <a:cxnLst/>
              <a:rect l="l" t="t" r="r" b="b"/>
              <a:pathLst>
                <a:path w="2560320" h="251460">
                  <a:moveTo>
                    <a:pt x="0" y="251460"/>
                  </a:moveTo>
                  <a:lnTo>
                    <a:pt x="2560320" y="251460"/>
                  </a:lnTo>
                  <a:lnTo>
                    <a:pt x="2560320" y="0"/>
                  </a:lnTo>
                  <a:lnTo>
                    <a:pt x="0" y="0"/>
                  </a:lnTo>
                  <a:lnTo>
                    <a:pt x="0" y="251460"/>
                  </a:lnTo>
                  <a:close/>
                </a:path>
              </a:pathLst>
            </a:custGeom>
            <a:solidFill>
              <a:srgbClr val="009DDF"/>
            </a:solidFill>
          </p:spPr>
          <p:txBody>
            <a:bodyPr wrap="square" lIns="0" tIns="0" rIns="0" bIns="0" rtlCol="0"/>
            <a:lstStyle/>
            <a:p>
              <a:endParaRPr/>
            </a:p>
          </p:txBody>
        </p:sp>
        <p:sp>
          <p:nvSpPr>
            <p:cNvPr id="19" name="object 19"/>
            <p:cNvSpPr/>
            <p:nvPr/>
          </p:nvSpPr>
          <p:spPr>
            <a:xfrm>
              <a:off x="6261353" y="2332482"/>
              <a:ext cx="2560320" cy="1562100"/>
            </a:xfrm>
            <a:custGeom>
              <a:avLst/>
              <a:gdLst/>
              <a:ahLst/>
              <a:cxnLst/>
              <a:rect l="l" t="t" r="r" b="b"/>
              <a:pathLst>
                <a:path w="2560320" h="1562100">
                  <a:moveTo>
                    <a:pt x="2560320" y="0"/>
                  </a:moveTo>
                  <a:lnTo>
                    <a:pt x="2560320" y="251650"/>
                  </a:lnTo>
                  <a:lnTo>
                    <a:pt x="251815" y="251650"/>
                  </a:lnTo>
                  <a:lnTo>
                    <a:pt x="251815" y="1562100"/>
                  </a:lnTo>
                  <a:lnTo>
                    <a:pt x="0" y="1562100"/>
                  </a:lnTo>
                  <a:lnTo>
                    <a:pt x="0" y="0"/>
                  </a:lnTo>
                  <a:lnTo>
                    <a:pt x="2560320" y="0"/>
                  </a:lnTo>
                  <a:close/>
                </a:path>
              </a:pathLst>
            </a:custGeom>
            <a:ln w="25400">
              <a:solidFill>
                <a:srgbClr val="009DDF"/>
              </a:solidFill>
            </a:ln>
          </p:spPr>
          <p:txBody>
            <a:bodyPr wrap="square" lIns="0" tIns="0" rIns="0" bIns="0" rtlCol="0"/>
            <a:lstStyle/>
            <a:p>
              <a:endParaRPr/>
            </a:p>
          </p:txBody>
        </p:sp>
      </p:grpSp>
      <p:sp>
        <p:nvSpPr>
          <p:cNvPr id="20" name="object 20"/>
          <p:cNvSpPr txBox="1"/>
          <p:nvPr/>
        </p:nvSpPr>
        <p:spPr>
          <a:xfrm>
            <a:off x="6251447" y="2600887"/>
            <a:ext cx="2570480" cy="1769110"/>
          </a:xfrm>
          <a:prstGeom prst="rect">
            <a:avLst/>
          </a:prstGeom>
        </p:spPr>
        <p:txBody>
          <a:bodyPr vert="horz" wrap="square" lIns="0" tIns="47625" rIns="0" bIns="0" rtlCol="0">
            <a:spAutoFit/>
          </a:bodyPr>
          <a:lstStyle/>
          <a:p>
            <a:pPr marL="356870" marR="691515">
              <a:lnSpc>
                <a:spcPts val="2160"/>
              </a:lnSpc>
              <a:spcBef>
                <a:spcPts val="375"/>
              </a:spcBef>
            </a:pPr>
            <a:r>
              <a:rPr sz="2000" spc="-10" dirty="0">
                <a:solidFill>
                  <a:srgbClr val="002C77"/>
                </a:solidFill>
                <a:latin typeface="Arial"/>
                <a:cs typeface="Arial"/>
              </a:rPr>
              <a:t>System-</a:t>
            </a:r>
            <a:r>
              <a:rPr sz="2000" spc="-20" dirty="0">
                <a:solidFill>
                  <a:srgbClr val="002C77"/>
                </a:solidFill>
                <a:latin typeface="Arial"/>
                <a:cs typeface="Arial"/>
              </a:rPr>
              <a:t>Wide </a:t>
            </a:r>
            <a:r>
              <a:rPr sz="2000" spc="-10" dirty="0">
                <a:solidFill>
                  <a:srgbClr val="002C77"/>
                </a:solidFill>
                <a:latin typeface="Arial"/>
                <a:cs typeface="Arial"/>
              </a:rPr>
              <a:t>Milestone Payments</a:t>
            </a:r>
            <a:endParaRPr sz="2000">
              <a:latin typeface="Arial"/>
              <a:cs typeface="Arial"/>
            </a:endParaRPr>
          </a:p>
          <a:p>
            <a:pPr marL="471170" marR="758190" indent="-114300">
              <a:lnSpc>
                <a:spcPts val="1939"/>
              </a:lnSpc>
              <a:spcBef>
                <a:spcPts val="850"/>
              </a:spcBef>
              <a:buChar char="•"/>
              <a:tabLst>
                <a:tab pos="471170" algn="l"/>
              </a:tabLst>
            </a:pPr>
            <a:r>
              <a:rPr sz="1800" dirty="0">
                <a:solidFill>
                  <a:srgbClr val="002C77"/>
                </a:solidFill>
                <a:latin typeface="Arial"/>
                <a:cs typeface="Arial"/>
              </a:rPr>
              <a:t>Phase</a:t>
            </a:r>
            <a:r>
              <a:rPr sz="1800" spc="-5" dirty="0">
                <a:solidFill>
                  <a:srgbClr val="002C77"/>
                </a:solidFill>
                <a:latin typeface="Arial"/>
                <a:cs typeface="Arial"/>
              </a:rPr>
              <a:t> </a:t>
            </a:r>
            <a:r>
              <a:rPr sz="1800" dirty="0">
                <a:solidFill>
                  <a:srgbClr val="002C77"/>
                </a:solidFill>
                <a:latin typeface="Arial"/>
                <a:cs typeface="Arial"/>
              </a:rPr>
              <a:t>2</a:t>
            </a:r>
            <a:r>
              <a:rPr sz="1800" spc="-15" dirty="0">
                <a:solidFill>
                  <a:srgbClr val="002C77"/>
                </a:solidFill>
                <a:latin typeface="Arial"/>
                <a:cs typeface="Arial"/>
              </a:rPr>
              <a:t> </a:t>
            </a:r>
            <a:r>
              <a:rPr sz="1800" spc="-25" dirty="0">
                <a:solidFill>
                  <a:srgbClr val="002C77"/>
                </a:solidFill>
                <a:latin typeface="Arial"/>
                <a:cs typeface="Arial"/>
              </a:rPr>
              <a:t>P4P </a:t>
            </a:r>
            <a:r>
              <a:rPr sz="1800" spc="-10" dirty="0">
                <a:solidFill>
                  <a:srgbClr val="002C77"/>
                </a:solidFill>
                <a:latin typeface="Arial"/>
                <a:cs typeface="Arial"/>
              </a:rPr>
              <a:t>payments</a:t>
            </a:r>
            <a:endParaRPr sz="1800">
              <a:latin typeface="Arial"/>
              <a:cs typeface="Arial"/>
            </a:endParaRPr>
          </a:p>
          <a:p>
            <a:pPr marL="470534" indent="-113664">
              <a:lnSpc>
                <a:spcPct val="100000"/>
              </a:lnSpc>
              <a:spcBef>
                <a:spcPts val="80"/>
              </a:spcBef>
              <a:buChar char="•"/>
              <a:tabLst>
                <a:tab pos="470534" algn="l"/>
              </a:tabLst>
            </a:pPr>
            <a:r>
              <a:rPr sz="1800" dirty="0">
                <a:solidFill>
                  <a:srgbClr val="002C77"/>
                </a:solidFill>
                <a:latin typeface="Arial"/>
                <a:cs typeface="Arial"/>
              </a:rPr>
              <a:t>Tiered</a:t>
            </a:r>
            <a:r>
              <a:rPr sz="1800" spc="-105" dirty="0">
                <a:solidFill>
                  <a:srgbClr val="002C77"/>
                </a:solidFill>
                <a:latin typeface="Arial"/>
                <a:cs typeface="Arial"/>
              </a:rPr>
              <a:t> </a:t>
            </a:r>
            <a:r>
              <a:rPr sz="1800" spc="-10" dirty="0">
                <a:solidFill>
                  <a:srgbClr val="002C77"/>
                </a:solidFill>
                <a:latin typeface="Arial"/>
                <a:cs typeface="Arial"/>
              </a:rPr>
              <a:t>benchmarks</a:t>
            </a:r>
            <a:endParaRPr sz="1800">
              <a:latin typeface="Arial"/>
              <a:cs typeface="Arial"/>
            </a:endParaRPr>
          </a:p>
        </p:txBody>
      </p:sp>
      <p:grpSp>
        <p:nvGrpSpPr>
          <p:cNvPr id="21" name="object 21"/>
          <p:cNvGrpSpPr/>
          <p:nvPr/>
        </p:nvGrpSpPr>
        <p:grpSpPr>
          <a:xfrm>
            <a:off x="8377680" y="1611122"/>
            <a:ext cx="467359" cy="467359"/>
            <a:chOff x="8377680" y="1611122"/>
            <a:chExt cx="467359" cy="467359"/>
          </a:xfrm>
        </p:grpSpPr>
        <p:sp>
          <p:nvSpPr>
            <p:cNvPr id="22" name="object 22"/>
            <p:cNvSpPr/>
            <p:nvPr/>
          </p:nvSpPr>
          <p:spPr>
            <a:xfrm>
              <a:off x="8390382" y="1623822"/>
              <a:ext cx="441959" cy="441959"/>
            </a:xfrm>
            <a:custGeom>
              <a:avLst/>
              <a:gdLst/>
              <a:ahLst/>
              <a:cxnLst/>
              <a:rect l="l" t="t" r="r" b="b"/>
              <a:pathLst>
                <a:path w="441959" h="441960">
                  <a:moveTo>
                    <a:pt x="441959" y="0"/>
                  </a:moveTo>
                  <a:lnTo>
                    <a:pt x="0" y="441960"/>
                  </a:lnTo>
                  <a:lnTo>
                    <a:pt x="441959" y="441960"/>
                  </a:lnTo>
                  <a:lnTo>
                    <a:pt x="441959" y="0"/>
                  </a:lnTo>
                  <a:close/>
                </a:path>
              </a:pathLst>
            </a:custGeom>
            <a:solidFill>
              <a:srgbClr val="002C77"/>
            </a:solidFill>
          </p:spPr>
          <p:txBody>
            <a:bodyPr wrap="square" lIns="0" tIns="0" rIns="0" bIns="0" rtlCol="0"/>
            <a:lstStyle/>
            <a:p>
              <a:endParaRPr/>
            </a:p>
          </p:txBody>
        </p:sp>
        <p:sp>
          <p:nvSpPr>
            <p:cNvPr id="23" name="object 23"/>
            <p:cNvSpPr/>
            <p:nvPr/>
          </p:nvSpPr>
          <p:spPr>
            <a:xfrm>
              <a:off x="8390380" y="1623822"/>
              <a:ext cx="441959" cy="441959"/>
            </a:xfrm>
            <a:custGeom>
              <a:avLst/>
              <a:gdLst/>
              <a:ahLst/>
              <a:cxnLst/>
              <a:rect l="l" t="t" r="r" b="b"/>
              <a:pathLst>
                <a:path w="441959" h="441960">
                  <a:moveTo>
                    <a:pt x="0" y="441960"/>
                  </a:moveTo>
                  <a:lnTo>
                    <a:pt x="441959" y="0"/>
                  </a:lnTo>
                  <a:lnTo>
                    <a:pt x="441959" y="441960"/>
                  </a:lnTo>
                  <a:lnTo>
                    <a:pt x="0" y="441960"/>
                  </a:lnTo>
                  <a:close/>
                </a:path>
              </a:pathLst>
            </a:custGeom>
            <a:ln w="25400">
              <a:solidFill>
                <a:srgbClr val="002C77"/>
              </a:solidFill>
            </a:ln>
          </p:spPr>
          <p:txBody>
            <a:bodyPr wrap="square" lIns="0" tIns="0" rIns="0" bIns="0" rtlCol="0"/>
            <a:lstStyle/>
            <a:p>
              <a:endParaRPr/>
            </a:p>
          </p:txBody>
        </p:sp>
      </p:grpSp>
      <p:grpSp>
        <p:nvGrpSpPr>
          <p:cNvPr id="24" name="object 24"/>
          <p:cNvGrpSpPr/>
          <p:nvPr/>
        </p:nvGrpSpPr>
        <p:grpSpPr>
          <a:xfrm>
            <a:off x="9124442" y="1609597"/>
            <a:ext cx="2585720" cy="1586230"/>
            <a:chOff x="9124442" y="1609597"/>
            <a:chExt cx="2585720" cy="1586230"/>
          </a:xfrm>
        </p:grpSpPr>
        <p:sp>
          <p:nvSpPr>
            <p:cNvPr id="25" name="object 25"/>
            <p:cNvSpPr/>
            <p:nvPr/>
          </p:nvSpPr>
          <p:spPr>
            <a:xfrm>
              <a:off x="9137142" y="1622297"/>
              <a:ext cx="2560320" cy="251460"/>
            </a:xfrm>
            <a:custGeom>
              <a:avLst/>
              <a:gdLst/>
              <a:ahLst/>
              <a:cxnLst/>
              <a:rect l="l" t="t" r="r" b="b"/>
              <a:pathLst>
                <a:path w="2560320" h="251460">
                  <a:moveTo>
                    <a:pt x="0" y="251460"/>
                  </a:moveTo>
                  <a:lnTo>
                    <a:pt x="2560320" y="251460"/>
                  </a:lnTo>
                  <a:lnTo>
                    <a:pt x="2560320" y="0"/>
                  </a:lnTo>
                  <a:lnTo>
                    <a:pt x="0" y="0"/>
                  </a:lnTo>
                  <a:lnTo>
                    <a:pt x="0" y="251460"/>
                  </a:lnTo>
                  <a:close/>
                </a:path>
              </a:pathLst>
            </a:custGeom>
            <a:solidFill>
              <a:srgbClr val="009DDF"/>
            </a:solidFill>
          </p:spPr>
          <p:txBody>
            <a:bodyPr wrap="square" lIns="0" tIns="0" rIns="0" bIns="0" rtlCol="0"/>
            <a:lstStyle/>
            <a:p>
              <a:endParaRPr/>
            </a:p>
          </p:txBody>
        </p:sp>
        <p:sp>
          <p:nvSpPr>
            <p:cNvPr id="26" name="object 26"/>
            <p:cNvSpPr/>
            <p:nvPr/>
          </p:nvSpPr>
          <p:spPr>
            <a:xfrm>
              <a:off x="9137142" y="1622297"/>
              <a:ext cx="2560320" cy="1560830"/>
            </a:xfrm>
            <a:custGeom>
              <a:avLst/>
              <a:gdLst/>
              <a:ahLst/>
              <a:cxnLst/>
              <a:rect l="l" t="t" r="r" b="b"/>
              <a:pathLst>
                <a:path w="2560320" h="1560830">
                  <a:moveTo>
                    <a:pt x="2560320" y="0"/>
                  </a:moveTo>
                  <a:lnTo>
                    <a:pt x="2560320" y="251409"/>
                  </a:lnTo>
                  <a:lnTo>
                    <a:pt x="251561" y="251409"/>
                  </a:lnTo>
                  <a:lnTo>
                    <a:pt x="251561" y="1560576"/>
                  </a:lnTo>
                  <a:lnTo>
                    <a:pt x="0" y="1560576"/>
                  </a:lnTo>
                  <a:lnTo>
                    <a:pt x="0" y="0"/>
                  </a:lnTo>
                  <a:lnTo>
                    <a:pt x="2560320" y="0"/>
                  </a:lnTo>
                  <a:close/>
                </a:path>
              </a:pathLst>
            </a:custGeom>
            <a:ln w="25400">
              <a:solidFill>
                <a:srgbClr val="009DDF"/>
              </a:solidFill>
            </a:ln>
          </p:spPr>
          <p:txBody>
            <a:bodyPr wrap="square" lIns="0" tIns="0" rIns="0" bIns="0" rtlCol="0"/>
            <a:lstStyle/>
            <a:p>
              <a:endParaRPr/>
            </a:p>
          </p:txBody>
        </p:sp>
      </p:grpSp>
      <p:sp>
        <p:nvSpPr>
          <p:cNvPr id="27" name="object 27"/>
          <p:cNvSpPr txBox="1"/>
          <p:nvPr/>
        </p:nvSpPr>
        <p:spPr>
          <a:xfrm>
            <a:off x="9130283" y="1886459"/>
            <a:ext cx="2567305" cy="1988820"/>
          </a:xfrm>
          <a:prstGeom prst="rect">
            <a:avLst/>
          </a:prstGeom>
        </p:spPr>
        <p:txBody>
          <a:bodyPr vert="horz" wrap="square" lIns="0" tIns="47625" rIns="0" bIns="0" rtlCol="0">
            <a:spAutoFit/>
          </a:bodyPr>
          <a:lstStyle/>
          <a:p>
            <a:pPr marL="349250" marR="344805">
              <a:lnSpc>
                <a:spcPts val="2160"/>
              </a:lnSpc>
              <a:spcBef>
                <a:spcPts val="375"/>
              </a:spcBef>
            </a:pPr>
            <a:r>
              <a:rPr sz="2000" dirty="0">
                <a:solidFill>
                  <a:srgbClr val="002C77"/>
                </a:solidFill>
                <a:latin typeface="Arial"/>
                <a:cs typeface="Arial"/>
              </a:rPr>
              <a:t>Ongoing</a:t>
            </a:r>
            <a:r>
              <a:rPr sz="2000" spc="-35" dirty="0">
                <a:solidFill>
                  <a:srgbClr val="002C77"/>
                </a:solidFill>
                <a:latin typeface="Arial"/>
                <a:cs typeface="Arial"/>
              </a:rPr>
              <a:t> </a:t>
            </a:r>
            <a:r>
              <a:rPr sz="2000" spc="-10" dirty="0">
                <a:solidFill>
                  <a:srgbClr val="002C77"/>
                </a:solidFill>
                <a:latin typeface="Arial"/>
                <a:cs typeface="Arial"/>
              </a:rPr>
              <a:t>Review </a:t>
            </a:r>
            <a:r>
              <a:rPr sz="2000" dirty="0">
                <a:solidFill>
                  <a:srgbClr val="002C77"/>
                </a:solidFill>
                <a:latin typeface="Arial"/>
                <a:cs typeface="Arial"/>
              </a:rPr>
              <a:t>and</a:t>
            </a:r>
            <a:r>
              <a:rPr sz="2000" spc="-15" dirty="0">
                <a:solidFill>
                  <a:srgbClr val="002C77"/>
                </a:solidFill>
                <a:latin typeface="Arial"/>
                <a:cs typeface="Arial"/>
              </a:rPr>
              <a:t> </a:t>
            </a:r>
            <a:r>
              <a:rPr sz="2000" spc="-10" dirty="0">
                <a:solidFill>
                  <a:srgbClr val="002C77"/>
                </a:solidFill>
                <a:latin typeface="Arial"/>
                <a:cs typeface="Arial"/>
              </a:rPr>
              <a:t>Update</a:t>
            </a:r>
            <a:endParaRPr sz="2000">
              <a:latin typeface="Arial"/>
              <a:cs typeface="Arial"/>
            </a:endParaRPr>
          </a:p>
          <a:p>
            <a:pPr marL="463550" marR="448945" indent="-114300">
              <a:lnSpc>
                <a:spcPts val="1939"/>
              </a:lnSpc>
              <a:spcBef>
                <a:spcPts val="850"/>
              </a:spcBef>
              <a:buChar char="•"/>
              <a:tabLst>
                <a:tab pos="463550" algn="l"/>
              </a:tabLst>
            </a:pPr>
            <a:r>
              <a:rPr sz="1800" dirty="0">
                <a:solidFill>
                  <a:srgbClr val="002C77"/>
                </a:solidFill>
                <a:latin typeface="Arial"/>
                <a:cs typeface="Arial"/>
              </a:rPr>
              <a:t>P4P</a:t>
            </a:r>
            <a:r>
              <a:rPr sz="1800" spc="-65" dirty="0">
                <a:solidFill>
                  <a:srgbClr val="002C77"/>
                </a:solidFill>
                <a:latin typeface="Arial"/>
                <a:cs typeface="Arial"/>
              </a:rPr>
              <a:t> </a:t>
            </a:r>
            <a:r>
              <a:rPr sz="1800" spc="-10" dirty="0">
                <a:solidFill>
                  <a:srgbClr val="002C77"/>
                </a:solidFill>
                <a:latin typeface="Arial"/>
                <a:cs typeface="Arial"/>
              </a:rPr>
              <a:t>3-</a:t>
            </a:r>
            <a:r>
              <a:rPr sz="1800" dirty="0">
                <a:solidFill>
                  <a:srgbClr val="002C77"/>
                </a:solidFill>
                <a:latin typeface="Arial"/>
                <a:cs typeface="Arial"/>
              </a:rPr>
              <a:t>year</a:t>
            </a:r>
            <a:r>
              <a:rPr sz="1800" spc="10" dirty="0">
                <a:solidFill>
                  <a:srgbClr val="002C77"/>
                </a:solidFill>
                <a:latin typeface="Arial"/>
                <a:cs typeface="Arial"/>
              </a:rPr>
              <a:t> </a:t>
            </a:r>
            <a:r>
              <a:rPr sz="1800" spc="-20" dirty="0">
                <a:solidFill>
                  <a:srgbClr val="002C77"/>
                </a:solidFill>
                <a:latin typeface="Arial"/>
                <a:cs typeface="Arial"/>
              </a:rPr>
              <a:t>data </a:t>
            </a:r>
            <a:r>
              <a:rPr sz="1800" spc="-10" dirty="0">
                <a:solidFill>
                  <a:srgbClr val="002C77"/>
                </a:solidFill>
                <a:latin typeface="Arial"/>
                <a:cs typeface="Arial"/>
              </a:rPr>
              <a:t>review</a:t>
            </a:r>
            <a:endParaRPr sz="1800">
              <a:latin typeface="Arial"/>
              <a:cs typeface="Arial"/>
            </a:endParaRPr>
          </a:p>
          <a:p>
            <a:pPr marL="463550" marR="106045" indent="-114300">
              <a:lnSpc>
                <a:spcPts val="1939"/>
              </a:lnSpc>
              <a:spcBef>
                <a:spcPts val="330"/>
              </a:spcBef>
              <a:buChar char="•"/>
              <a:tabLst>
                <a:tab pos="463550" algn="l"/>
              </a:tabLst>
            </a:pPr>
            <a:r>
              <a:rPr sz="1800" dirty="0">
                <a:solidFill>
                  <a:srgbClr val="002C77"/>
                </a:solidFill>
                <a:latin typeface="Arial"/>
                <a:cs typeface="Arial"/>
              </a:rPr>
              <a:t>Introduce</a:t>
            </a:r>
            <a:r>
              <a:rPr sz="1800" spc="-40" dirty="0">
                <a:solidFill>
                  <a:srgbClr val="002C77"/>
                </a:solidFill>
                <a:latin typeface="Arial"/>
                <a:cs typeface="Arial"/>
              </a:rPr>
              <a:t> </a:t>
            </a:r>
            <a:r>
              <a:rPr sz="1800" spc="-10" dirty="0">
                <a:solidFill>
                  <a:srgbClr val="002C77"/>
                </a:solidFill>
                <a:latin typeface="Arial"/>
                <a:cs typeface="Arial"/>
              </a:rPr>
              <a:t>additional requirements/ benchmarks</a:t>
            </a:r>
            <a:endParaRPr sz="1800">
              <a:latin typeface="Arial"/>
              <a:cs typeface="Arial"/>
            </a:endParaRPr>
          </a:p>
        </p:txBody>
      </p:sp>
      <p:pic>
        <p:nvPicPr>
          <p:cNvPr id="28" name="object 28"/>
          <p:cNvPicPr/>
          <p:nvPr/>
        </p:nvPicPr>
        <p:blipFill>
          <a:blip r:embed="rId2" cstate="print"/>
          <a:stretch>
            <a:fillRect/>
          </a:stretch>
        </p:blipFill>
        <p:spPr>
          <a:xfrm>
            <a:off x="1406652" y="6440423"/>
            <a:ext cx="1277111" cy="274319"/>
          </a:xfrm>
          <a:prstGeom prst="rect">
            <a:avLst/>
          </a:prstGeom>
        </p:spPr>
      </p:pic>
      <p:sp>
        <p:nvSpPr>
          <p:cNvPr id="29" name="object 29"/>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30" name="object 30"/>
          <p:cNvSpPr/>
          <p:nvPr/>
        </p:nvSpPr>
        <p:spPr>
          <a:xfrm>
            <a:off x="9130283" y="1623060"/>
            <a:ext cx="274320" cy="2468880"/>
          </a:xfrm>
          <a:custGeom>
            <a:avLst/>
            <a:gdLst/>
            <a:ahLst/>
            <a:cxnLst/>
            <a:rect l="l" t="t" r="r" b="b"/>
            <a:pathLst>
              <a:path w="274320" h="2468879">
                <a:moveTo>
                  <a:pt x="274320" y="0"/>
                </a:moveTo>
                <a:lnTo>
                  <a:pt x="0" y="0"/>
                </a:lnTo>
                <a:lnTo>
                  <a:pt x="0" y="2468880"/>
                </a:lnTo>
                <a:lnTo>
                  <a:pt x="274320" y="2468880"/>
                </a:lnTo>
                <a:lnTo>
                  <a:pt x="274320" y="0"/>
                </a:lnTo>
                <a:close/>
              </a:path>
            </a:pathLst>
          </a:custGeom>
          <a:solidFill>
            <a:srgbClr val="009DDF"/>
          </a:solidFill>
        </p:spPr>
        <p:txBody>
          <a:bodyPr wrap="square" lIns="0" tIns="0" rIns="0" bIns="0" rtlCol="0"/>
          <a:lstStyle/>
          <a:p>
            <a:endParaRPr/>
          </a:p>
        </p:txBody>
      </p:sp>
      <p:sp>
        <p:nvSpPr>
          <p:cNvPr id="31" name="object 31"/>
          <p:cNvSpPr/>
          <p:nvPr/>
        </p:nvSpPr>
        <p:spPr>
          <a:xfrm>
            <a:off x="6251447" y="2331720"/>
            <a:ext cx="283845" cy="2468880"/>
          </a:xfrm>
          <a:custGeom>
            <a:avLst/>
            <a:gdLst/>
            <a:ahLst/>
            <a:cxnLst/>
            <a:rect l="l" t="t" r="r" b="b"/>
            <a:pathLst>
              <a:path w="283845" h="2468879">
                <a:moveTo>
                  <a:pt x="283464" y="0"/>
                </a:moveTo>
                <a:lnTo>
                  <a:pt x="0" y="0"/>
                </a:lnTo>
                <a:lnTo>
                  <a:pt x="0" y="2468880"/>
                </a:lnTo>
                <a:lnTo>
                  <a:pt x="283464" y="2468880"/>
                </a:lnTo>
                <a:lnTo>
                  <a:pt x="283464" y="0"/>
                </a:lnTo>
                <a:close/>
              </a:path>
            </a:pathLst>
          </a:custGeom>
          <a:solidFill>
            <a:srgbClr val="009DDF"/>
          </a:solidFill>
        </p:spPr>
        <p:txBody>
          <a:bodyPr wrap="square" lIns="0" tIns="0" rIns="0" bIns="0" rtlCol="0"/>
          <a:lstStyle/>
          <a:p>
            <a:endParaRPr/>
          </a:p>
        </p:txBody>
      </p:sp>
      <p:sp>
        <p:nvSpPr>
          <p:cNvPr id="32" name="object 32"/>
          <p:cNvSpPr/>
          <p:nvPr/>
        </p:nvSpPr>
        <p:spPr>
          <a:xfrm>
            <a:off x="3381755" y="3208020"/>
            <a:ext cx="283845" cy="2468880"/>
          </a:xfrm>
          <a:custGeom>
            <a:avLst/>
            <a:gdLst/>
            <a:ahLst/>
            <a:cxnLst/>
            <a:rect l="l" t="t" r="r" b="b"/>
            <a:pathLst>
              <a:path w="283845" h="2468879">
                <a:moveTo>
                  <a:pt x="283463" y="0"/>
                </a:moveTo>
                <a:lnTo>
                  <a:pt x="0" y="0"/>
                </a:lnTo>
                <a:lnTo>
                  <a:pt x="0" y="2468880"/>
                </a:lnTo>
                <a:lnTo>
                  <a:pt x="283463" y="2468880"/>
                </a:lnTo>
                <a:lnTo>
                  <a:pt x="283463" y="0"/>
                </a:lnTo>
                <a:close/>
              </a:path>
            </a:pathLst>
          </a:custGeom>
          <a:solidFill>
            <a:srgbClr val="009DDF"/>
          </a:solidFill>
        </p:spPr>
        <p:txBody>
          <a:bodyPr wrap="square" lIns="0" tIns="0" rIns="0" bIns="0" rtlCol="0"/>
          <a:lstStyle/>
          <a:p>
            <a:endParaRPr/>
          </a:p>
        </p:txBody>
      </p:sp>
      <p:sp>
        <p:nvSpPr>
          <p:cNvPr id="33" name="object 33"/>
          <p:cNvSpPr/>
          <p:nvPr/>
        </p:nvSpPr>
        <p:spPr>
          <a:xfrm>
            <a:off x="505968" y="3924300"/>
            <a:ext cx="283845" cy="2468880"/>
          </a:xfrm>
          <a:custGeom>
            <a:avLst/>
            <a:gdLst/>
            <a:ahLst/>
            <a:cxnLst/>
            <a:rect l="l" t="t" r="r" b="b"/>
            <a:pathLst>
              <a:path w="283845" h="2468879">
                <a:moveTo>
                  <a:pt x="283464" y="0"/>
                </a:moveTo>
                <a:lnTo>
                  <a:pt x="0" y="0"/>
                </a:lnTo>
                <a:lnTo>
                  <a:pt x="0" y="2468880"/>
                </a:lnTo>
                <a:lnTo>
                  <a:pt x="283464" y="2468880"/>
                </a:lnTo>
                <a:lnTo>
                  <a:pt x="283464" y="0"/>
                </a:lnTo>
                <a:close/>
              </a:path>
            </a:pathLst>
          </a:custGeom>
          <a:solidFill>
            <a:srgbClr val="009DDF"/>
          </a:solidFill>
        </p:spPr>
        <p:txBody>
          <a:bodyPr wrap="square" lIns="0" tIns="0" rIns="0" bIns="0" rtlCol="0"/>
          <a:lstStyle/>
          <a:p>
            <a:endParaRPr/>
          </a:p>
        </p:txBody>
      </p:sp>
      <p:sp>
        <p:nvSpPr>
          <p:cNvPr id="34" name="object 3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solidFill>
                  <a:srgbClr val="002C77"/>
                </a:solidFill>
              </a:rPr>
              <a:t>20</a:t>
            </a:fld>
            <a:endParaRPr spc="-25" dirty="0">
              <a:solidFill>
                <a:srgbClr val="002C77"/>
              </a:solidFill>
            </a:endParaRPr>
          </a:p>
        </p:txBody>
      </p:sp>
    </p:spTree>
    <p:extLst>
      <p:ext uri="{BB962C8B-B14F-4D97-AF65-F5344CB8AC3E}">
        <p14:creationId xmlns:p14="http://schemas.microsoft.com/office/powerpoint/2010/main" val="233441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6F3F9"/>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69036" rIns="0" bIns="0" rtlCol="0">
            <a:spAutoFit/>
          </a:bodyPr>
          <a:lstStyle/>
          <a:p>
            <a:pPr marL="8890">
              <a:lnSpc>
                <a:spcPct val="100000"/>
              </a:lnSpc>
              <a:spcBef>
                <a:spcPts val="95"/>
              </a:spcBef>
            </a:pPr>
            <a:r>
              <a:rPr sz="2800" spc="-20" dirty="0"/>
              <a:t>Performance-</a:t>
            </a:r>
            <a:r>
              <a:rPr sz="2800" dirty="0"/>
              <a:t>Based</a:t>
            </a:r>
            <a:r>
              <a:rPr sz="2800" spc="-35" dirty="0"/>
              <a:t> </a:t>
            </a:r>
            <a:r>
              <a:rPr sz="2800" dirty="0"/>
              <a:t>Contracting</a:t>
            </a:r>
            <a:r>
              <a:rPr sz="2800" spc="-50" dirty="0"/>
              <a:t> </a:t>
            </a:r>
            <a:r>
              <a:rPr sz="2800" dirty="0"/>
              <a:t>Financial</a:t>
            </a:r>
            <a:r>
              <a:rPr sz="2800" spc="-60" dirty="0"/>
              <a:t> </a:t>
            </a:r>
            <a:r>
              <a:rPr sz="2800" spc="-10" dirty="0"/>
              <a:t>Tools</a:t>
            </a:r>
            <a:endParaRPr sz="2800"/>
          </a:p>
        </p:txBody>
      </p:sp>
      <p:grpSp>
        <p:nvGrpSpPr>
          <p:cNvPr id="4" name="object 4"/>
          <p:cNvGrpSpPr/>
          <p:nvPr/>
        </p:nvGrpSpPr>
        <p:grpSpPr>
          <a:xfrm>
            <a:off x="0" y="873252"/>
            <a:ext cx="12192000" cy="5984875"/>
            <a:chOff x="0" y="873252"/>
            <a:chExt cx="12192000" cy="5984875"/>
          </a:xfrm>
        </p:grpSpPr>
        <p:pic>
          <p:nvPicPr>
            <p:cNvPr id="5" name="object 5"/>
            <p:cNvPicPr/>
            <p:nvPr/>
          </p:nvPicPr>
          <p:blipFill>
            <a:blip r:embed="rId2" cstate="print"/>
            <a:stretch>
              <a:fillRect/>
            </a:stretch>
          </p:blipFill>
          <p:spPr>
            <a:xfrm>
              <a:off x="486155" y="6516623"/>
              <a:ext cx="725423" cy="112775"/>
            </a:xfrm>
            <a:prstGeom prst="rect">
              <a:avLst/>
            </a:prstGeom>
          </p:spPr>
        </p:pic>
        <p:pic>
          <p:nvPicPr>
            <p:cNvPr id="6" name="object 6"/>
            <p:cNvPicPr/>
            <p:nvPr/>
          </p:nvPicPr>
          <p:blipFill>
            <a:blip r:embed="rId3" cstate="print"/>
            <a:stretch>
              <a:fillRect/>
            </a:stretch>
          </p:blipFill>
          <p:spPr>
            <a:xfrm>
              <a:off x="0" y="873252"/>
              <a:ext cx="12191998" cy="5984747"/>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solidFill>
                  <a:srgbClr val="002C77"/>
                </a:solidFill>
              </a:rPr>
              <a:t>21</a:t>
            </a:fld>
            <a:endParaRPr spc="-25" dirty="0">
              <a:solidFill>
                <a:srgbClr val="002C77"/>
              </a:solidFill>
            </a:endParaRPr>
          </a:p>
        </p:txBody>
      </p:sp>
    </p:spTree>
    <p:extLst>
      <p:ext uri="{BB962C8B-B14F-4D97-AF65-F5344CB8AC3E}">
        <p14:creationId xmlns:p14="http://schemas.microsoft.com/office/powerpoint/2010/main" val="4253864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81388" y="2298700"/>
            <a:ext cx="3020695" cy="4559300"/>
          </a:xfrm>
          <a:custGeom>
            <a:avLst/>
            <a:gdLst/>
            <a:ahLst/>
            <a:cxnLst/>
            <a:rect l="l" t="t" r="r" b="b"/>
            <a:pathLst>
              <a:path w="3020695" h="4559300">
                <a:moveTo>
                  <a:pt x="843432" y="3251200"/>
                </a:moveTo>
                <a:lnTo>
                  <a:pt x="0" y="3352800"/>
                </a:lnTo>
                <a:lnTo>
                  <a:pt x="6974" y="3403600"/>
                </a:lnTo>
                <a:lnTo>
                  <a:pt x="15496" y="3467100"/>
                </a:lnTo>
                <a:lnTo>
                  <a:pt x="25565" y="3517900"/>
                </a:lnTo>
                <a:lnTo>
                  <a:pt x="37180" y="3568700"/>
                </a:lnTo>
                <a:lnTo>
                  <a:pt x="50343" y="3619500"/>
                </a:lnTo>
                <a:lnTo>
                  <a:pt x="65052" y="3657600"/>
                </a:lnTo>
                <a:lnTo>
                  <a:pt x="81309" y="3708400"/>
                </a:lnTo>
                <a:lnTo>
                  <a:pt x="99112" y="3759200"/>
                </a:lnTo>
                <a:lnTo>
                  <a:pt x="118462" y="3810000"/>
                </a:lnTo>
                <a:lnTo>
                  <a:pt x="139359" y="3848100"/>
                </a:lnTo>
                <a:lnTo>
                  <a:pt x="161804" y="3898900"/>
                </a:lnTo>
                <a:lnTo>
                  <a:pt x="185795" y="3937000"/>
                </a:lnTo>
                <a:lnTo>
                  <a:pt x="211332" y="3975100"/>
                </a:lnTo>
                <a:lnTo>
                  <a:pt x="238417" y="4025900"/>
                </a:lnTo>
                <a:lnTo>
                  <a:pt x="267049" y="4064000"/>
                </a:lnTo>
                <a:lnTo>
                  <a:pt x="297227" y="4102100"/>
                </a:lnTo>
                <a:lnTo>
                  <a:pt x="328952" y="4140200"/>
                </a:lnTo>
                <a:lnTo>
                  <a:pt x="362225" y="4178300"/>
                </a:lnTo>
                <a:lnTo>
                  <a:pt x="397043" y="4216400"/>
                </a:lnTo>
                <a:lnTo>
                  <a:pt x="433409" y="4241800"/>
                </a:lnTo>
                <a:lnTo>
                  <a:pt x="471322" y="4279900"/>
                </a:lnTo>
                <a:lnTo>
                  <a:pt x="508687" y="4318000"/>
                </a:lnTo>
                <a:lnTo>
                  <a:pt x="546923" y="4343400"/>
                </a:lnTo>
                <a:lnTo>
                  <a:pt x="586030" y="4368800"/>
                </a:lnTo>
                <a:lnTo>
                  <a:pt x="626008" y="4394200"/>
                </a:lnTo>
                <a:lnTo>
                  <a:pt x="666857" y="4419600"/>
                </a:lnTo>
                <a:lnTo>
                  <a:pt x="708578" y="4445000"/>
                </a:lnTo>
                <a:lnTo>
                  <a:pt x="751170" y="4470400"/>
                </a:lnTo>
                <a:lnTo>
                  <a:pt x="794633" y="4495800"/>
                </a:lnTo>
                <a:lnTo>
                  <a:pt x="838967" y="4508500"/>
                </a:lnTo>
                <a:lnTo>
                  <a:pt x="884172" y="4533900"/>
                </a:lnTo>
                <a:lnTo>
                  <a:pt x="977197" y="4559300"/>
                </a:lnTo>
                <a:lnTo>
                  <a:pt x="2000102" y="4559300"/>
                </a:lnTo>
                <a:lnTo>
                  <a:pt x="2092286" y="4533900"/>
                </a:lnTo>
                <a:lnTo>
                  <a:pt x="2137264" y="4508500"/>
                </a:lnTo>
                <a:lnTo>
                  <a:pt x="2181499" y="4495800"/>
                </a:lnTo>
                <a:lnTo>
                  <a:pt x="2224991" y="4470400"/>
                </a:lnTo>
                <a:lnTo>
                  <a:pt x="2267740" y="4445000"/>
                </a:lnTo>
                <a:lnTo>
                  <a:pt x="2309746" y="4419600"/>
                </a:lnTo>
                <a:lnTo>
                  <a:pt x="2351010" y="4394200"/>
                </a:lnTo>
                <a:lnTo>
                  <a:pt x="2391530" y="4368800"/>
                </a:lnTo>
                <a:lnTo>
                  <a:pt x="2431307" y="4343400"/>
                </a:lnTo>
                <a:lnTo>
                  <a:pt x="2470342" y="4318000"/>
                </a:lnTo>
                <a:lnTo>
                  <a:pt x="2508634" y="4279900"/>
                </a:lnTo>
                <a:lnTo>
                  <a:pt x="2546183" y="4254500"/>
                </a:lnTo>
                <a:lnTo>
                  <a:pt x="2582989" y="4216400"/>
                </a:lnTo>
                <a:lnTo>
                  <a:pt x="2620181" y="4178300"/>
                </a:lnTo>
                <a:lnTo>
                  <a:pt x="2655721" y="4140200"/>
                </a:lnTo>
                <a:lnTo>
                  <a:pt x="2689607" y="4102100"/>
                </a:lnTo>
                <a:lnTo>
                  <a:pt x="2721841" y="4064000"/>
                </a:lnTo>
                <a:lnTo>
                  <a:pt x="2752422" y="4025900"/>
                </a:lnTo>
                <a:lnTo>
                  <a:pt x="2781349" y="3987800"/>
                </a:lnTo>
                <a:lnTo>
                  <a:pt x="2808624" y="3937000"/>
                </a:lnTo>
                <a:lnTo>
                  <a:pt x="2825705" y="3911600"/>
                </a:lnTo>
                <a:lnTo>
                  <a:pt x="1390909" y="3911600"/>
                </a:lnTo>
                <a:lnTo>
                  <a:pt x="1299373" y="3886200"/>
                </a:lnTo>
                <a:lnTo>
                  <a:pt x="1255837" y="3873500"/>
                </a:lnTo>
                <a:lnTo>
                  <a:pt x="1213791" y="3848100"/>
                </a:lnTo>
                <a:lnTo>
                  <a:pt x="1173232" y="3835400"/>
                </a:lnTo>
                <a:lnTo>
                  <a:pt x="1134162" y="3810000"/>
                </a:lnTo>
                <a:lnTo>
                  <a:pt x="1096581" y="3771900"/>
                </a:lnTo>
                <a:lnTo>
                  <a:pt x="1060488" y="3746500"/>
                </a:lnTo>
                <a:lnTo>
                  <a:pt x="1029480" y="3708400"/>
                </a:lnTo>
                <a:lnTo>
                  <a:pt x="1000727" y="3683000"/>
                </a:lnTo>
                <a:lnTo>
                  <a:pt x="974229" y="3644900"/>
                </a:lnTo>
                <a:lnTo>
                  <a:pt x="949986" y="3594100"/>
                </a:lnTo>
                <a:lnTo>
                  <a:pt x="927999" y="3556000"/>
                </a:lnTo>
                <a:lnTo>
                  <a:pt x="908266" y="3517900"/>
                </a:lnTo>
                <a:lnTo>
                  <a:pt x="890789" y="3467100"/>
                </a:lnTo>
                <a:lnTo>
                  <a:pt x="875567" y="3416300"/>
                </a:lnTo>
                <a:lnTo>
                  <a:pt x="862600" y="3365500"/>
                </a:lnTo>
                <a:lnTo>
                  <a:pt x="851889" y="3314700"/>
                </a:lnTo>
                <a:lnTo>
                  <a:pt x="843432" y="3251200"/>
                </a:lnTo>
                <a:close/>
              </a:path>
              <a:path w="3020695" h="4559300">
                <a:moveTo>
                  <a:pt x="2754190" y="2451100"/>
                </a:moveTo>
                <a:lnTo>
                  <a:pt x="1618013" y="2451100"/>
                </a:lnTo>
                <a:lnTo>
                  <a:pt x="1664992" y="2463800"/>
                </a:lnTo>
                <a:lnTo>
                  <a:pt x="1754298" y="2489200"/>
                </a:lnTo>
                <a:lnTo>
                  <a:pt x="1796625" y="2514600"/>
                </a:lnTo>
                <a:lnTo>
                  <a:pt x="1837402" y="2540000"/>
                </a:lnTo>
                <a:lnTo>
                  <a:pt x="1876628" y="2565400"/>
                </a:lnTo>
                <a:lnTo>
                  <a:pt x="1914303" y="2603500"/>
                </a:lnTo>
                <a:lnTo>
                  <a:pt x="1950427" y="2641600"/>
                </a:lnTo>
                <a:lnTo>
                  <a:pt x="1981102" y="2667000"/>
                </a:lnTo>
                <a:lnTo>
                  <a:pt x="2008856" y="2717800"/>
                </a:lnTo>
                <a:lnTo>
                  <a:pt x="2033688" y="2755900"/>
                </a:lnTo>
                <a:lnTo>
                  <a:pt x="2055599" y="2794000"/>
                </a:lnTo>
                <a:lnTo>
                  <a:pt x="2074588" y="2844800"/>
                </a:lnTo>
                <a:lnTo>
                  <a:pt x="2090656" y="2882900"/>
                </a:lnTo>
                <a:lnTo>
                  <a:pt x="2103802" y="2933700"/>
                </a:lnTo>
                <a:lnTo>
                  <a:pt x="2114027" y="2984500"/>
                </a:lnTo>
                <a:lnTo>
                  <a:pt x="2121330" y="3048000"/>
                </a:lnTo>
                <a:lnTo>
                  <a:pt x="2125713" y="3098800"/>
                </a:lnTo>
                <a:lnTo>
                  <a:pt x="2127173" y="3162300"/>
                </a:lnTo>
                <a:lnTo>
                  <a:pt x="2125892" y="3213100"/>
                </a:lnTo>
                <a:lnTo>
                  <a:pt x="2122048" y="3263900"/>
                </a:lnTo>
                <a:lnTo>
                  <a:pt x="2115641" y="3327400"/>
                </a:lnTo>
                <a:lnTo>
                  <a:pt x="2106672" y="3378200"/>
                </a:lnTo>
                <a:lnTo>
                  <a:pt x="2095140" y="3429000"/>
                </a:lnTo>
                <a:lnTo>
                  <a:pt x="2081045" y="3467100"/>
                </a:lnTo>
                <a:lnTo>
                  <a:pt x="2064388" y="3517900"/>
                </a:lnTo>
                <a:lnTo>
                  <a:pt x="2045169" y="3556000"/>
                </a:lnTo>
                <a:lnTo>
                  <a:pt x="2023387" y="3594100"/>
                </a:lnTo>
                <a:lnTo>
                  <a:pt x="1999043" y="3632200"/>
                </a:lnTo>
                <a:lnTo>
                  <a:pt x="1972136" y="3670300"/>
                </a:lnTo>
                <a:lnTo>
                  <a:pt x="1942668" y="3708400"/>
                </a:lnTo>
                <a:lnTo>
                  <a:pt x="1904915" y="3746500"/>
                </a:lnTo>
                <a:lnTo>
                  <a:pt x="1865457" y="3784600"/>
                </a:lnTo>
                <a:lnTo>
                  <a:pt x="1824294" y="3810000"/>
                </a:lnTo>
                <a:lnTo>
                  <a:pt x="1781425" y="3835400"/>
                </a:lnTo>
                <a:lnTo>
                  <a:pt x="1736852" y="3860800"/>
                </a:lnTo>
                <a:lnTo>
                  <a:pt x="1690572" y="3886200"/>
                </a:lnTo>
                <a:lnTo>
                  <a:pt x="1592898" y="3911600"/>
                </a:lnTo>
                <a:lnTo>
                  <a:pt x="2825705" y="3911600"/>
                </a:lnTo>
                <a:lnTo>
                  <a:pt x="2834246" y="3898900"/>
                </a:lnTo>
                <a:lnTo>
                  <a:pt x="2858214" y="3860800"/>
                </a:lnTo>
                <a:lnTo>
                  <a:pt x="2880530" y="3810000"/>
                </a:lnTo>
                <a:lnTo>
                  <a:pt x="2901193" y="3771900"/>
                </a:lnTo>
                <a:lnTo>
                  <a:pt x="2920203" y="3721100"/>
                </a:lnTo>
                <a:lnTo>
                  <a:pt x="2937560" y="3683000"/>
                </a:lnTo>
                <a:lnTo>
                  <a:pt x="2953264" y="3632200"/>
                </a:lnTo>
                <a:lnTo>
                  <a:pt x="2967314" y="3594100"/>
                </a:lnTo>
                <a:lnTo>
                  <a:pt x="2979712" y="3543300"/>
                </a:lnTo>
                <a:lnTo>
                  <a:pt x="2990457" y="3492500"/>
                </a:lnTo>
                <a:lnTo>
                  <a:pt x="2999549" y="3441700"/>
                </a:lnTo>
                <a:lnTo>
                  <a:pt x="3006987" y="3403600"/>
                </a:lnTo>
                <a:lnTo>
                  <a:pt x="3012773" y="3352800"/>
                </a:lnTo>
                <a:lnTo>
                  <a:pt x="3016906" y="3302000"/>
                </a:lnTo>
                <a:lnTo>
                  <a:pt x="3019385" y="3251200"/>
                </a:lnTo>
                <a:lnTo>
                  <a:pt x="3020212" y="3200400"/>
                </a:lnTo>
                <a:lnTo>
                  <a:pt x="3019171" y="3136900"/>
                </a:lnTo>
                <a:lnTo>
                  <a:pt x="3016050" y="3086100"/>
                </a:lnTo>
                <a:lnTo>
                  <a:pt x="3010847" y="3035300"/>
                </a:lnTo>
                <a:lnTo>
                  <a:pt x="3003563" y="2984500"/>
                </a:lnTo>
                <a:lnTo>
                  <a:pt x="2994199" y="2933700"/>
                </a:lnTo>
                <a:lnTo>
                  <a:pt x="2982753" y="2882900"/>
                </a:lnTo>
                <a:lnTo>
                  <a:pt x="2969226" y="2832100"/>
                </a:lnTo>
                <a:lnTo>
                  <a:pt x="2953618" y="2794000"/>
                </a:lnTo>
                <a:lnTo>
                  <a:pt x="2935930" y="2743200"/>
                </a:lnTo>
                <a:lnTo>
                  <a:pt x="2916160" y="2705100"/>
                </a:lnTo>
                <a:lnTo>
                  <a:pt x="2894310" y="2654300"/>
                </a:lnTo>
                <a:lnTo>
                  <a:pt x="2870379" y="2616200"/>
                </a:lnTo>
                <a:lnTo>
                  <a:pt x="2844367" y="2565400"/>
                </a:lnTo>
                <a:lnTo>
                  <a:pt x="2816274" y="2527300"/>
                </a:lnTo>
                <a:lnTo>
                  <a:pt x="2786100" y="2489200"/>
                </a:lnTo>
                <a:lnTo>
                  <a:pt x="2754190" y="2451100"/>
                </a:lnTo>
                <a:close/>
              </a:path>
              <a:path w="3020695" h="4559300">
                <a:moveTo>
                  <a:pt x="2712042" y="711200"/>
                </a:moveTo>
                <a:lnTo>
                  <a:pt x="1497069" y="711200"/>
                </a:lnTo>
                <a:lnTo>
                  <a:pt x="1549445" y="723900"/>
                </a:lnTo>
                <a:lnTo>
                  <a:pt x="1599011" y="736600"/>
                </a:lnTo>
                <a:lnTo>
                  <a:pt x="1645766" y="749300"/>
                </a:lnTo>
                <a:lnTo>
                  <a:pt x="1689710" y="762000"/>
                </a:lnTo>
                <a:lnTo>
                  <a:pt x="1730844" y="787400"/>
                </a:lnTo>
                <a:lnTo>
                  <a:pt x="1769168" y="812800"/>
                </a:lnTo>
                <a:lnTo>
                  <a:pt x="1804682" y="850900"/>
                </a:lnTo>
                <a:lnTo>
                  <a:pt x="1836659" y="889000"/>
                </a:lnTo>
                <a:lnTo>
                  <a:pt x="1864373" y="927100"/>
                </a:lnTo>
                <a:lnTo>
                  <a:pt x="1887823" y="965200"/>
                </a:lnTo>
                <a:lnTo>
                  <a:pt x="1907009" y="1003300"/>
                </a:lnTo>
                <a:lnTo>
                  <a:pt x="1921932" y="1054100"/>
                </a:lnTo>
                <a:lnTo>
                  <a:pt x="1932591" y="1104900"/>
                </a:lnTo>
                <a:lnTo>
                  <a:pt x="1938986" y="1155700"/>
                </a:lnTo>
                <a:lnTo>
                  <a:pt x="1941118" y="1219200"/>
                </a:lnTo>
                <a:lnTo>
                  <a:pt x="1939258" y="1270000"/>
                </a:lnTo>
                <a:lnTo>
                  <a:pt x="1933677" y="1320800"/>
                </a:lnTo>
                <a:lnTo>
                  <a:pt x="1924374" y="1371600"/>
                </a:lnTo>
                <a:lnTo>
                  <a:pt x="1911352" y="1409700"/>
                </a:lnTo>
                <a:lnTo>
                  <a:pt x="1894608" y="1460500"/>
                </a:lnTo>
                <a:lnTo>
                  <a:pt x="1874143" y="1498600"/>
                </a:lnTo>
                <a:lnTo>
                  <a:pt x="1849958" y="1536700"/>
                </a:lnTo>
                <a:lnTo>
                  <a:pt x="1822051" y="1574800"/>
                </a:lnTo>
                <a:lnTo>
                  <a:pt x="1790424" y="1612900"/>
                </a:lnTo>
                <a:lnTo>
                  <a:pt x="1755076" y="1651000"/>
                </a:lnTo>
                <a:lnTo>
                  <a:pt x="1722903" y="1676400"/>
                </a:lnTo>
                <a:lnTo>
                  <a:pt x="1688405" y="1701800"/>
                </a:lnTo>
                <a:lnTo>
                  <a:pt x="1651582" y="1714500"/>
                </a:lnTo>
                <a:lnTo>
                  <a:pt x="1612433" y="1739900"/>
                </a:lnTo>
                <a:lnTo>
                  <a:pt x="1570959" y="1752600"/>
                </a:lnTo>
                <a:lnTo>
                  <a:pt x="1527160" y="1765300"/>
                </a:lnTo>
                <a:lnTo>
                  <a:pt x="1481036" y="1778000"/>
                </a:lnTo>
                <a:lnTo>
                  <a:pt x="1432585" y="1790700"/>
                </a:lnTo>
                <a:lnTo>
                  <a:pt x="1381810" y="1790700"/>
                </a:lnTo>
                <a:lnTo>
                  <a:pt x="1328708" y="1803400"/>
                </a:lnTo>
                <a:lnTo>
                  <a:pt x="1215529" y="1803400"/>
                </a:lnTo>
                <a:lnTo>
                  <a:pt x="1119403" y="2514600"/>
                </a:lnTo>
                <a:lnTo>
                  <a:pt x="1176526" y="2489200"/>
                </a:lnTo>
                <a:lnTo>
                  <a:pt x="1231614" y="2476500"/>
                </a:lnTo>
                <a:lnTo>
                  <a:pt x="1284668" y="2476500"/>
                </a:lnTo>
                <a:lnTo>
                  <a:pt x="1335685" y="2463800"/>
                </a:lnTo>
                <a:lnTo>
                  <a:pt x="1384668" y="2451100"/>
                </a:lnTo>
                <a:lnTo>
                  <a:pt x="2754190" y="2451100"/>
                </a:lnTo>
                <a:lnTo>
                  <a:pt x="2720888" y="2413000"/>
                </a:lnTo>
                <a:lnTo>
                  <a:pt x="2686193" y="2387600"/>
                </a:lnTo>
                <a:lnTo>
                  <a:pt x="2650106" y="2349500"/>
                </a:lnTo>
                <a:lnTo>
                  <a:pt x="2612628" y="2324100"/>
                </a:lnTo>
                <a:lnTo>
                  <a:pt x="2573757" y="2286000"/>
                </a:lnTo>
                <a:lnTo>
                  <a:pt x="2533494" y="2260600"/>
                </a:lnTo>
                <a:lnTo>
                  <a:pt x="2491839" y="2235200"/>
                </a:lnTo>
                <a:lnTo>
                  <a:pt x="2448793" y="2222500"/>
                </a:lnTo>
                <a:lnTo>
                  <a:pt x="2404354" y="2197100"/>
                </a:lnTo>
                <a:lnTo>
                  <a:pt x="2358524" y="2171700"/>
                </a:lnTo>
                <a:lnTo>
                  <a:pt x="2262688" y="2146300"/>
                </a:lnTo>
                <a:lnTo>
                  <a:pt x="2161285" y="2120900"/>
                </a:lnTo>
                <a:lnTo>
                  <a:pt x="2212580" y="2082800"/>
                </a:lnTo>
                <a:lnTo>
                  <a:pt x="2261782" y="2057400"/>
                </a:lnTo>
                <a:lnTo>
                  <a:pt x="2308889" y="2032000"/>
                </a:lnTo>
                <a:lnTo>
                  <a:pt x="2353903" y="1993900"/>
                </a:lnTo>
                <a:lnTo>
                  <a:pt x="2396823" y="1968500"/>
                </a:lnTo>
                <a:lnTo>
                  <a:pt x="2437649" y="1930400"/>
                </a:lnTo>
                <a:lnTo>
                  <a:pt x="2476382" y="1892300"/>
                </a:lnTo>
                <a:lnTo>
                  <a:pt x="2513021" y="1866900"/>
                </a:lnTo>
                <a:lnTo>
                  <a:pt x="2547566" y="1828800"/>
                </a:lnTo>
                <a:lnTo>
                  <a:pt x="2580018" y="1790700"/>
                </a:lnTo>
                <a:lnTo>
                  <a:pt x="2610375" y="1752600"/>
                </a:lnTo>
                <a:lnTo>
                  <a:pt x="2638640" y="1714500"/>
                </a:lnTo>
                <a:lnTo>
                  <a:pt x="2664810" y="1676400"/>
                </a:lnTo>
                <a:lnTo>
                  <a:pt x="2688887" y="1638300"/>
                </a:lnTo>
                <a:lnTo>
                  <a:pt x="2710870" y="1600200"/>
                </a:lnTo>
                <a:lnTo>
                  <a:pt x="2730760" y="1562100"/>
                </a:lnTo>
                <a:lnTo>
                  <a:pt x="2748555" y="1524000"/>
                </a:lnTo>
                <a:lnTo>
                  <a:pt x="2764258" y="1473200"/>
                </a:lnTo>
                <a:lnTo>
                  <a:pt x="2777866" y="1435100"/>
                </a:lnTo>
                <a:lnTo>
                  <a:pt x="2789381" y="1397000"/>
                </a:lnTo>
                <a:lnTo>
                  <a:pt x="2798802" y="1346200"/>
                </a:lnTo>
                <a:lnTo>
                  <a:pt x="2806130" y="1295400"/>
                </a:lnTo>
                <a:lnTo>
                  <a:pt x="2811364" y="1257300"/>
                </a:lnTo>
                <a:lnTo>
                  <a:pt x="2814505" y="1206500"/>
                </a:lnTo>
                <a:lnTo>
                  <a:pt x="2815551" y="1155700"/>
                </a:lnTo>
                <a:lnTo>
                  <a:pt x="2814446" y="1117600"/>
                </a:lnTo>
                <a:lnTo>
                  <a:pt x="2811131" y="1066800"/>
                </a:lnTo>
                <a:lnTo>
                  <a:pt x="2805606" y="1016000"/>
                </a:lnTo>
                <a:lnTo>
                  <a:pt x="2797871" y="965200"/>
                </a:lnTo>
                <a:lnTo>
                  <a:pt x="2787925" y="914400"/>
                </a:lnTo>
                <a:lnTo>
                  <a:pt x="2775769" y="876300"/>
                </a:lnTo>
                <a:lnTo>
                  <a:pt x="2761403" y="825500"/>
                </a:lnTo>
                <a:lnTo>
                  <a:pt x="2744827" y="787400"/>
                </a:lnTo>
                <a:lnTo>
                  <a:pt x="2726040" y="736600"/>
                </a:lnTo>
                <a:lnTo>
                  <a:pt x="2712042" y="711200"/>
                </a:lnTo>
                <a:close/>
              </a:path>
              <a:path w="3020695" h="4559300">
                <a:moveTo>
                  <a:pt x="1733754" y="12700"/>
                </a:moveTo>
                <a:lnTo>
                  <a:pt x="1207987" y="12700"/>
                </a:lnTo>
                <a:lnTo>
                  <a:pt x="1158477" y="25400"/>
                </a:lnTo>
                <a:lnTo>
                  <a:pt x="1109710" y="25400"/>
                </a:lnTo>
                <a:lnTo>
                  <a:pt x="922079" y="76200"/>
                </a:lnTo>
                <a:lnTo>
                  <a:pt x="877030" y="101600"/>
                </a:lnTo>
                <a:lnTo>
                  <a:pt x="832726" y="114300"/>
                </a:lnTo>
                <a:lnTo>
                  <a:pt x="789165" y="139700"/>
                </a:lnTo>
                <a:lnTo>
                  <a:pt x="739701" y="165100"/>
                </a:lnTo>
                <a:lnTo>
                  <a:pt x="692089" y="190500"/>
                </a:lnTo>
                <a:lnTo>
                  <a:pt x="646330" y="215900"/>
                </a:lnTo>
                <a:lnTo>
                  <a:pt x="602423" y="241300"/>
                </a:lnTo>
                <a:lnTo>
                  <a:pt x="560368" y="266700"/>
                </a:lnTo>
                <a:lnTo>
                  <a:pt x="520165" y="304800"/>
                </a:lnTo>
                <a:lnTo>
                  <a:pt x="481813" y="342900"/>
                </a:lnTo>
                <a:lnTo>
                  <a:pt x="445314" y="368300"/>
                </a:lnTo>
                <a:lnTo>
                  <a:pt x="410666" y="406400"/>
                </a:lnTo>
                <a:lnTo>
                  <a:pt x="377869" y="444500"/>
                </a:lnTo>
                <a:lnTo>
                  <a:pt x="346924" y="482600"/>
                </a:lnTo>
                <a:lnTo>
                  <a:pt x="317830" y="520700"/>
                </a:lnTo>
                <a:lnTo>
                  <a:pt x="294123" y="558800"/>
                </a:lnTo>
                <a:lnTo>
                  <a:pt x="271286" y="596900"/>
                </a:lnTo>
                <a:lnTo>
                  <a:pt x="249320" y="635000"/>
                </a:lnTo>
                <a:lnTo>
                  <a:pt x="228223" y="673100"/>
                </a:lnTo>
                <a:lnTo>
                  <a:pt x="207997" y="723900"/>
                </a:lnTo>
                <a:lnTo>
                  <a:pt x="188640" y="762000"/>
                </a:lnTo>
                <a:lnTo>
                  <a:pt x="170154" y="812800"/>
                </a:lnTo>
                <a:lnTo>
                  <a:pt x="152538" y="863600"/>
                </a:lnTo>
                <a:lnTo>
                  <a:pt x="135792" y="914400"/>
                </a:lnTo>
                <a:lnTo>
                  <a:pt x="119916" y="965200"/>
                </a:lnTo>
                <a:lnTo>
                  <a:pt x="104910" y="1016000"/>
                </a:lnTo>
                <a:lnTo>
                  <a:pt x="90774" y="1066800"/>
                </a:lnTo>
                <a:lnTo>
                  <a:pt x="77508" y="1130300"/>
                </a:lnTo>
                <a:lnTo>
                  <a:pt x="65112" y="1181100"/>
                </a:lnTo>
                <a:lnTo>
                  <a:pt x="868235" y="1320800"/>
                </a:lnTo>
                <a:lnTo>
                  <a:pt x="876295" y="1257300"/>
                </a:lnTo>
                <a:lnTo>
                  <a:pt x="886837" y="1206500"/>
                </a:lnTo>
                <a:lnTo>
                  <a:pt x="899860" y="1155700"/>
                </a:lnTo>
                <a:lnTo>
                  <a:pt x="915363" y="1104900"/>
                </a:lnTo>
                <a:lnTo>
                  <a:pt x="933348" y="1054100"/>
                </a:lnTo>
                <a:lnTo>
                  <a:pt x="953814" y="1016000"/>
                </a:lnTo>
                <a:lnTo>
                  <a:pt x="976761" y="977900"/>
                </a:lnTo>
                <a:lnTo>
                  <a:pt x="1002189" y="939800"/>
                </a:lnTo>
                <a:lnTo>
                  <a:pt x="1030098" y="901700"/>
                </a:lnTo>
                <a:lnTo>
                  <a:pt x="1060488" y="863600"/>
                </a:lnTo>
                <a:lnTo>
                  <a:pt x="1096433" y="838200"/>
                </a:lnTo>
                <a:lnTo>
                  <a:pt x="1133986" y="800100"/>
                </a:lnTo>
                <a:lnTo>
                  <a:pt x="1173148" y="774700"/>
                </a:lnTo>
                <a:lnTo>
                  <a:pt x="1213918" y="762000"/>
                </a:lnTo>
                <a:lnTo>
                  <a:pt x="1256296" y="736600"/>
                </a:lnTo>
                <a:lnTo>
                  <a:pt x="1300281" y="723900"/>
                </a:lnTo>
                <a:lnTo>
                  <a:pt x="1345874" y="723900"/>
                </a:lnTo>
                <a:lnTo>
                  <a:pt x="1393074" y="711200"/>
                </a:lnTo>
                <a:lnTo>
                  <a:pt x="2712042" y="711200"/>
                </a:lnTo>
                <a:lnTo>
                  <a:pt x="2705043" y="698500"/>
                </a:lnTo>
                <a:lnTo>
                  <a:pt x="2681836" y="647700"/>
                </a:lnTo>
                <a:lnTo>
                  <a:pt x="2656418" y="609600"/>
                </a:lnTo>
                <a:lnTo>
                  <a:pt x="2628790" y="571500"/>
                </a:lnTo>
                <a:lnTo>
                  <a:pt x="2598951" y="520700"/>
                </a:lnTo>
                <a:lnTo>
                  <a:pt x="2566902" y="482600"/>
                </a:lnTo>
                <a:lnTo>
                  <a:pt x="2532642" y="444500"/>
                </a:lnTo>
                <a:lnTo>
                  <a:pt x="2496172" y="406400"/>
                </a:lnTo>
                <a:lnTo>
                  <a:pt x="2461986" y="368300"/>
                </a:lnTo>
                <a:lnTo>
                  <a:pt x="2426839" y="330200"/>
                </a:lnTo>
                <a:lnTo>
                  <a:pt x="2390731" y="304800"/>
                </a:lnTo>
                <a:lnTo>
                  <a:pt x="2353661" y="279400"/>
                </a:lnTo>
                <a:lnTo>
                  <a:pt x="2315630" y="241300"/>
                </a:lnTo>
                <a:lnTo>
                  <a:pt x="2276638" y="215900"/>
                </a:lnTo>
                <a:lnTo>
                  <a:pt x="2236685" y="190500"/>
                </a:lnTo>
                <a:lnTo>
                  <a:pt x="2195770" y="165100"/>
                </a:lnTo>
                <a:lnTo>
                  <a:pt x="2153895" y="152400"/>
                </a:lnTo>
                <a:lnTo>
                  <a:pt x="2111058" y="127000"/>
                </a:lnTo>
                <a:lnTo>
                  <a:pt x="2067259" y="101600"/>
                </a:lnTo>
                <a:lnTo>
                  <a:pt x="1930096" y="63500"/>
                </a:lnTo>
                <a:lnTo>
                  <a:pt x="1733754" y="12700"/>
                </a:lnTo>
                <a:close/>
              </a:path>
              <a:path w="3020695" h="4559300">
                <a:moveTo>
                  <a:pt x="1629816" y="0"/>
                </a:moveTo>
                <a:lnTo>
                  <a:pt x="1309240" y="0"/>
                </a:lnTo>
                <a:lnTo>
                  <a:pt x="1258242" y="12700"/>
                </a:lnTo>
                <a:lnTo>
                  <a:pt x="1682266" y="12700"/>
                </a:lnTo>
                <a:lnTo>
                  <a:pt x="1629816" y="0"/>
                </a:lnTo>
                <a:close/>
              </a:path>
            </a:pathLst>
          </a:custGeom>
          <a:solidFill>
            <a:srgbClr val="002C77"/>
          </a:solidFill>
        </p:spPr>
        <p:txBody>
          <a:bodyPr wrap="square" lIns="0" tIns="0" rIns="0" bIns="0" rtlCol="0"/>
          <a:lstStyle/>
          <a:p>
            <a:endParaRPr/>
          </a:p>
        </p:txBody>
      </p:sp>
      <p:sp>
        <p:nvSpPr>
          <p:cNvPr id="3" name="object 3"/>
          <p:cNvSpPr txBox="1">
            <a:spLocks noGrp="1"/>
          </p:cNvSpPr>
          <p:nvPr>
            <p:ph type="title"/>
          </p:nvPr>
        </p:nvSpPr>
        <p:spPr>
          <a:xfrm>
            <a:off x="469900" y="163193"/>
            <a:ext cx="7759065" cy="1506855"/>
          </a:xfrm>
          <a:prstGeom prst="rect">
            <a:avLst/>
          </a:prstGeom>
        </p:spPr>
        <p:txBody>
          <a:bodyPr vert="horz" wrap="square" lIns="0" tIns="177165" rIns="0" bIns="0" rtlCol="0">
            <a:spAutoFit/>
          </a:bodyPr>
          <a:lstStyle/>
          <a:p>
            <a:pPr marL="12700" marR="5080">
              <a:lnSpc>
                <a:spcPct val="80000"/>
              </a:lnSpc>
              <a:spcBef>
                <a:spcPts val="1395"/>
              </a:spcBef>
            </a:pPr>
            <a:r>
              <a:rPr sz="5400" dirty="0"/>
              <a:t>Performance</a:t>
            </a:r>
            <a:r>
              <a:rPr sz="5400" spc="-55" dirty="0"/>
              <a:t> </a:t>
            </a:r>
            <a:r>
              <a:rPr sz="5400" spc="-10" dirty="0"/>
              <a:t>Standards </a:t>
            </a:r>
            <a:r>
              <a:rPr sz="5400" dirty="0"/>
              <a:t>to</a:t>
            </a:r>
            <a:r>
              <a:rPr sz="5400" spc="-45" dirty="0"/>
              <a:t> </a:t>
            </a:r>
            <a:r>
              <a:rPr sz="5400" dirty="0"/>
              <a:t>Improve</a:t>
            </a:r>
            <a:r>
              <a:rPr sz="5400" spc="-45" dirty="0"/>
              <a:t> </a:t>
            </a:r>
            <a:r>
              <a:rPr sz="5400" spc="-10" dirty="0"/>
              <a:t>Quality</a:t>
            </a:r>
            <a:endParaRPr sz="5400"/>
          </a:p>
        </p:txBody>
      </p:sp>
    </p:spTree>
    <p:extLst>
      <p:ext uri="{BB962C8B-B14F-4D97-AF65-F5344CB8AC3E}">
        <p14:creationId xmlns:p14="http://schemas.microsoft.com/office/powerpoint/2010/main" val="276720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82611" y="0"/>
            <a:ext cx="5009515" cy="6858000"/>
            <a:chOff x="7182611" y="0"/>
            <a:chExt cx="5009515" cy="6858000"/>
          </a:xfrm>
        </p:grpSpPr>
        <p:sp>
          <p:nvSpPr>
            <p:cNvPr id="3" name="object 3"/>
            <p:cNvSpPr/>
            <p:nvPr/>
          </p:nvSpPr>
          <p:spPr>
            <a:xfrm>
              <a:off x="7182611" y="0"/>
              <a:ext cx="5009515" cy="6858000"/>
            </a:xfrm>
            <a:custGeom>
              <a:avLst/>
              <a:gdLst/>
              <a:ahLst/>
              <a:cxnLst/>
              <a:rect l="l" t="t" r="r" b="b"/>
              <a:pathLst>
                <a:path w="5009515" h="6858000">
                  <a:moveTo>
                    <a:pt x="5009388" y="0"/>
                  </a:moveTo>
                  <a:lnTo>
                    <a:pt x="0" y="0"/>
                  </a:lnTo>
                  <a:lnTo>
                    <a:pt x="0" y="6858000"/>
                  </a:lnTo>
                  <a:lnTo>
                    <a:pt x="5009388" y="6858000"/>
                  </a:lnTo>
                  <a:lnTo>
                    <a:pt x="5009388" y="0"/>
                  </a:lnTo>
                  <a:close/>
                </a:path>
              </a:pathLst>
            </a:custGeom>
            <a:solidFill>
              <a:srgbClr val="002C77"/>
            </a:solidFill>
          </p:spPr>
          <p:txBody>
            <a:bodyPr wrap="square" lIns="0" tIns="0" rIns="0" bIns="0" rtlCol="0"/>
            <a:lstStyle/>
            <a:p>
              <a:endParaRPr/>
            </a:p>
          </p:txBody>
        </p:sp>
        <p:pic>
          <p:nvPicPr>
            <p:cNvPr id="4" name="object 4"/>
            <p:cNvPicPr/>
            <p:nvPr/>
          </p:nvPicPr>
          <p:blipFill>
            <a:blip r:embed="rId2" cstate="print"/>
            <a:stretch>
              <a:fillRect/>
            </a:stretch>
          </p:blipFill>
          <p:spPr>
            <a:xfrm>
              <a:off x="7182611" y="1092200"/>
              <a:ext cx="4785360" cy="2336800"/>
            </a:xfrm>
            <a:prstGeom prst="rect">
              <a:avLst/>
            </a:prstGeom>
          </p:spPr>
        </p:pic>
      </p:grpSp>
      <p:sp>
        <p:nvSpPr>
          <p:cNvPr id="5" name="object 5"/>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New</a:t>
            </a:r>
            <a:r>
              <a:rPr spc="-55" dirty="0"/>
              <a:t> </a:t>
            </a:r>
            <a:r>
              <a:rPr dirty="0"/>
              <a:t>Focus</a:t>
            </a:r>
            <a:r>
              <a:rPr spc="-35" dirty="0"/>
              <a:t> </a:t>
            </a:r>
            <a:r>
              <a:rPr dirty="0"/>
              <a:t>on</a:t>
            </a:r>
            <a:r>
              <a:rPr spc="-30" dirty="0"/>
              <a:t> </a:t>
            </a:r>
            <a:r>
              <a:rPr spc="-10" dirty="0"/>
              <a:t>Outcomes</a:t>
            </a:r>
          </a:p>
        </p:txBody>
      </p:sp>
      <p:sp>
        <p:nvSpPr>
          <p:cNvPr id="6" name="object 6"/>
          <p:cNvSpPr txBox="1"/>
          <p:nvPr/>
        </p:nvSpPr>
        <p:spPr>
          <a:xfrm>
            <a:off x="473075" y="1463835"/>
            <a:ext cx="5815330" cy="1280795"/>
          </a:xfrm>
          <a:prstGeom prst="rect">
            <a:avLst/>
          </a:prstGeom>
        </p:spPr>
        <p:txBody>
          <a:bodyPr vert="horz" wrap="square" lIns="0" tIns="135890" rIns="0" bIns="0" rtlCol="0">
            <a:spAutoFit/>
          </a:bodyPr>
          <a:lstStyle/>
          <a:p>
            <a:pPr marL="12700">
              <a:lnSpc>
                <a:spcPct val="100000"/>
              </a:lnSpc>
              <a:spcBef>
                <a:spcPts val="1070"/>
              </a:spcBef>
            </a:pPr>
            <a:r>
              <a:rPr sz="2800" b="1" dirty="0">
                <a:solidFill>
                  <a:srgbClr val="009DDF"/>
                </a:solidFill>
                <a:latin typeface="Arial"/>
                <a:cs typeface="Arial"/>
              </a:rPr>
              <a:t>Shifting</a:t>
            </a:r>
            <a:r>
              <a:rPr sz="2800" b="1" spc="-60" dirty="0">
                <a:solidFill>
                  <a:srgbClr val="009DDF"/>
                </a:solidFill>
                <a:latin typeface="Arial"/>
                <a:cs typeface="Arial"/>
              </a:rPr>
              <a:t> </a:t>
            </a:r>
            <a:r>
              <a:rPr sz="2800" b="1" dirty="0">
                <a:solidFill>
                  <a:srgbClr val="009DDF"/>
                </a:solidFill>
                <a:latin typeface="Arial"/>
                <a:cs typeface="Arial"/>
              </a:rPr>
              <a:t>focus</a:t>
            </a:r>
            <a:r>
              <a:rPr sz="2800" b="1" spc="-40" dirty="0">
                <a:solidFill>
                  <a:srgbClr val="009DDF"/>
                </a:solidFill>
                <a:latin typeface="Arial"/>
                <a:cs typeface="Arial"/>
              </a:rPr>
              <a:t> </a:t>
            </a:r>
            <a:r>
              <a:rPr sz="2800" b="1" dirty="0">
                <a:solidFill>
                  <a:srgbClr val="009DDF"/>
                </a:solidFill>
                <a:latin typeface="Arial"/>
                <a:cs typeface="Arial"/>
              </a:rPr>
              <a:t>in</a:t>
            </a:r>
            <a:r>
              <a:rPr sz="2800" b="1" spc="-75" dirty="0">
                <a:solidFill>
                  <a:srgbClr val="009DDF"/>
                </a:solidFill>
                <a:latin typeface="Arial"/>
                <a:cs typeface="Arial"/>
              </a:rPr>
              <a:t> </a:t>
            </a:r>
            <a:r>
              <a:rPr sz="2800" b="1" dirty="0">
                <a:solidFill>
                  <a:srgbClr val="009DDF"/>
                </a:solidFill>
                <a:latin typeface="Arial"/>
                <a:cs typeface="Arial"/>
              </a:rPr>
              <a:t>HCBS</a:t>
            </a:r>
            <a:r>
              <a:rPr sz="2800" b="1" spc="-50" dirty="0">
                <a:solidFill>
                  <a:srgbClr val="009DDF"/>
                </a:solidFill>
                <a:latin typeface="Arial"/>
                <a:cs typeface="Arial"/>
              </a:rPr>
              <a:t> </a:t>
            </a:r>
            <a:r>
              <a:rPr sz="2800" b="1" spc="-10" dirty="0">
                <a:solidFill>
                  <a:srgbClr val="009DDF"/>
                </a:solidFill>
                <a:latin typeface="Arial"/>
                <a:cs typeface="Arial"/>
              </a:rPr>
              <a:t>systems</a:t>
            </a:r>
            <a:endParaRPr sz="2800">
              <a:latin typeface="Arial"/>
              <a:cs typeface="Arial"/>
            </a:endParaRPr>
          </a:p>
          <a:p>
            <a:pPr marL="240665" indent="-227965">
              <a:lnSpc>
                <a:spcPct val="100000"/>
              </a:lnSpc>
              <a:spcBef>
                <a:spcPts val="630"/>
              </a:spcBef>
              <a:buChar char="•"/>
              <a:tabLst>
                <a:tab pos="240665" algn="l"/>
              </a:tabLst>
            </a:pPr>
            <a:r>
              <a:rPr sz="1800" spc="-10" dirty="0">
                <a:solidFill>
                  <a:srgbClr val="002C77"/>
                </a:solidFill>
                <a:latin typeface="Arial"/>
                <a:cs typeface="Arial"/>
              </a:rPr>
              <a:t>Federal</a:t>
            </a:r>
            <a:r>
              <a:rPr sz="1800" spc="-105" dirty="0">
                <a:solidFill>
                  <a:srgbClr val="002C77"/>
                </a:solidFill>
                <a:latin typeface="Arial"/>
                <a:cs typeface="Arial"/>
              </a:rPr>
              <a:t> </a:t>
            </a:r>
            <a:r>
              <a:rPr sz="1800" dirty="0">
                <a:solidFill>
                  <a:srgbClr val="002C77"/>
                </a:solidFill>
                <a:latin typeface="Arial"/>
                <a:cs typeface="Arial"/>
              </a:rPr>
              <a:t>Access</a:t>
            </a:r>
            <a:r>
              <a:rPr sz="1800" spc="-20" dirty="0">
                <a:solidFill>
                  <a:srgbClr val="002C77"/>
                </a:solidFill>
                <a:latin typeface="Arial"/>
                <a:cs typeface="Arial"/>
              </a:rPr>
              <a:t> </a:t>
            </a:r>
            <a:r>
              <a:rPr sz="1800" dirty="0">
                <a:solidFill>
                  <a:srgbClr val="002C77"/>
                </a:solidFill>
                <a:latin typeface="Arial"/>
                <a:cs typeface="Arial"/>
              </a:rPr>
              <a:t>Rule:</a:t>
            </a:r>
            <a:r>
              <a:rPr sz="1800" spc="-15" dirty="0">
                <a:solidFill>
                  <a:srgbClr val="002C77"/>
                </a:solidFill>
                <a:latin typeface="Arial"/>
                <a:cs typeface="Arial"/>
              </a:rPr>
              <a:t> </a:t>
            </a:r>
            <a:r>
              <a:rPr sz="1800" dirty="0">
                <a:solidFill>
                  <a:srgbClr val="002C77"/>
                </a:solidFill>
                <a:latin typeface="Arial"/>
                <a:cs typeface="Arial"/>
              </a:rPr>
              <a:t>CMS</a:t>
            </a:r>
            <a:r>
              <a:rPr sz="1800" spc="-20" dirty="0">
                <a:solidFill>
                  <a:srgbClr val="002C77"/>
                </a:solidFill>
                <a:latin typeface="Arial"/>
                <a:cs typeface="Arial"/>
              </a:rPr>
              <a:t> </a:t>
            </a:r>
            <a:r>
              <a:rPr sz="1800" dirty="0">
                <a:solidFill>
                  <a:srgbClr val="002C77"/>
                </a:solidFill>
                <a:latin typeface="Arial"/>
                <a:cs typeface="Arial"/>
              </a:rPr>
              <a:t>HCBS</a:t>
            </a:r>
            <a:r>
              <a:rPr sz="1800" spc="-5" dirty="0">
                <a:solidFill>
                  <a:srgbClr val="002C77"/>
                </a:solidFill>
                <a:latin typeface="Arial"/>
                <a:cs typeface="Arial"/>
              </a:rPr>
              <a:t> </a:t>
            </a:r>
            <a:r>
              <a:rPr sz="1800" dirty="0">
                <a:solidFill>
                  <a:srgbClr val="002C77"/>
                </a:solidFill>
                <a:latin typeface="Arial"/>
                <a:cs typeface="Arial"/>
              </a:rPr>
              <a:t>Quality</a:t>
            </a:r>
            <a:r>
              <a:rPr sz="1800" spc="-20" dirty="0">
                <a:solidFill>
                  <a:srgbClr val="002C77"/>
                </a:solidFill>
                <a:latin typeface="Arial"/>
                <a:cs typeface="Arial"/>
              </a:rPr>
              <a:t> </a:t>
            </a:r>
            <a:r>
              <a:rPr sz="1800" dirty="0">
                <a:solidFill>
                  <a:srgbClr val="002C77"/>
                </a:solidFill>
                <a:latin typeface="Arial"/>
                <a:cs typeface="Arial"/>
              </a:rPr>
              <a:t>Measure</a:t>
            </a:r>
            <a:r>
              <a:rPr sz="1800" spc="-10" dirty="0">
                <a:solidFill>
                  <a:srgbClr val="002C77"/>
                </a:solidFill>
                <a:latin typeface="Arial"/>
                <a:cs typeface="Arial"/>
              </a:rPr>
              <a:t> </a:t>
            </a:r>
            <a:r>
              <a:rPr sz="1800" spc="-25" dirty="0">
                <a:solidFill>
                  <a:srgbClr val="002C77"/>
                </a:solidFill>
                <a:latin typeface="Arial"/>
                <a:cs typeface="Arial"/>
              </a:rPr>
              <a:t>Set</a:t>
            </a:r>
            <a:endParaRPr sz="1800">
              <a:latin typeface="Arial"/>
              <a:cs typeface="Arial"/>
            </a:endParaRPr>
          </a:p>
          <a:p>
            <a:pPr marL="240665" indent="-227965">
              <a:lnSpc>
                <a:spcPct val="100000"/>
              </a:lnSpc>
              <a:spcBef>
                <a:spcPts val="600"/>
              </a:spcBef>
              <a:buChar char="•"/>
              <a:tabLst>
                <a:tab pos="240665" algn="l"/>
              </a:tabLst>
            </a:pPr>
            <a:r>
              <a:rPr sz="1800" dirty="0">
                <a:solidFill>
                  <a:srgbClr val="002C77"/>
                </a:solidFill>
                <a:latin typeface="Arial"/>
                <a:cs typeface="Arial"/>
              </a:rPr>
              <a:t>Pennsylvania</a:t>
            </a:r>
            <a:r>
              <a:rPr sz="1800" spc="5" dirty="0">
                <a:solidFill>
                  <a:srgbClr val="002C77"/>
                </a:solidFill>
                <a:latin typeface="Arial"/>
                <a:cs typeface="Arial"/>
              </a:rPr>
              <a:t> </a:t>
            </a:r>
            <a:r>
              <a:rPr sz="1800" dirty="0">
                <a:solidFill>
                  <a:srgbClr val="002C77"/>
                </a:solidFill>
                <a:latin typeface="Arial"/>
                <a:cs typeface="Arial"/>
              </a:rPr>
              <a:t>ODP:</a:t>
            </a:r>
            <a:r>
              <a:rPr sz="1800" spc="-25" dirty="0">
                <a:solidFill>
                  <a:srgbClr val="002C77"/>
                </a:solidFill>
                <a:latin typeface="Arial"/>
                <a:cs typeface="Arial"/>
              </a:rPr>
              <a:t> </a:t>
            </a:r>
            <a:r>
              <a:rPr sz="1800" spc="-10" dirty="0">
                <a:solidFill>
                  <a:srgbClr val="002C77"/>
                </a:solidFill>
                <a:latin typeface="Arial"/>
                <a:cs typeface="Arial"/>
              </a:rPr>
              <a:t>Performance-</a:t>
            </a:r>
            <a:r>
              <a:rPr sz="1800" dirty="0">
                <a:solidFill>
                  <a:srgbClr val="002C77"/>
                </a:solidFill>
                <a:latin typeface="Arial"/>
                <a:cs typeface="Arial"/>
              </a:rPr>
              <a:t>Based</a:t>
            </a:r>
            <a:r>
              <a:rPr sz="1800" spc="-5" dirty="0">
                <a:solidFill>
                  <a:srgbClr val="002C77"/>
                </a:solidFill>
                <a:latin typeface="Arial"/>
                <a:cs typeface="Arial"/>
              </a:rPr>
              <a:t> </a:t>
            </a:r>
            <a:r>
              <a:rPr sz="1800" spc="-10" dirty="0">
                <a:solidFill>
                  <a:srgbClr val="002C77"/>
                </a:solidFill>
                <a:latin typeface="Arial"/>
                <a:cs typeface="Arial"/>
              </a:rPr>
              <a:t>Contracting</a:t>
            </a:r>
            <a:endParaRPr sz="1800">
              <a:latin typeface="Arial"/>
              <a:cs typeface="Arial"/>
            </a:endParaRPr>
          </a:p>
        </p:txBody>
      </p:sp>
      <p:pic>
        <p:nvPicPr>
          <p:cNvPr id="7" name="object 7"/>
          <p:cNvPicPr/>
          <p:nvPr/>
        </p:nvPicPr>
        <p:blipFill>
          <a:blip r:embed="rId3" cstate="print"/>
          <a:stretch>
            <a:fillRect/>
          </a:stretch>
        </p:blipFill>
        <p:spPr>
          <a:xfrm>
            <a:off x="1406652" y="6440423"/>
            <a:ext cx="1277111" cy="274319"/>
          </a:xfrm>
          <a:prstGeom prst="rect">
            <a:avLst/>
          </a:prstGeom>
        </p:spPr>
      </p:pic>
      <p:sp>
        <p:nvSpPr>
          <p:cNvPr id="8" name="object 8"/>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t>23</a:t>
            </a:fld>
            <a:endParaRPr spc="-25" dirty="0"/>
          </a:p>
        </p:txBody>
      </p:sp>
    </p:spTree>
    <p:extLst>
      <p:ext uri="{BB962C8B-B14F-4D97-AF65-F5344CB8AC3E}">
        <p14:creationId xmlns:p14="http://schemas.microsoft.com/office/powerpoint/2010/main" val="524945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Plan</a:t>
            </a:r>
            <a:r>
              <a:rPr spc="-55" dirty="0"/>
              <a:t> </a:t>
            </a:r>
            <a:r>
              <a:rPr dirty="0"/>
              <a:t>for</a:t>
            </a:r>
            <a:r>
              <a:rPr spc="-160" dirty="0"/>
              <a:t> </a:t>
            </a:r>
            <a:r>
              <a:rPr dirty="0"/>
              <a:t>Achieving</a:t>
            </a:r>
            <a:r>
              <a:rPr spc="-65" dirty="0"/>
              <a:t> </a:t>
            </a:r>
            <a:r>
              <a:rPr spc="-10" dirty="0"/>
              <a:t>Outcomes</a:t>
            </a:r>
          </a:p>
        </p:txBody>
      </p:sp>
      <p:sp>
        <p:nvSpPr>
          <p:cNvPr id="3" name="object 3"/>
          <p:cNvSpPr/>
          <p:nvPr/>
        </p:nvSpPr>
        <p:spPr>
          <a:xfrm>
            <a:off x="602741" y="1198627"/>
            <a:ext cx="10988040" cy="1043940"/>
          </a:xfrm>
          <a:custGeom>
            <a:avLst/>
            <a:gdLst/>
            <a:ahLst/>
            <a:cxnLst/>
            <a:rect l="l" t="t" r="r" b="b"/>
            <a:pathLst>
              <a:path w="10988040" h="1043939">
                <a:moveTo>
                  <a:pt x="10988040" y="0"/>
                </a:moveTo>
                <a:lnTo>
                  <a:pt x="0" y="0"/>
                </a:lnTo>
                <a:lnTo>
                  <a:pt x="0" y="678319"/>
                </a:lnTo>
                <a:lnTo>
                  <a:pt x="5363375" y="678319"/>
                </a:lnTo>
                <a:lnTo>
                  <a:pt x="5363375" y="782955"/>
                </a:lnTo>
                <a:lnTo>
                  <a:pt x="5232730" y="782955"/>
                </a:lnTo>
                <a:lnTo>
                  <a:pt x="5494020" y="1043940"/>
                </a:lnTo>
                <a:lnTo>
                  <a:pt x="5755309" y="782955"/>
                </a:lnTo>
                <a:lnTo>
                  <a:pt x="5624664" y="782955"/>
                </a:lnTo>
                <a:lnTo>
                  <a:pt x="5624664" y="678319"/>
                </a:lnTo>
                <a:lnTo>
                  <a:pt x="10988040" y="678319"/>
                </a:lnTo>
                <a:lnTo>
                  <a:pt x="10988040" y="0"/>
                </a:lnTo>
                <a:close/>
              </a:path>
            </a:pathLst>
          </a:custGeom>
          <a:solidFill>
            <a:srgbClr val="002C77"/>
          </a:solidFill>
        </p:spPr>
        <p:txBody>
          <a:bodyPr wrap="square" lIns="0" tIns="0" rIns="0" bIns="0" rtlCol="0"/>
          <a:lstStyle/>
          <a:p>
            <a:endParaRPr/>
          </a:p>
        </p:txBody>
      </p:sp>
      <p:sp>
        <p:nvSpPr>
          <p:cNvPr id="4" name="object 4"/>
          <p:cNvSpPr txBox="1"/>
          <p:nvPr/>
        </p:nvSpPr>
        <p:spPr>
          <a:xfrm>
            <a:off x="4435886" y="1192611"/>
            <a:ext cx="331851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Arial"/>
                <a:cs typeface="Arial"/>
              </a:rPr>
              <a:t>Identify</a:t>
            </a:r>
            <a:r>
              <a:rPr sz="2000" b="1" spc="-10" dirty="0">
                <a:solidFill>
                  <a:srgbClr val="FFFFFF"/>
                </a:solidFill>
                <a:latin typeface="Arial"/>
                <a:cs typeface="Arial"/>
              </a:rPr>
              <a:t> Performance</a:t>
            </a:r>
            <a:r>
              <a:rPr sz="2000" b="1" spc="-70" dirty="0">
                <a:solidFill>
                  <a:srgbClr val="FFFFFF"/>
                </a:solidFill>
                <a:latin typeface="Arial"/>
                <a:cs typeface="Arial"/>
              </a:rPr>
              <a:t> </a:t>
            </a:r>
            <a:r>
              <a:rPr sz="2000" b="1" spc="-10" dirty="0">
                <a:solidFill>
                  <a:srgbClr val="FFFFFF"/>
                </a:solidFill>
                <a:latin typeface="Arial"/>
                <a:cs typeface="Arial"/>
              </a:rPr>
              <a:t>Areas</a:t>
            </a:r>
            <a:endParaRPr sz="2000">
              <a:latin typeface="Arial"/>
              <a:cs typeface="Arial"/>
            </a:endParaRPr>
          </a:p>
        </p:txBody>
      </p:sp>
      <p:sp>
        <p:nvSpPr>
          <p:cNvPr id="5" name="object 5"/>
          <p:cNvSpPr txBox="1"/>
          <p:nvPr/>
        </p:nvSpPr>
        <p:spPr>
          <a:xfrm>
            <a:off x="602741" y="1564386"/>
            <a:ext cx="5494020" cy="312420"/>
          </a:xfrm>
          <a:prstGeom prst="rect">
            <a:avLst/>
          </a:prstGeom>
          <a:solidFill>
            <a:srgbClr val="D6F3F9">
              <a:alpha val="90194"/>
            </a:srgbClr>
          </a:solidFill>
          <a:ln w="25400">
            <a:solidFill>
              <a:srgbClr val="FFFFFF"/>
            </a:solidFill>
          </a:ln>
        </p:spPr>
        <p:txBody>
          <a:bodyPr vert="horz" wrap="square" lIns="0" tIns="0" rIns="0" bIns="0" rtlCol="0">
            <a:spAutoFit/>
          </a:bodyPr>
          <a:lstStyle/>
          <a:p>
            <a:pPr marR="147955" algn="ctr">
              <a:lnSpc>
                <a:spcPts val="2150"/>
              </a:lnSpc>
            </a:pPr>
            <a:r>
              <a:rPr sz="1800" b="1" dirty="0">
                <a:solidFill>
                  <a:srgbClr val="002C77"/>
                </a:solidFill>
                <a:latin typeface="Arial"/>
                <a:cs typeface="Arial"/>
              </a:rPr>
              <a:t>Individual</a:t>
            </a:r>
            <a:r>
              <a:rPr sz="1800" b="1" spc="-80" dirty="0">
                <a:solidFill>
                  <a:srgbClr val="002C77"/>
                </a:solidFill>
                <a:latin typeface="Arial"/>
                <a:cs typeface="Arial"/>
              </a:rPr>
              <a:t> </a:t>
            </a:r>
            <a:r>
              <a:rPr sz="1800" b="1" spc="-10" dirty="0">
                <a:solidFill>
                  <a:srgbClr val="002C77"/>
                </a:solidFill>
                <a:latin typeface="Arial"/>
                <a:cs typeface="Arial"/>
              </a:rPr>
              <a:t>Outcomes</a:t>
            </a:r>
            <a:endParaRPr sz="1800">
              <a:latin typeface="Arial"/>
              <a:cs typeface="Arial"/>
            </a:endParaRPr>
          </a:p>
        </p:txBody>
      </p:sp>
      <p:sp>
        <p:nvSpPr>
          <p:cNvPr id="6" name="object 6"/>
          <p:cNvSpPr txBox="1"/>
          <p:nvPr/>
        </p:nvSpPr>
        <p:spPr>
          <a:xfrm>
            <a:off x="6096761" y="1564386"/>
            <a:ext cx="5494020" cy="312420"/>
          </a:xfrm>
          <a:prstGeom prst="rect">
            <a:avLst/>
          </a:prstGeom>
          <a:solidFill>
            <a:srgbClr val="D6F3F9">
              <a:alpha val="90194"/>
            </a:srgbClr>
          </a:solidFill>
          <a:ln w="25400">
            <a:solidFill>
              <a:srgbClr val="FFFFFF"/>
            </a:solidFill>
          </a:ln>
        </p:spPr>
        <p:txBody>
          <a:bodyPr vert="horz" wrap="square" lIns="0" tIns="0" rIns="0" bIns="0" rtlCol="0">
            <a:spAutoFit/>
          </a:bodyPr>
          <a:lstStyle/>
          <a:p>
            <a:pPr algn="ctr">
              <a:lnSpc>
                <a:spcPts val="2150"/>
              </a:lnSpc>
            </a:pPr>
            <a:r>
              <a:rPr sz="1800" b="1" dirty="0">
                <a:solidFill>
                  <a:srgbClr val="002C77"/>
                </a:solidFill>
                <a:latin typeface="Arial"/>
                <a:cs typeface="Arial"/>
              </a:rPr>
              <a:t>Systems</a:t>
            </a:r>
            <a:r>
              <a:rPr sz="1800" b="1" spc="-30" dirty="0">
                <a:solidFill>
                  <a:srgbClr val="002C77"/>
                </a:solidFill>
                <a:latin typeface="Arial"/>
                <a:cs typeface="Arial"/>
              </a:rPr>
              <a:t> </a:t>
            </a:r>
            <a:r>
              <a:rPr sz="1800" b="1" spc="-10" dirty="0">
                <a:solidFill>
                  <a:srgbClr val="002C77"/>
                </a:solidFill>
                <a:latin typeface="Arial"/>
                <a:cs typeface="Arial"/>
              </a:rPr>
              <a:t>Outcomes</a:t>
            </a:r>
            <a:endParaRPr sz="1800">
              <a:latin typeface="Arial"/>
              <a:cs typeface="Arial"/>
            </a:endParaRPr>
          </a:p>
        </p:txBody>
      </p:sp>
      <p:grpSp>
        <p:nvGrpSpPr>
          <p:cNvPr id="7" name="object 7"/>
          <p:cNvGrpSpPr/>
          <p:nvPr/>
        </p:nvGrpSpPr>
        <p:grpSpPr>
          <a:xfrm>
            <a:off x="590041" y="2220723"/>
            <a:ext cx="11013440" cy="1071245"/>
            <a:chOff x="590041" y="2220723"/>
            <a:chExt cx="11013440" cy="1071245"/>
          </a:xfrm>
        </p:grpSpPr>
        <p:sp>
          <p:nvSpPr>
            <p:cNvPr id="8" name="object 8"/>
            <p:cNvSpPr/>
            <p:nvPr/>
          </p:nvSpPr>
          <p:spPr>
            <a:xfrm>
              <a:off x="602741" y="2233423"/>
              <a:ext cx="10988040" cy="1045844"/>
            </a:xfrm>
            <a:custGeom>
              <a:avLst/>
              <a:gdLst/>
              <a:ahLst/>
              <a:cxnLst/>
              <a:rect l="l" t="t" r="r" b="b"/>
              <a:pathLst>
                <a:path w="10988040" h="1045845">
                  <a:moveTo>
                    <a:pt x="10988040" y="0"/>
                  </a:moveTo>
                  <a:lnTo>
                    <a:pt x="0" y="0"/>
                  </a:lnTo>
                  <a:lnTo>
                    <a:pt x="0" y="679310"/>
                  </a:lnTo>
                  <a:lnTo>
                    <a:pt x="5363375" y="679310"/>
                  </a:lnTo>
                  <a:lnTo>
                    <a:pt x="5363375" y="784097"/>
                  </a:lnTo>
                  <a:lnTo>
                    <a:pt x="5232730" y="784097"/>
                  </a:lnTo>
                  <a:lnTo>
                    <a:pt x="5494020" y="1045463"/>
                  </a:lnTo>
                  <a:lnTo>
                    <a:pt x="5755309" y="784097"/>
                  </a:lnTo>
                  <a:lnTo>
                    <a:pt x="5624664" y="784097"/>
                  </a:lnTo>
                  <a:lnTo>
                    <a:pt x="5624664" y="679310"/>
                  </a:lnTo>
                  <a:lnTo>
                    <a:pt x="10988040" y="679310"/>
                  </a:lnTo>
                  <a:lnTo>
                    <a:pt x="10988040" y="0"/>
                  </a:lnTo>
                  <a:close/>
                </a:path>
              </a:pathLst>
            </a:custGeom>
            <a:solidFill>
              <a:srgbClr val="002C77"/>
            </a:solidFill>
          </p:spPr>
          <p:txBody>
            <a:bodyPr wrap="square" lIns="0" tIns="0" rIns="0" bIns="0" rtlCol="0"/>
            <a:lstStyle/>
            <a:p>
              <a:endParaRPr/>
            </a:p>
          </p:txBody>
        </p:sp>
        <p:sp>
          <p:nvSpPr>
            <p:cNvPr id="9" name="object 9"/>
            <p:cNvSpPr/>
            <p:nvPr/>
          </p:nvSpPr>
          <p:spPr>
            <a:xfrm>
              <a:off x="602741" y="2233423"/>
              <a:ext cx="10988040" cy="1045844"/>
            </a:xfrm>
            <a:custGeom>
              <a:avLst/>
              <a:gdLst/>
              <a:ahLst/>
              <a:cxnLst/>
              <a:rect l="l" t="t" r="r" b="b"/>
              <a:pathLst>
                <a:path w="10988040" h="1045845">
                  <a:moveTo>
                    <a:pt x="10988040" y="679310"/>
                  </a:moveTo>
                  <a:lnTo>
                    <a:pt x="5624664" y="679310"/>
                  </a:lnTo>
                  <a:lnTo>
                    <a:pt x="5624664" y="784097"/>
                  </a:lnTo>
                  <a:lnTo>
                    <a:pt x="5755309" y="784097"/>
                  </a:lnTo>
                  <a:lnTo>
                    <a:pt x="5494020" y="1045463"/>
                  </a:lnTo>
                  <a:lnTo>
                    <a:pt x="5232730" y="784097"/>
                  </a:lnTo>
                  <a:lnTo>
                    <a:pt x="5363375" y="784097"/>
                  </a:lnTo>
                  <a:lnTo>
                    <a:pt x="5363375" y="679310"/>
                  </a:lnTo>
                  <a:lnTo>
                    <a:pt x="0" y="679310"/>
                  </a:lnTo>
                  <a:lnTo>
                    <a:pt x="0" y="0"/>
                  </a:lnTo>
                  <a:lnTo>
                    <a:pt x="10988040" y="0"/>
                  </a:lnTo>
                  <a:lnTo>
                    <a:pt x="10988040" y="679310"/>
                  </a:lnTo>
                  <a:close/>
                </a:path>
              </a:pathLst>
            </a:custGeom>
            <a:ln w="25400">
              <a:solidFill>
                <a:srgbClr val="FFFFFF"/>
              </a:solidFill>
            </a:ln>
          </p:spPr>
          <p:txBody>
            <a:bodyPr wrap="square" lIns="0" tIns="0" rIns="0" bIns="0" rtlCol="0"/>
            <a:lstStyle/>
            <a:p>
              <a:endParaRPr/>
            </a:p>
          </p:txBody>
        </p:sp>
      </p:grpSp>
      <p:sp>
        <p:nvSpPr>
          <p:cNvPr id="10" name="object 10"/>
          <p:cNvSpPr txBox="1"/>
          <p:nvPr/>
        </p:nvSpPr>
        <p:spPr>
          <a:xfrm>
            <a:off x="4239322" y="2227710"/>
            <a:ext cx="371411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Arial"/>
                <a:cs typeface="Arial"/>
              </a:rPr>
              <a:t>Collect,</a:t>
            </a:r>
            <a:r>
              <a:rPr sz="2000" b="1" spc="-135" dirty="0">
                <a:solidFill>
                  <a:srgbClr val="FFFFFF"/>
                </a:solidFill>
                <a:latin typeface="Arial"/>
                <a:cs typeface="Arial"/>
              </a:rPr>
              <a:t> </a:t>
            </a:r>
            <a:r>
              <a:rPr sz="2000" b="1" dirty="0">
                <a:solidFill>
                  <a:srgbClr val="FFFFFF"/>
                </a:solidFill>
                <a:latin typeface="Arial"/>
                <a:cs typeface="Arial"/>
              </a:rPr>
              <a:t>Analyze,</a:t>
            </a:r>
            <a:r>
              <a:rPr sz="2000" b="1" spc="-30" dirty="0">
                <a:solidFill>
                  <a:srgbClr val="FFFFFF"/>
                </a:solidFill>
                <a:latin typeface="Arial"/>
                <a:cs typeface="Arial"/>
              </a:rPr>
              <a:t> </a:t>
            </a:r>
            <a:r>
              <a:rPr sz="2000" b="1" dirty="0">
                <a:solidFill>
                  <a:srgbClr val="FFFFFF"/>
                </a:solidFill>
                <a:latin typeface="Arial"/>
                <a:cs typeface="Arial"/>
              </a:rPr>
              <a:t>and</a:t>
            </a:r>
            <a:r>
              <a:rPr sz="2000" b="1" spc="-55" dirty="0">
                <a:solidFill>
                  <a:srgbClr val="FFFFFF"/>
                </a:solidFill>
                <a:latin typeface="Arial"/>
                <a:cs typeface="Arial"/>
              </a:rPr>
              <a:t> </a:t>
            </a:r>
            <a:r>
              <a:rPr sz="2000" b="1" dirty="0">
                <a:solidFill>
                  <a:srgbClr val="FFFFFF"/>
                </a:solidFill>
                <a:latin typeface="Arial"/>
                <a:cs typeface="Arial"/>
              </a:rPr>
              <a:t>Use</a:t>
            </a:r>
            <a:r>
              <a:rPr sz="2000" b="1" spc="-45" dirty="0">
                <a:solidFill>
                  <a:srgbClr val="FFFFFF"/>
                </a:solidFill>
                <a:latin typeface="Arial"/>
                <a:cs typeface="Arial"/>
              </a:rPr>
              <a:t> </a:t>
            </a:r>
            <a:r>
              <a:rPr sz="2000" b="1" spc="-20" dirty="0">
                <a:solidFill>
                  <a:srgbClr val="FFFFFF"/>
                </a:solidFill>
                <a:latin typeface="Arial"/>
                <a:cs typeface="Arial"/>
              </a:rPr>
              <a:t>Data</a:t>
            </a:r>
            <a:endParaRPr sz="2000">
              <a:latin typeface="Arial"/>
              <a:cs typeface="Arial"/>
            </a:endParaRPr>
          </a:p>
        </p:txBody>
      </p:sp>
      <p:sp>
        <p:nvSpPr>
          <p:cNvPr id="11" name="object 11"/>
          <p:cNvSpPr txBox="1"/>
          <p:nvPr/>
        </p:nvSpPr>
        <p:spPr>
          <a:xfrm>
            <a:off x="602741" y="2599182"/>
            <a:ext cx="5494020" cy="314325"/>
          </a:xfrm>
          <a:prstGeom prst="rect">
            <a:avLst/>
          </a:prstGeom>
          <a:solidFill>
            <a:srgbClr val="D6F3F9">
              <a:alpha val="90194"/>
            </a:srgbClr>
          </a:solidFill>
          <a:ln w="25400">
            <a:solidFill>
              <a:srgbClr val="FFFFFF"/>
            </a:solidFill>
          </a:ln>
        </p:spPr>
        <p:txBody>
          <a:bodyPr vert="horz" wrap="square" lIns="0" tIns="0" rIns="0" bIns="0" rtlCol="0">
            <a:spAutoFit/>
          </a:bodyPr>
          <a:lstStyle/>
          <a:p>
            <a:pPr marR="266700" algn="ctr">
              <a:lnSpc>
                <a:spcPts val="2155"/>
              </a:lnSpc>
            </a:pPr>
            <a:r>
              <a:rPr sz="1800" b="1" dirty="0">
                <a:solidFill>
                  <a:srgbClr val="002C77"/>
                </a:solidFill>
                <a:latin typeface="Arial"/>
                <a:cs typeface="Arial"/>
              </a:rPr>
              <a:t>Establish</a:t>
            </a:r>
            <a:r>
              <a:rPr sz="1800" b="1" spc="-40" dirty="0">
                <a:solidFill>
                  <a:srgbClr val="002C77"/>
                </a:solidFill>
                <a:latin typeface="Arial"/>
                <a:cs typeface="Arial"/>
              </a:rPr>
              <a:t> </a:t>
            </a:r>
            <a:r>
              <a:rPr sz="1800" b="1" spc="-10" dirty="0">
                <a:solidFill>
                  <a:srgbClr val="002C77"/>
                </a:solidFill>
                <a:latin typeface="Arial"/>
                <a:cs typeface="Arial"/>
              </a:rPr>
              <a:t>Measures</a:t>
            </a:r>
            <a:endParaRPr sz="1800">
              <a:latin typeface="Arial"/>
              <a:cs typeface="Arial"/>
            </a:endParaRPr>
          </a:p>
        </p:txBody>
      </p:sp>
      <p:sp>
        <p:nvSpPr>
          <p:cNvPr id="12" name="object 12"/>
          <p:cNvSpPr txBox="1"/>
          <p:nvPr/>
        </p:nvSpPr>
        <p:spPr>
          <a:xfrm>
            <a:off x="6096761" y="2599182"/>
            <a:ext cx="5494020" cy="314325"/>
          </a:xfrm>
          <a:prstGeom prst="rect">
            <a:avLst/>
          </a:prstGeom>
          <a:solidFill>
            <a:srgbClr val="D6F3F9">
              <a:alpha val="90194"/>
            </a:srgbClr>
          </a:solidFill>
          <a:ln w="25400">
            <a:solidFill>
              <a:srgbClr val="FFFFFF"/>
            </a:solidFill>
          </a:ln>
        </p:spPr>
        <p:txBody>
          <a:bodyPr vert="horz" wrap="square" lIns="0" tIns="0" rIns="0" bIns="0" rtlCol="0">
            <a:spAutoFit/>
          </a:bodyPr>
          <a:lstStyle/>
          <a:p>
            <a:pPr algn="ctr">
              <a:lnSpc>
                <a:spcPts val="2155"/>
              </a:lnSpc>
            </a:pPr>
            <a:r>
              <a:rPr sz="1800" b="1" dirty="0">
                <a:solidFill>
                  <a:srgbClr val="002C77"/>
                </a:solidFill>
                <a:latin typeface="Arial"/>
                <a:cs typeface="Arial"/>
              </a:rPr>
              <a:t>Data</a:t>
            </a:r>
            <a:r>
              <a:rPr sz="1800" b="1" spc="-20" dirty="0">
                <a:solidFill>
                  <a:srgbClr val="002C77"/>
                </a:solidFill>
                <a:latin typeface="Arial"/>
                <a:cs typeface="Arial"/>
              </a:rPr>
              <a:t> </a:t>
            </a:r>
            <a:r>
              <a:rPr sz="1800" b="1" dirty="0">
                <a:solidFill>
                  <a:srgbClr val="002C77"/>
                </a:solidFill>
                <a:latin typeface="Arial"/>
                <a:cs typeface="Arial"/>
              </a:rPr>
              <a:t>Informs</a:t>
            </a:r>
            <a:r>
              <a:rPr sz="1800" b="1" spc="-45" dirty="0">
                <a:solidFill>
                  <a:srgbClr val="002C77"/>
                </a:solidFill>
                <a:latin typeface="Arial"/>
                <a:cs typeface="Arial"/>
              </a:rPr>
              <a:t> </a:t>
            </a:r>
            <a:r>
              <a:rPr sz="1800" b="1" dirty="0">
                <a:solidFill>
                  <a:srgbClr val="002C77"/>
                </a:solidFill>
                <a:latin typeface="Arial"/>
                <a:cs typeface="Arial"/>
              </a:rPr>
              <a:t>Policy</a:t>
            </a:r>
            <a:r>
              <a:rPr sz="1800" b="1" spc="-30" dirty="0">
                <a:solidFill>
                  <a:srgbClr val="002C77"/>
                </a:solidFill>
                <a:latin typeface="Arial"/>
                <a:cs typeface="Arial"/>
              </a:rPr>
              <a:t> </a:t>
            </a:r>
            <a:r>
              <a:rPr sz="1800" b="1" dirty="0">
                <a:solidFill>
                  <a:srgbClr val="002C77"/>
                </a:solidFill>
                <a:latin typeface="Arial"/>
                <a:cs typeface="Arial"/>
              </a:rPr>
              <a:t>and</a:t>
            </a:r>
            <a:r>
              <a:rPr sz="1800" b="1" spc="-35" dirty="0">
                <a:solidFill>
                  <a:srgbClr val="002C77"/>
                </a:solidFill>
                <a:latin typeface="Arial"/>
                <a:cs typeface="Arial"/>
              </a:rPr>
              <a:t> </a:t>
            </a:r>
            <a:r>
              <a:rPr sz="1800" b="1" spc="-10" dirty="0">
                <a:solidFill>
                  <a:srgbClr val="002C77"/>
                </a:solidFill>
                <a:latin typeface="Arial"/>
                <a:cs typeface="Arial"/>
              </a:rPr>
              <a:t>Practice</a:t>
            </a:r>
            <a:endParaRPr sz="1800">
              <a:latin typeface="Arial"/>
              <a:cs typeface="Arial"/>
            </a:endParaRPr>
          </a:p>
        </p:txBody>
      </p:sp>
      <p:grpSp>
        <p:nvGrpSpPr>
          <p:cNvPr id="13" name="object 13"/>
          <p:cNvGrpSpPr/>
          <p:nvPr/>
        </p:nvGrpSpPr>
        <p:grpSpPr>
          <a:xfrm>
            <a:off x="590041" y="3255519"/>
            <a:ext cx="11013440" cy="1071245"/>
            <a:chOff x="590041" y="3255519"/>
            <a:chExt cx="11013440" cy="1071245"/>
          </a:xfrm>
        </p:grpSpPr>
        <p:sp>
          <p:nvSpPr>
            <p:cNvPr id="14" name="object 14"/>
            <p:cNvSpPr/>
            <p:nvPr/>
          </p:nvSpPr>
          <p:spPr>
            <a:xfrm>
              <a:off x="602741" y="3268219"/>
              <a:ext cx="10988040" cy="1045844"/>
            </a:xfrm>
            <a:custGeom>
              <a:avLst/>
              <a:gdLst/>
              <a:ahLst/>
              <a:cxnLst/>
              <a:rect l="l" t="t" r="r" b="b"/>
              <a:pathLst>
                <a:path w="10988040" h="1045845">
                  <a:moveTo>
                    <a:pt x="10988040" y="0"/>
                  </a:moveTo>
                  <a:lnTo>
                    <a:pt x="0" y="0"/>
                  </a:lnTo>
                  <a:lnTo>
                    <a:pt x="0" y="679310"/>
                  </a:lnTo>
                  <a:lnTo>
                    <a:pt x="5363375" y="679310"/>
                  </a:lnTo>
                  <a:lnTo>
                    <a:pt x="5363375" y="784098"/>
                  </a:lnTo>
                  <a:lnTo>
                    <a:pt x="5232730" y="784098"/>
                  </a:lnTo>
                  <a:lnTo>
                    <a:pt x="5494020" y="1045464"/>
                  </a:lnTo>
                  <a:lnTo>
                    <a:pt x="5755309" y="784098"/>
                  </a:lnTo>
                  <a:lnTo>
                    <a:pt x="5624664" y="784098"/>
                  </a:lnTo>
                  <a:lnTo>
                    <a:pt x="5624664" y="679310"/>
                  </a:lnTo>
                  <a:lnTo>
                    <a:pt x="10988040" y="679310"/>
                  </a:lnTo>
                  <a:lnTo>
                    <a:pt x="10988040" y="0"/>
                  </a:lnTo>
                  <a:close/>
                </a:path>
              </a:pathLst>
            </a:custGeom>
            <a:solidFill>
              <a:srgbClr val="002C77"/>
            </a:solidFill>
          </p:spPr>
          <p:txBody>
            <a:bodyPr wrap="square" lIns="0" tIns="0" rIns="0" bIns="0" rtlCol="0"/>
            <a:lstStyle/>
            <a:p>
              <a:endParaRPr/>
            </a:p>
          </p:txBody>
        </p:sp>
        <p:sp>
          <p:nvSpPr>
            <p:cNvPr id="15" name="object 15"/>
            <p:cNvSpPr/>
            <p:nvPr/>
          </p:nvSpPr>
          <p:spPr>
            <a:xfrm>
              <a:off x="602741" y="3268219"/>
              <a:ext cx="10988040" cy="1045844"/>
            </a:xfrm>
            <a:custGeom>
              <a:avLst/>
              <a:gdLst/>
              <a:ahLst/>
              <a:cxnLst/>
              <a:rect l="l" t="t" r="r" b="b"/>
              <a:pathLst>
                <a:path w="10988040" h="1045845">
                  <a:moveTo>
                    <a:pt x="10988040" y="679310"/>
                  </a:moveTo>
                  <a:lnTo>
                    <a:pt x="5624664" y="679310"/>
                  </a:lnTo>
                  <a:lnTo>
                    <a:pt x="5624664" y="784098"/>
                  </a:lnTo>
                  <a:lnTo>
                    <a:pt x="5755309" y="784098"/>
                  </a:lnTo>
                  <a:lnTo>
                    <a:pt x="5494020" y="1045464"/>
                  </a:lnTo>
                  <a:lnTo>
                    <a:pt x="5232730" y="784098"/>
                  </a:lnTo>
                  <a:lnTo>
                    <a:pt x="5363375" y="784098"/>
                  </a:lnTo>
                  <a:lnTo>
                    <a:pt x="5363375" y="679310"/>
                  </a:lnTo>
                  <a:lnTo>
                    <a:pt x="0" y="679310"/>
                  </a:lnTo>
                  <a:lnTo>
                    <a:pt x="0" y="0"/>
                  </a:lnTo>
                  <a:lnTo>
                    <a:pt x="10988040" y="0"/>
                  </a:lnTo>
                  <a:lnTo>
                    <a:pt x="10988040" y="679310"/>
                  </a:lnTo>
                  <a:close/>
                </a:path>
              </a:pathLst>
            </a:custGeom>
            <a:ln w="25400">
              <a:solidFill>
                <a:srgbClr val="FFFFFF"/>
              </a:solidFill>
            </a:ln>
          </p:spPr>
          <p:txBody>
            <a:bodyPr wrap="square" lIns="0" tIns="0" rIns="0" bIns="0" rtlCol="0"/>
            <a:lstStyle/>
            <a:p>
              <a:endParaRPr/>
            </a:p>
          </p:txBody>
        </p:sp>
      </p:grpSp>
      <p:sp>
        <p:nvSpPr>
          <p:cNvPr id="16" name="object 16"/>
          <p:cNvSpPr txBox="1"/>
          <p:nvPr/>
        </p:nvSpPr>
        <p:spPr>
          <a:xfrm>
            <a:off x="2447066" y="3262810"/>
            <a:ext cx="7296784"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Arial"/>
                <a:cs typeface="Arial"/>
              </a:rPr>
              <a:t>Develop</a:t>
            </a:r>
            <a:r>
              <a:rPr sz="2000" b="1" spc="-45" dirty="0">
                <a:solidFill>
                  <a:srgbClr val="FFFFFF"/>
                </a:solidFill>
                <a:latin typeface="Arial"/>
                <a:cs typeface="Arial"/>
              </a:rPr>
              <a:t> </a:t>
            </a:r>
            <a:r>
              <a:rPr sz="2000" b="1" dirty="0">
                <a:solidFill>
                  <a:srgbClr val="FFFFFF"/>
                </a:solidFill>
                <a:latin typeface="Arial"/>
                <a:cs typeface="Arial"/>
              </a:rPr>
              <a:t>Common</a:t>
            </a:r>
            <a:r>
              <a:rPr sz="2000" b="1" spc="-50" dirty="0">
                <a:solidFill>
                  <a:srgbClr val="FFFFFF"/>
                </a:solidFill>
                <a:latin typeface="Arial"/>
                <a:cs typeface="Arial"/>
              </a:rPr>
              <a:t> </a:t>
            </a:r>
            <a:r>
              <a:rPr sz="2000" b="1" dirty="0">
                <a:solidFill>
                  <a:srgbClr val="FFFFFF"/>
                </a:solidFill>
                <a:latin typeface="Arial"/>
                <a:cs typeface="Arial"/>
              </a:rPr>
              <a:t>Understanding</a:t>
            </a:r>
            <a:r>
              <a:rPr sz="2000" b="1" spc="-85" dirty="0">
                <a:solidFill>
                  <a:srgbClr val="FFFFFF"/>
                </a:solidFill>
                <a:latin typeface="Arial"/>
                <a:cs typeface="Arial"/>
              </a:rPr>
              <a:t> </a:t>
            </a:r>
            <a:r>
              <a:rPr sz="2000" b="1" dirty="0">
                <a:solidFill>
                  <a:srgbClr val="FFFFFF"/>
                </a:solidFill>
                <a:latin typeface="Arial"/>
                <a:cs typeface="Arial"/>
              </a:rPr>
              <a:t>of</a:t>
            </a:r>
            <a:r>
              <a:rPr sz="2000" b="1" spc="-50" dirty="0">
                <a:solidFill>
                  <a:srgbClr val="FFFFFF"/>
                </a:solidFill>
                <a:latin typeface="Arial"/>
                <a:cs typeface="Arial"/>
              </a:rPr>
              <a:t> </a:t>
            </a:r>
            <a:r>
              <a:rPr sz="2000" b="1" dirty="0">
                <a:solidFill>
                  <a:srgbClr val="FFFFFF"/>
                </a:solidFill>
                <a:latin typeface="Arial"/>
                <a:cs typeface="Arial"/>
              </a:rPr>
              <a:t>Performance</a:t>
            </a:r>
            <a:r>
              <a:rPr sz="2000" b="1" spc="-80" dirty="0">
                <a:solidFill>
                  <a:srgbClr val="FFFFFF"/>
                </a:solidFill>
                <a:latin typeface="Arial"/>
                <a:cs typeface="Arial"/>
              </a:rPr>
              <a:t> </a:t>
            </a:r>
            <a:r>
              <a:rPr sz="2000" b="1" spc="-10" dirty="0">
                <a:solidFill>
                  <a:srgbClr val="FFFFFF"/>
                </a:solidFill>
                <a:latin typeface="Arial"/>
                <a:cs typeface="Arial"/>
              </a:rPr>
              <a:t>Standards</a:t>
            </a:r>
            <a:endParaRPr sz="2000">
              <a:latin typeface="Arial"/>
              <a:cs typeface="Arial"/>
            </a:endParaRPr>
          </a:p>
        </p:txBody>
      </p:sp>
      <p:sp>
        <p:nvSpPr>
          <p:cNvPr id="17" name="object 17"/>
          <p:cNvSpPr txBox="1"/>
          <p:nvPr/>
        </p:nvSpPr>
        <p:spPr>
          <a:xfrm>
            <a:off x="602741" y="3635502"/>
            <a:ext cx="5494020" cy="312420"/>
          </a:xfrm>
          <a:prstGeom prst="rect">
            <a:avLst/>
          </a:prstGeom>
          <a:solidFill>
            <a:srgbClr val="D6F3F9">
              <a:alpha val="90194"/>
            </a:srgbClr>
          </a:solidFill>
          <a:ln w="25400">
            <a:solidFill>
              <a:srgbClr val="FFFFFF"/>
            </a:solidFill>
          </a:ln>
        </p:spPr>
        <p:txBody>
          <a:bodyPr vert="horz" wrap="square" lIns="0" tIns="0" rIns="0" bIns="0" rtlCol="0">
            <a:spAutoFit/>
          </a:bodyPr>
          <a:lstStyle/>
          <a:p>
            <a:pPr marR="264160" algn="ctr">
              <a:lnSpc>
                <a:spcPts val="2145"/>
              </a:lnSpc>
            </a:pPr>
            <a:r>
              <a:rPr sz="1800" b="1" dirty="0">
                <a:solidFill>
                  <a:srgbClr val="002C77"/>
                </a:solidFill>
                <a:latin typeface="Arial"/>
                <a:cs typeface="Arial"/>
              </a:rPr>
              <a:t>Provider</a:t>
            </a:r>
            <a:r>
              <a:rPr sz="1800" b="1" spc="-50" dirty="0">
                <a:solidFill>
                  <a:srgbClr val="002C77"/>
                </a:solidFill>
                <a:latin typeface="Arial"/>
                <a:cs typeface="Arial"/>
              </a:rPr>
              <a:t> </a:t>
            </a:r>
            <a:r>
              <a:rPr sz="1800" b="1" dirty="0">
                <a:solidFill>
                  <a:srgbClr val="002C77"/>
                </a:solidFill>
                <a:latin typeface="Arial"/>
                <a:cs typeface="Arial"/>
              </a:rPr>
              <a:t>Level</a:t>
            </a:r>
            <a:r>
              <a:rPr sz="1800" b="1" spc="-40" dirty="0">
                <a:solidFill>
                  <a:srgbClr val="002C77"/>
                </a:solidFill>
                <a:latin typeface="Arial"/>
                <a:cs typeface="Arial"/>
              </a:rPr>
              <a:t> </a:t>
            </a:r>
            <a:r>
              <a:rPr sz="1800" b="1" spc="-20" dirty="0">
                <a:solidFill>
                  <a:srgbClr val="002C77"/>
                </a:solidFill>
                <a:latin typeface="Arial"/>
                <a:cs typeface="Arial"/>
              </a:rPr>
              <a:t>Data</a:t>
            </a:r>
            <a:endParaRPr sz="1800">
              <a:latin typeface="Arial"/>
              <a:cs typeface="Arial"/>
            </a:endParaRPr>
          </a:p>
        </p:txBody>
      </p:sp>
      <p:sp>
        <p:nvSpPr>
          <p:cNvPr id="18" name="object 18"/>
          <p:cNvSpPr txBox="1"/>
          <p:nvPr/>
        </p:nvSpPr>
        <p:spPr>
          <a:xfrm>
            <a:off x="6096761" y="3635502"/>
            <a:ext cx="5494020" cy="312420"/>
          </a:xfrm>
          <a:prstGeom prst="rect">
            <a:avLst/>
          </a:prstGeom>
          <a:solidFill>
            <a:srgbClr val="D6F3F9">
              <a:alpha val="90194"/>
            </a:srgbClr>
          </a:solidFill>
          <a:ln w="25400">
            <a:solidFill>
              <a:srgbClr val="FFFFFF"/>
            </a:solidFill>
          </a:ln>
        </p:spPr>
        <p:txBody>
          <a:bodyPr vert="horz" wrap="square" lIns="0" tIns="0" rIns="0" bIns="0" rtlCol="0">
            <a:spAutoFit/>
          </a:bodyPr>
          <a:lstStyle/>
          <a:p>
            <a:pPr algn="ctr">
              <a:lnSpc>
                <a:spcPts val="2145"/>
              </a:lnSpc>
            </a:pPr>
            <a:r>
              <a:rPr sz="1800" b="1" dirty="0">
                <a:solidFill>
                  <a:srgbClr val="002C77"/>
                </a:solidFill>
                <a:latin typeface="Arial"/>
                <a:cs typeface="Arial"/>
              </a:rPr>
              <a:t>Population</a:t>
            </a:r>
            <a:r>
              <a:rPr sz="1800" b="1" spc="-70" dirty="0">
                <a:solidFill>
                  <a:srgbClr val="002C77"/>
                </a:solidFill>
                <a:latin typeface="Arial"/>
                <a:cs typeface="Arial"/>
              </a:rPr>
              <a:t> </a:t>
            </a:r>
            <a:r>
              <a:rPr sz="1800" b="1" dirty="0">
                <a:solidFill>
                  <a:srgbClr val="002C77"/>
                </a:solidFill>
                <a:latin typeface="Arial"/>
                <a:cs typeface="Arial"/>
              </a:rPr>
              <a:t>and</a:t>
            </a:r>
            <a:r>
              <a:rPr sz="1800" b="1" spc="-55" dirty="0">
                <a:solidFill>
                  <a:srgbClr val="002C77"/>
                </a:solidFill>
                <a:latin typeface="Arial"/>
                <a:cs typeface="Arial"/>
              </a:rPr>
              <a:t> </a:t>
            </a:r>
            <a:r>
              <a:rPr sz="1800" b="1" dirty="0">
                <a:solidFill>
                  <a:srgbClr val="002C77"/>
                </a:solidFill>
                <a:latin typeface="Arial"/>
                <a:cs typeface="Arial"/>
              </a:rPr>
              <a:t>Systems</a:t>
            </a:r>
            <a:r>
              <a:rPr sz="1800" b="1" spc="-35" dirty="0">
                <a:solidFill>
                  <a:srgbClr val="002C77"/>
                </a:solidFill>
                <a:latin typeface="Arial"/>
                <a:cs typeface="Arial"/>
              </a:rPr>
              <a:t> </a:t>
            </a:r>
            <a:r>
              <a:rPr sz="1800" b="1" dirty="0">
                <a:solidFill>
                  <a:srgbClr val="002C77"/>
                </a:solidFill>
                <a:latin typeface="Arial"/>
                <a:cs typeface="Arial"/>
              </a:rPr>
              <a:t>Level</a:t>
            </a:r>
            <a:r>
              <a:rPr sz="1800" b="1" spc="-20" dirty="0">
                <a:solidFill>
                  <a:srgbClr val="002C77"/>
                </a:solidFill>
                <a:latin typeface="Arial"/>
                <a:cs typeface="Arial"/>
              </a:rPr>
              <a:t> Data</a:t>
            </a:r>
            <a:endParaRPr sz="1800">
              <a:latin typeface="Arial"/>
              <a:cs typeface="Arial"/>
            </a:endParaRPr>
          </a:p>
        </p:txBody>
      </p:sp>
      <p:grpSp>
        <p:nvGrpSpPr>
          <p:cNvPr id="19" name="object 19"/>
          <p:cNvGrpSpPr/>
          <p:nvPr/>
        </p:nvGrpSpPr>
        <p:grpSpPr>
          <a:xfrm>
            <a:off x="590041" y="4290315"/>
            <a:ext cx="11013440" cy="1071245"/>
            <a:chOff x="590041" y="4290315"/>
            <a:chExt cx="11013440" cy="1071245"/>
          </a:xfrm>
        </p:grpSpPr>
        <p:sp>
          <p:nvSpPr>
            <p:cNvPr id="20" name="object 20"/>
            <p:cNvSpPr/>
            <p:nvPr/>
          </p:nvSpPr>
          <p:spPr>
            <a:xfrm>
              <a:off x="602741" y="4303015"/>
              <a:ext cx="10988040" cy="1045844"/>
            </a:xfrm>
            <a:custGeom>
              <a:avLst/>
              <a:gdLst/>
              <a:ahLst/>
              <a:cxnLst/>
              <a:rect l="l" t="t" r="r" b="b"/>
              <a:pathLst>
                <a:path w="10988040" h="1045845">
                  <a:moveTo>
                    <a:pt x="10988040" y="0"/>
                  </a:moveTo>
                  <a:lnTo>
                    <a:pt x="0" y="0"/>
                  </a:lnTo>
                  <a:lnTo>
                    <a:pt x="0" y="679310"/>
                  </a:lnTo>
                  <a:lnTo>
                    <a:pt x="5363375" y="679310"/>
                  </a:lnTo>
                  <a:lnTo>
                    <a:pt x="5363375" y="784097"/>
                  </a:lnTo>
                  <a:lnTo>
                    <a:pt x="5232730" y="784097"/>
                  </a:lnTo>
                  <a:lnTo>
                    <a:pt x="5494020" y="1045463"/>
                  </a:lnTo>
                  <a:lnTo>
                    <a:pt x="5755309" y="784097"/>
                  </a:lnTo>
                  <a:lnTo>
                    <a:pt x="5624664" y="784097"/>
                  </a:lnTo>
                  <a:lnTo>
                    <a:pt x="5624664" y="679310"/>
                  </a:lnTo>
                  <a:lnTo>
                    <a:pt x="10988040" y="679310"/>
                  </a:lnTo>
                  <a:lnTo>
                    <a:pt x="10988040" y="0"/>
                  </a:lnTo>
                  <a:close/>
                </a:path>
              </a:pathLst>
            </a:custGeom>
            <a:solidFill>
              <a:srgbClr val="002C77"/>
            </a:solidFill>
          </p:spPr>
          <p:txBody>
            <a:bodyPr wrap="square" lIns="0" tIns="0" rIns="0" bIns="0" rtlCol="0"/>
            <a:lstStyle/>
            <a:p>
              <a:endParaRPr/>
            </a:p>
          </p:txBody>
        </p:sp>
        <p:sp>
          <p:nvSpPr>
            <p:cNvPr id="21" name="object 21"/>
            <p:cNvSpPr/>
            <p:nvPr/>
          </p:nvSpPr>
          <p:spPr>
            <a:xfrm>
              <a:off x="602741" y="4303015"/>
              <a:ext cx="10988040" cy="1045844"/>
            </a:xfrm>
            <a:custGeom>
              <a:avLst/>
              <a:gdLst/>
              <a:ahLst/>
              <a:cxnLst/>
              <a:rect l="l" t="t" r="r" b="b"/>
              <a:pathLst>
                <a:path w="10988040" h="1045845">
                  <a:moveTo>
                    <a:pt x="10988040" y="679310"/>
                  </a:moveTo>
                  <a:lnTo>
                    <a:pt x="5624664" y="679310"/>
                  </a:lnTo>
                  <a:lnTo>
                    <a:pt x="5624664" y="784097"/>
                  </a:lnTo>
                  <a:lnTo>
                    <a:pt x="5755309" y="784097"/>
                  </a:lnTo>
                  <a:lnTo>
                    <a:pt x="5494020" y="1045463"/>
                  </a:lnTo>
                  <a:lnTo>
                    <a:pt x="5232730" y="784097"/>
                  </a:lnTo>
                  <a:lnTo>
                    <a:pt x="5363375" y="784097"/>
                  </a:lnTo>
                  <a:lnTo>
                    <a:pt x="5363375" y="679310"/>
                  </a:lnTo>
                  <a:lnTo>
                    <a:pt x="0" y="679310"/>
                  </a:lnTo>
                  <a:lnTo>
                    <a:pt x="0" y="0"/>
                  </a:lnTo>
                  <a:lnTo>
                    <a:pt x="10988040" y="0"/>
                  </a:lnTo>
                  <a:lnTo>
                    <a:pt x="10988040" y="679310"/>
                  </a:lnTo>
                  <a:close/>
                </a:path>
              </a:pathLst>
            </a:custGeom>
            <a:ln w="25400">
              <a:solidFill>
                <a:srgbClr val="FFFFFF"/>
              </a:solidFill>
            </a:ln>
          </p:spPr>
          <p:txBody>
            <a:bodyPr wrap="square" lIns="0" tIns="0" rIns="0" bIns="0" rtlCol="0"/>
            <a:lstStyle/>
            <a:p>
              <a:endParaRPr/>
            </a:p>
          </p:txBody>
        </p:sp>
      </p:grpSp>
      <p:sp>
        <p:nvSpPr>
          <p:cNvPr id="22" name="object 22"/>
          <p:cNvSpPr txBox="1"/>
          <p:nvPr/>
        </p:nvSpPr>
        <p:spPr>
          <a:xfrm>
            <a:off x="3161854" y="4454061"/>
            <a:ext cx="586803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Establish</a:t>
            </a:r>
            <a:r>
              <a:rPr sz="2000" b="1" spc="-65" dirty="0">
                <a:solidFill>
                  <a:srgbClr val="FFFFFF"/>
                </a:solidFill>
                <a:latin typeface="Arial"/>
                <a:cs typeface="Arial"/>
              </a:rPr>
              <a:t> </a:t>
            </a:r>
            <a:r>
              <a:rPr sz="2000" b="1" dirty="0">
                <a:solidFill>
                  <a:srgbClr val="FFFFFF"/>
                </a:solidFill>
                <a:latin typeface="Arial"/>
                <a:cs typeface="Arial"/>
              </a:rPr>
              <a:t>Benchmarks</a:t>
            </a:r>
            <a:r>
              <a:rPr sz="2000" b="1" spc="-60" dirty="0">
                <a:solidFill>
                  <a:srgbClr val="FFFFFF"/>
                </a:solidFill>
                <a:latin typeface="Arial"/>
                <a:cs typeface="Arial"/>
              </a:rPr>
              <a:t> </a:t>
            </a:r>
            <a:r>
              <a:rPr sz="2000" b="1" dirty="0">
                <a:solidFill>
                  <a:srgbClr val="FFFFFF"/>
                </a:solidFill>
                <a:latin typeface="Arial"/>
                <a:cs typeface="Arial"/>
              </a:rPr>
              <a:t>and</a:t>
            </a:r>
            <a:r>
              <a:rPr sz="2000" b="1" spc="-35" dirty="0">
                <a:solidFill>
                  <a:srgbClr val="FFFFFF"/>
                </a:solidFill>
                <a:latin typeface="Arial"/>
                <a:cs typeface="Arial"/>
              </a:rPr>
              <a:t> </a:t>
            </a:r>
            <a:r>
              <a:rPr sz="2000" b="1" dirty="0">
                <a:solidFill>
                  <a:srgbClr val="FFFFFF"/>
                </a:solidFill>
                <a:latin typeface="Arial"/>
                <a:cs typeface="Arial"/>
              </a:rPr>
              <a:t>Performance</a:t>
            </a:r>
            <a:r>
              <a:rPr sz="2000" b="1" spc="-60" dirty="0">
                <a:solidFill>
                  <a:srgbClr val="FFFFFF"/>
                </a:solidFill>
                <a:latin typeface="Arial"/>
                <a:cs typeface="Arial"/>
              </a:rPr>
              <a:t> </a:t>
            </a:r>
            <a:r>
              <a:rPr sz="2000" b="1" spc="-10" dirty="0">
                <a:solidFill>
                  <a:srgbClr val="FFFFFF"/>
                </a:solidFill>
                <a:latin typeface="Arial"/>
                <a:cs typeface="Arial"/>
              </a:rPr>
              <a:t>Targets</a:t>
            </a:r>
            <a:endParaRPr sz="2000">
              <a:latin typeface="Arial"/>
              <a:cs typeface="Arial"/>
            </a:endParaRPr>
          </a:p>
        </p:txBody>
      </p:sp>
      <p:grpSp>
        <p:nvGrpSpPr>
          <p:cNvPr id="23" name="object 23"/>
          <p:cNvGrpSpPr/>
          <p:nvPr/>
        </p:nvGrpSpPr>
        <p:grpSpPr>
          <a:xfrm>
            <a:off x="590041" y="5325109"/>
            <a:ext cx="11013440" cy="705485"/>
            <a:chOff x="590041" y="5325109"/>
            <a:chExt cx="11013440" cy="705485"/>
          </a:xfrm>
        </p:grpSpPr>
        <p:sp>
          <p:nvSpPr>
            <p:cNvPr id="24" name="object 24"/>
            <p:cNvSpPr/>
            <p:nvPr/>
          </p:nvSpPr>
          <p:spPr>
            <a:xfrm>
              <a:off x="602741" y="5337809"/>
              <a:ext cx="10988040" cy="680085"/>
            </a:xfrm>
            <a:custGeom>
              <a:avLst/>
              <a:gdLst/>
              <a:ahLst/>
              <a:cxnLst/>
              <a:rect l="l" t="t" r="r" b="b"/>
              <a:pathLst>
                <a:path w="10988040" h="680085">
                  <a:moveTo>
                    <a:pt x="10988040" y="0"/>
                  </a:moveTo>
                  <a:lnTo>
                    <a:pt x="0" y="0"/>
                  </a:lnTo>
                  <a:lnTo>
                    <a:pt x="0" y="679703"/>
                  </a:lnTo>
                  <a:lnTo>
                    <a:pt x="10988040" y="679703"/>
                  </a:lnTo>
                  <a:lnTo>
                    <a:pt x="10988040" y="0"/>
                  </a:lnTo>
                  <a:close/>
                </a:path>
              </a:pathLst>
            </a:custGeom>
            <a:solidFill>
              <a:srgbClr val="002C77"/>
            </a:solidFill>
          </p:spPr>
          <p:txBody>
            <a:bodyPr wrap="square" lIns="0" tIns="0" rIns="0" bIns="0" rtlCol="0"/>
            <a:lstStyle/>
            <a:p>
              <a:endParaRPr/>
            </a:p>
          </p:txBody>
        </p:sp>
        <p:sp>
          <p:nvSpPr>
            <p:cNvPr id="25" name="object 25"/>
            <p:cNvSpPr/>
            <p:nvPr/>
          </p:nvSpPr>
          <p:spPr>
            <a:xfrm>
              <a:off x="602741" y="5337809"/>
              <a:ext cx="10988040" cy="680085"/>
            </a:xfrm>
            <a:custGeom>
              <a:avLst/>
              <a:gdLst/>
              <a:ahLst/>
              <a:cxnLst/>
              <a:rect l="l" t="t" r="r" b="b"/>
              <a:pathLst>
                <a:path w="10988040" h="680085">
                  <a:moveTo>
                    <a:pt x="0" y="0"/>
                  </a:moveTo>
                  <a:lnTo>
                    <a:pt x="10988040" y="0"/>
                  </a:lnTo>
                  <a:lnTo>
                    <a:pt x="10988040" y="679703"/>
                  </a:lnTo>
                  <a:lnTo>
                    <a:pt x="0" y="679703"/>
                  </a:lnTo>
                  <a:lnTo>
                    <a:pt x="0" y="0"/>
                  </a:lnTo>
                  <a:close/>
                </a:path>
              </a:pathLst>
            </a:custGeom>
            <a:ln w="25400">
              <a:solidFill>
                <a:srgbClr val="FFFFFF"/>
              </a:solidFill>
            </a:ln>
          </p:spPr>
          <p:txBody>
            <a:bodyPr wrap="square" lIns="0" tIns="0" rIns="0" bIns="0" rtlCol="0"/>
            <a:lstStyle/>
            <a:p>
              <a:endParaRPr/>
            </a:p>
          </p:txBody>
        </p:sp>
      </p:grpSp>
      <p:sp>
        <p:nvSpPr>
          <p:cNvPr id="26" name="object 26"/>
          <p:cNvSpPr txBox="1"/>
          <p:nvPr/>
        </p:nvSpPr>
        <p:spPr>
          <a:xfrm>
            <a:off x="602741" y="5337809"/>
            <a:ext cx="10988040" cy="680085"/>
          </a:xfrm>
          <a:prstGeom prst="rect">
            <a:avLst/>
          </a:prstGeom>
        </p:spPr>
        <p:txBody>
          <a:bodyPr vert="horz" wrap="square" lIns="0" tIns="164465" rIns="0" bIns="0" rtlCol="0">
            <a:spAutoFit/>
          </a:bodyPr>
          <a:lstStyle/>
          <a:p>
            <a:pPr algn="ctr">
              <a:lnSpc>
                <a:spcPct val="100000"/>
              </a:lnSpc>
              <a:spcBef>
                <a:spcPts val="1295"/>
              </a:spcBef>
            </a:pPr>
            <a:r>
              <a:rPr sz="2000" b="1" dirty="0">
                <a:solidFill>
                  <a:srgbClr val="FFFFFF"/>
                </a:solidFill>
                <a:latin typeface="Arial"/>
                <a:cs typeface="Arial"/>
              </a:rPr>
              <a:t>Evaluate</a:t>
            </a:r>
            <a:r>
              <a:rPr sz="2000" b="1" spc="-55" dirty="0">
                <a:solidFill>
                  <a:srgbClr val="FFFFFF"/>
                </a:solidFill>
                <a:latin typeface="Arial"/>
                <a:cs typeface="Arial"/>
              </a:rPr>
              <a:t> </a:t>
            </a:r>
            <a:r>
              <a:rPr sz="2000" b="1" dirty="0">
                <a:solidFill>
                  <a:srgbClr val="FFFFFF"/>
                </a:solidFill>
                <a:latin typeface="Arial"/>
                <a:cs typeface="Arial"/>
              </a:rPr>
              <a:t>and</a:t>
            </a:r>
            <a:r>
              <a:rPr sz="2000" b="1" spc="-120" dirty="0">
                <a:solidFill>
                  <a:srgbClr val="FFFFFF"/>
                </a:solidFill>
                <a:latin typeface="Arial"/>
                <a:cs typeface="Arial"/>
              </a:rPr>
              <a:t> </a:t>
            </a:r>
            <a:r>
              <a:rPr sz="2000" b="1" dirty="0">
                <a:solidFill>
                  <a:srgbClr val="FFFFFF"/>
                </a:solidFill>
                <a:latin typeface="Arial"/>
                <a:cs typeface="Arial"/>
              </a:rPr>
              <a:t>Adjust</a:t>
            </a:r>
            <a:r>
              <a:rPr sz="2000" b="1" spc="-65" dirty="0">
                <a:solidFill>
                  <a:srgbClr val="FFFFFF"/>
                </a:solidFill>
                <a:latin typeface="Arial"/>
                <a:cs typeface="Arial"/>
              </a:rPr>
              <a:t> </a:t>
            </a:r>
            <a:r>
              <a:rPr sz="2000" b="1" dirty="0">
                <a:solidFill>
                  <a:srgbClr val="FFFFFF"/>
                </a:solidFill>
                <a:latin typeface="Arial"/>
                <a:cs typeface="Arial"/>
              </a:rPr>
              <a:t>Performance</a:t>
            </a:r>
            <a:r>
              <a:rPr sz="2000" b="1" spc="-75" dirty="0">
                <a:solidFill>
                  <a:srgbClr val="FFFFFF"/>
                </a:solidFill>
                <a:latin typeface="Arial"/>
                <a:cs typeface="Arial"/>
              </a:rPr>
              <a:t> </a:t>
            </a:r>
            <a:r>
              <a:rPr sz="2000" b="1" spc="-20" dirty="0">
                <a:solidFill>
                  <a:srgbClr val="FFFFFF"/>
                </a:solidFill>
                <a:latin typeface="Arial"/>
                <a:cs typeface="Arial"/>
              </a:rPr>
              <a:t>Targets</a:t>
            </a:r>
            <a:r>
              <a:rPr sz="2000" b="1" spc="-75" dirty="0">
                <a:solidFill>
                  <a:srgbClr val="FFFFFF"/>
                </a:solidFill>
                <a:latin typeface="Arial"/>
                <a:cs typeface="Arial"/>
              </a:rPr>
              <a:t> </a:t>
            </a:r>
            <a:r>
              <a:rPr sz="2000" b="1" spc="-10" dirty="0">
                <a:solidFill>
                  <a:srgbClr val="FFFFFF"/>
                </a:solidFill>
                <a:latin typeface="Arial"/>
                <a:cs typeface="Arial"/>
              </a:rPr>
              <a:t>(CQI)</a:t>
            </a:r>
            <a:endParaRPr sz="2000">
              <a:latin typeface="Arial"/>
              <a:cs typeface="Arial"/>
            </a:endParaRPr>
          </a:p>
        </p:txBody>
      </p:sp>
      <p:pic>
        <p:nvPicPr>
          <p:cNvPr id="27" name="object 27"/>
          <p:cNvPicPr/>
          <p:nvPr/>
        </p:nvPicPr>
        <p:blipFill>
          <a:blip r:embed="rId2" cstate="print"/>
          <a:stretch>
            <a:fillRect/>
          </a:stretch>
        </p:blipFill>
        <p:spPr>
          <a:xfrm>
            <a:off x="1406652" y="6440423"/>
            <a:ext cx="1277111" cy="274319"/>
          </a:xfrm>
          <a:prstGeom prst="rect">
            <a:avLst/>
          </a:prstGeom>
        </p:spPr>
      </p:pic>
      <p:sp>
        <p:nvSpPr>
          <p:cNvPr id="28" name="object 28"/>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29" name="object 29"/>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t>24</a:t>
            </a:fld>
            <a:endParaRPr spc="-25" dirty="0"/>
          </a:p>
        </p:txBody>
      </p:sp>
    </p:spTree>
    <p:extLst>
      <p:ext uri="{BB962C8B-B14F-4D97-AF65-F5344CB8AC3E}">
        <p14:creationId xmlns:p14="http://schemas.microsoft.com/office/powerpoint/2010/main" val="428611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076" y="240793"/>
            <a:ext cx="9655175" cy="848360"/>
          </a:xfrm>
          <a:prstGeom prst="rect">
            <a:avLst/>
          </a:prstGeom>
        </p:spPr>
        <p:txBody>
          <a:bodyPr vert="horz" wrap="square" lIns="0" tIns="104139" rIns="0" bIns="0" rtlCol="0">
            <a:spAutoFit/>
          </a:bodyPr>
          <a:lstStyle/>
          <a:p>
            <a:pPr marL="12700" marR="5080">
              <a:lnSpc>
                <a:spcPct val="80000"/>
              </a:lnSpc>
              <a:spcBef>
                <a:spcPts val="819"/>
              </a:spcBef>
            </a:pPr>
            <a:r>
              <a:rPr spc="-10" dirty="0"/>
              <a:t>Performance-</a:t>
            </a:r>
            <a:r>
              <a:rPr dirty="0"/>
              <a:t>Based</a:t>
            </a:r>
            <a:r>
              <a:rPr spc="-95" dirty="0"/>
              <a:t> </a:t>
            </a:r>
            <a:r>
              <a:rPr dirty="0"/>
              <a:t>Contracting</a:t>
            </a:r>
            <a:r>
              <a:rPr spc="-60" dirty="0"/>
              <a:t> </a:t>
            </a:r>
            <a:r>
              <a:rPr dirty="0"/>
              <a:t>Residential</a:t>
            </a:r>
            <a:r>
              <a:rPr spc="-70" dirty="0"/>
              <a:t> </a:t>
            </a:r>
            <a:r>
              <a:rPr spc="-10" dirty="0"/>
              <a:t>Measure Features</a:t>
            </a:r>
          </a:p>
        </p:txBody>
      </p:sp>
      <p:sp>
        <p:nvSpPr>
          <p:cNvPr id="3" name="object 3"/>
          <p:cNvSpPr txBox="1"/>
          <p:nvPr/>
        </p:nvSpPr>
        <p:spPr>
          <a:xfrm>
            <a:off x="4097972" y="1280748"/>
            <a:ext cx="39998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2C77"/>
                </a:solidFill>
                <a:latin typeface="Arial"/>
                <a:cs typeface="Arial"/>
              </a:rPr>
              <a:t>Measures</a:t>
            </a:r>
            <a:r>
              <a:rPr sz="1800" b="1" spc="-25" dirty="0">
                <a:solidFill>
                  <a:srgbClr val="002C77"/>
                </a:solidFill>
                <a:latin typeface="Arial"/>
                <a:cs typeface="Arial"/>
              </a:rPr>
              <a:t> </a:t>
            </a:r>
            <a:r>
              <a:rPr sz="1800" b="1" dirty="0">
                <a:solidFill>
                  <a:srgbClr val="002C77"/>
                </a:solidFill>
                <a:latin typeface="Arial"/>
                <a:cs typeface="Arial"/>
              </a:rPr>
              <a:t>designed</a:t>
            </a:r>
            <a:r>
              <a:rPr sz="1800" b="1" spc="-35" dirty="0">
                <a:solidFill>
                  <a:srgbClr val="002C77"/>
                </a:solidFill>
                <a:latin typeface="Arial"/>
                <a:cs typeface="Arial"/>
              </a:rPr>
              <a:t> </a:t>
            </a:r>
            <a:r>
              <a:rPr sz="1800" b="1" dirty="0">
                <a:solidFill>
                  <a:srgbClr val="002C77"/>
                </a:solidFill>
                <a:latin typeface="Arial"/>
                <a:cs typeface="Arial"/>
              </a:rPr>
              <a:t>to</a:t>
            </a:r>
            <a:r>
              <a:rPr sz="1800" b="1" spc="-35" dirty="0">
                <a:solidFill>
                  <a:srgbClr val="002C77"/>
                </a:solidFill>
                <a:latin typeface="Arial"/>
                <a:cs typeface="Arial"/>
              </a:rPr>
              <a:t> </a:t>
            </a:r>
            <a:r>
              <a:rPr sz="1800" b="1" dirty="0">
                <a:solidFill>
                  <a:srgbClr val="002C77"/>
                </a:solidFill>
                <a:latin typeface="Arial"/>
                <a:cs typeface="Arial"/>
              </a:rPr>
              <a:t>work</a:t>
            </a:r>
            <a:r>
              <a:rPr sz="1800" b="1" spc="-70" dirty="0">
                <a:solidFill>
                  <a:srgbClr val="002C77"/>
                </a:solidFill>
                <a:latin typeface="Arial"/>
                <a:cs typeface="Arial"/>
              </a:rPr>
              <a:t> </a:t>
            </a:r>
            <a:r>
              <a:rPr sz="1800" b="1" spc="-10" dirty="0">
                <a:solidFill>
                  <a:srgbClr val="002C77"/>
                </a:solidFill>
                <a:latin typeface="Arial"/>
                <a:cs typeface="Arial"/>
              </a:rPr>
              <a:t>together</a:t>
            </a:r>
            <a:endParaRPr sz="1800">
              <a:latin typeface="Arial"/>
              <a:cs typeface="Arial"/>
            </a:endParaRPr>
          </a:p>
        </p:txBody>
      </p:sp>
      <p:pic>
        <p:nvPicPr>
          <p:cNvPr id="4" name="object 4"/>
          <p:cNvPicPr/>
          <p:nvPr/>
        </p:nvPicPr>
        <p:blipFill>
          <a:blip r:embed="rId2" cstate="print"/>
          <a:stretch>
            <a:fillRect/>
          </a:stretch>
        </p:blipFill>
        <p:spPr>
          <a:xfrm>
            <a:off x="1406652" y="6440423"/>
            <a:ext cx="1277111" cy="274319"/>
          </a:xfrm>
          <a:prstGeom prst="rect">
            <a:avLst/>
          </a:prstGeom>
        </p:spPr>
      </p:pic>
      <p:sp>
        <p:nvSpPr>
          <p:cNvPr id="5" name="object 5"/>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grpSp>
        <p:nvGrpSpPr>
          <p:cNvPr id="6" name="object 6"/>
          <p:cNvGrpSpPr/>
          <p:nvPr/>
        </p:nvGrpSpPr>
        <p:grpSpPr>
          <a:xfrm>
            <a:off x="2551176" y="1693164"/>
            <a:ext cx="7562215" cy="4076700"/>
            <a:chOff x="2551176" y="1693164"/>
            <a:chExt cx="7562215" cy="4076700"/>
          </a:xfrm>
        </p:grpSpPr>
        <p:pic>
          <p:nvPicPr>
            <p:cNvPr id="7" name="object 7"/>
            <p:cNvPicPr/>
            <p:nvPr/>
          </p:nvPicPr>
          <p:blipFill>
            <a:blip r:embed="rId3" cstate="print"/>
            <a:stretch>
              <a:fillRect/>
            </a:stretch>
          </p:blipFill>
          <p:spPr>
            <a:xfrm>
              <a:off x="2551176" y="1693164"/>
              <a:ext cx="7562087" cy="4076700"/>
            </a:xfrm>
            <a:prstGeom prst="rect">
              <a:avLst/>
            </a:prstGeom>
          </p:spPr>
        </p:pic>
        <p:sp>
          <p:nvSpPr>
            <p:cNvPr id="8" name="object 8"/>
            <p:cNvSpPr/>
            <p:nvPr/>
          </p:nvSpPr>
          <p:spPr>
            <a:xfrm>
              <a:off x="6025896" y="2651760"/>
              <a:ext cx="594360" cy="2110740"/>
            </a:xfrm>
            <a:custGeom>
              <a:avLst/>
              <a:gdLst/>
              <a:ahLst/>
              <a:cxnLst/>
              <a:rect l="l" t="t" r="r" b="b"/>
              <a:pathLst>
                <a:path w="594359" h="2110740">
                  <a:moveTo>
                    <a:pt x="297179" y="0"/>
                  </a:moveTo>
                  <a:lnTo>
                    <a:pt x="246164" y="83908"/>
                  </a:lnTo>
                  <a:lnTo>
                    <a:pt x="223127" y="127540"/>
                  </a:lnTo>
                  <a:lnTo>
                    <a:pt x="201124" y="171787"/>
                  </a:lnTo>
                  <a:lnTo>
                    <a:pt x="180169" y="216634"/>
                  </a:lnTo>
                  <a:lnTo>
                    <a:pt x="160280" y="262066"/>
                  </a:lnTo>
                  <a:lnTo>
                    <a:pt x="141473" y="308065"/>
                  </a:lnTo>
                  <a:lnTo>
                    <a:pt x="123762" y="354617"/>
                  </a:lnTo>
                  <a:lnTo>
                    <a:pt x="107165" y="401705"/>
                  </a:lnTo>
                  <a:lnTo>
                    <a:pt x="91696" y="449313"/>
                  </a:lnTo>
                  <a:lnTo>
                    <a:pt x="77374" y="497426"/>
                  </a:lnTo>
                  <a:lnTo>
                    <a:pt x="64212" y="546026"/>
                  </a:lnTo>
                  <a:lnTo>
                    <a:pt x="52228" y="595099"/>
                  </a:lnTo>
                  <a:lnTo>
                    <a:pt x="41438" y="644629"/>
                  </a:lnTo>
                  <a:lnTo>
                    <a:pt x="31857" y="694598"/>
                  </a:lnTo>
                  <a:lnTo>
                    <a:pt x="23501" y="744992"/>
                  </a:lnTo>
                  <a:lnTo>
                    <a:pt x="16387" y="795794"/>
                  </a:lnTo>
                  <a:lnTo>
                    <a:pt x="10530" y="846988"/>
                  </a:lnTo>
                  <a:lnTo>
                    <a:pt x="5947" y="898559"/>
                  </a:lnTo>
                  <a:lnTo>
                    <a:pt x="2654" y="950490"/>
                  </a:lnTo>
                  <a:lnTo>
                    <a:pt x="666" y="1002766"/>
                  </a:lnTo>
                  <a:lnTo>
                    <a:pt x="0" y="1055370"/>
                  </a:lnTo>
                  <a:lnTo>
                    <a:pt x="666" y="1107974"/>
                  </a:lnTo>
                  <a:lnTo>
                    <a:pt x="2654" y="1160249"/>
                  </a:lnTo>
                  <a:lnTo>
                    <a:pt x="5947" y="1212181"/>
                  </a:lnTo>
                  <a:lnTo>
                    <a:pt x="10530" y="1263752"/>
                  </a:lnTo>
                  <a:lnTo>
                    <a:pt x="16387" y="1314947"/>
                  </a:lnTo>
                  <a:lnTo>
                    <a:pt x="23501" y="1365750"/>
                  </a:lnTo>
                  <a:lnTo>
                    <a:pt x="31857" y="1416144"/>
                  </a:lnTo>
                  <a:lnTo>
                    <a:pt x="41438" y="1466114"/>
                  </a:lnTo>
                  <a:lnTo>
                    <a:pt x="52228" y="1515644"/>
                  </a:lnTo>
                  <a:lnTo>
                    <a:pt x="64212" y="1564717"/>
                  </a:lnTo>
                  <a:lnTo>
                    <a:pt x="77374" y="1613318"/>
                  </a:lnTo>
                  <a:lnTo>
                    <a:pt x="91696" y="1661431"/>
                  </a:lnTo>
                  <a:lnTo>
                    <a:pt x="107165" y="1709039"/>
                  </a:lnTo>
                  <a:lnTo>
                    <a:pt x="123762" y="1756127"/>
                  </a:lnTo>
                  <a:lnTo>
                    <a:pt x="141473" y="1802679"/>
                  </a:lnTo>
                  <a:lnTo>
                    <a:pt x="160280" y="1848678"/>
                  </a:lnTo>
                  <a:lnTo>
                    <a:pt x="180169" y="1894109"/>
                  </a:lnTo>
                  <a:lnTo>
                    <a:pt x="201124" y="1938955"/>
                  </a:lnTo>
                  <a:lnTo>
                    <a:pt x="223127" y="1983201"/>
                  </a:lnTo>
                  <a:lnTo>
                    <a:pt x="246164" y="2026831"/>
                  </a:lnTo>
                  <a:lnTo>
                    <a:pt x="297179" y="2110740"/>
                  </a:lnTo>
                  <a:lnTo>
                    <a:pt x="348195" y="2026831"/>
                  </a:lnTo>
                  <a:lnTo>
                    <a:pt x="371232" y="1983201"/>
                  </a:lnTo>
                  <a:lnTo>
                    <a:pt x="393235" y="1938955"/>
                  </a:lnTo>
                  <a:lnTo>
                    <a:pt x="414190" y="1894109"/>
                  </a:lnTo>
                  <a:lnTo>
                    <a:pt x="434079" y="1848678"/>
                  </a:lnTo>
                  <a:lnTo>
                    <a:pt x="452886" y="1802679"/>
                  </a:lnTo>
                  <a:lnTo>
                    <a:pt x="470597" y="1756127"/>
                  </a:lnTo>
                  <a:lnTo>
                    <a:pt x="487194" y="1709039"/>
                  </a:lnTo>
                  <a:lnTo>
                    <a:pt x="502663" y="1661431"/>
                  </a:lnTo>
                  <a:lnTo>
                    <a:pt x="516985" y="1613318"/>
                  </a:lnTo>
                  <a:lnTo>
                    <a:pt x="530147" y="1564717"/>
                  </a:lnTo>
                  <a:lnTo>
                    <a:pt x="542131" y="1515644"/>
                  </a:lnTo>
                  <a:lnTo>
                    <a:pt x="552921" y="1466114"/>
                  </a:lnTo>
                  <a:lnTo>
                    <a:pt x="562502" y="1416144"/>
                  </a:lnTo>
                  <a:lnTo>
                    <a:pt x="570858" y="1365750"/>
                  </a:lnTo>
                  <a:lnTo>
                    <a:pt x="577972" y="1314947"/>
                  </a:lnTo>
                  <a:lnTo>
                    <a:pt x="583829" y="1263752"/>
                  </a:lnTo>
                  <a:lnTo>
                    <a:pt x="588412" y="1212181"/>
                  </a:lnTo>
                  <a:lnTo>
                    <a:pt x="591705" y="1160249"/>
                  </a:lnTo>
                  <a:lnTo>
                    <a:pt x="593693" y="1107974"/>
                  </a:lnTo>
                  <a:lnTo>
                    <a:pt x="594359" y="1055370"/>
                  </a:lnTo>
                  <a:lnTo>
                    <a:pt x="593693" y="1002766"/>
                  </a:lnTo>
                  <a:lnTo>
                    <a:pt x="591705" y="950490"/>
                  </a:lnTo>
                  <a:lnTo>
                    <a:pt x="588412" y="898559"/>
                  </a:lnTo>
                  <a:lnTo>
                    <a:pt x="583829" y="846988"/>
                  </a:lnTo>
                  <a:lnTo>
                    <a:pt x="577972" y="795794"/>
                  </a:lnTo>
                  <a:lnTo>
                    <a:pt x="570858" y="744992"/>
                  </a:lnTo>
                  <a:lnTo>
                    <a:pt x="562502" y="694598"/>
                  </a:lnTo>
                  <a:lnTo>
                    <a:pt x="552921" y="644629"/>
                  </a:lnTo>
                  <a:lnTo>
                    <a:pt x="542131" y="595099"/>
                  </a:lnTo>
                  <a:lnTo>
                    <a:pt x="530147" y="546026"/>
                  </a:lnTo>
                  <a:lnTo>
                    <a:pt x="516985" y="497426"/>
                  </a:lnTo>
                  <a:lnTo>
                    <a:pt x="502663" y="449313"/>
                  </a:lnTo>
                  <a:lnTo>
                    <a:pt x="487194" y="401705"/>
                  </a:lnTo>
                  <a:lnTo>
                    <a:pt x="470597" y="354617"/>
                  </a:lnTo>
                  <a:lnTo>
                    <a:pt x="452886" y="308065"/>
                  </a:lnTo>
                  <a:lnTo>
                    <a:pt x="434079" y="262066"/>
                  </a:lnTo>
                  <a:lnTo>
                    <a:pt x="414190" y="216634"/>
                  </a:lnTo>
                  <a:lnTo>
                    <a:pt x="393235" y="171787"/>
                  </a:lnTo>
                  <a:lnTo>
                    <a:pt x="371232" y="127540"/>
                  </a:lnTo>
                  <a:lnTo>
                    <a:pt x="348195" y="83908"/>
                  </a:lnTo>
                  <a:lnTo>
                    <a:pt x="297179" y="0"/>
                  </a:lnTo>
                  <a:close/>
                </a:path>
              </a:pathLst>
            </a:custGeom>
            <a:solidFill>
              <a:srgbClr val="002C77"/>
            </a:solidFill>
          </p:spPr>
          <p:txBody>
            <a:bodyPr wrap="square" lIns="0" tIns="0" rIns="0" bIns="0" rtlCol="0"/>
            <a:lstStyle/>
            <a:p>
              <a:endParaRPr/>
            </a:p>
          </p:txBody>
        </p:sp>
        <p:pic>
          <p:nvPicPr>
            <p:cNvPr id="9" name="object 9"/>
            <p:cNvPicPr/>
            <p:nvPr/>
          </p:nvPicPr>
          <p:blipFill>
            <a:blip r:embed="rId4" cstate="print"/>
            <a:stretch>
              <a:fillRect/>
            </a:stretch>
          </p:blipFill>
          <p:spPr>
            <a:xfrm>
              <a:off x="6251447" y="3648456"/>
              <a:ext cx="141731" cy="141731"/>
            </a:xfrm>
            <a:prstGeom prst="rect">
              <a:avLst/>
            </a:prstGeom>
          </p:spPr>
        </p:pic>
        <p:sp>
          <p:nvSpPr>
            <p:cNvPr id="10" name="object 10"/>
            <p:cNvSpPr/>
            <p:nvPr/>
          </p:nvSpPr>
          <p:spPr>
            <a:xfrm>
              <a:off x="6094474" y="3492500"/>
              <a:ext cx="455295" cy="454659"/>
            </a:xfrm>
            <a:custGeom>
              <a:avLst/>
              <a:gdLst/>
              <a:ahLst/>
              <a:cxnLst/>
              <a:rect l="l" t="t" r="r" b="b"/>
              <a:pathLst>
                <a:path w="455295" h="454660">
                  <a:moveTo>
                    <a:pt x="205270" y="378460"/>
                  </a:moveTo>
                  <a:lnTo>
                    <a:pt x="148145" y="378460"/>
                  </a:lnTo>
                  <a:lnTo>
                    <a:pt x="156154" y="382270"/>
                  </a:lnTo>
                  <a:lnTo>
                    <a:pt x="163993" y="386080"/>
                  </a:lnTo>
                  <a:lnTo>
                    <a:pt x="178498" y="391160"/>
                  </a:lnTo>
                  <a:lnTo>
                    <a:pt x="183349" y="422910"/>
                  </a:lnTo>
                  <a:lnTo>
                    <a:pt x="186974" y="430530"/>
                  </a:lnTo>
                  <a:lnTo>
                    <a:pt x="220497" y="454660"/>
                  </a:lnTo>
                  <a:lnTo>
                    <a:pt x="233819" y="454660"/>
                  </a:lnTo>
                  <a:lnTo>
                    <a:pt x="249021" y="450850"/>
                  </a:lnTo>
                  <a:lnTo>
                    <a:pt x="261712" y="441960"/>
                  </a:lnTo>
                  <a:lnTo>
                    <a:pt x="270720" y="429260"/>
                  </a:lnTo>
                  <a:lnTo>
                    <a:pt x="271413" y="426720"/>
                  </a:lnTo>
                  <a:lnTo>
                    <a:pt x="226682" y="426720"/>
                  </a:lnTo>
                  <a:lnTo>
                    <a:pt x="215976" y="422910"/>
                  </a:lnTo>
                  <a:lnTo>
                    <a:pt x="214185" y="421640"/>
                  </a:lnTo>
                  <a:lnTo>
                    <a:pt x="210616" y="416560"/>
                  </a:lnTo>
                  <a:lnTo>
                    <a:pt x="210616" y="410210"/>
                  </a:lnTo>
                  <a:lnTo>
                    <a:pt x="205270" y="378460"/>
                  </a:lnTo>
                  <a:close/>
                </a:path>
                <a:path w="455295" h="454660">
                  <a:moveTo>
                    <a:pt x="314147" y="346710"/>
                  </a:moveTo>
                  <a:lnTo>
                    <a:pt x="308787" y="346710"/>
                  </a:lnTo>
                  <a:lnTo>
                    <a:pt x="303441" y="347980"/>
                  </a:lnTo>
                  <a:lnTo>
                    <a:pt x="293984" y="353060"/>
                  </a:lnTo>
                  <a:lnTo>
                    <a:pt x="284027" y="358140"/>
                  </a:lnTo>
                  <a:lnTo>
                    <a:pt x="273067" y="361950"/>
                  </a:lnTo>
                  <a:lnTo>
                    <a:pt x="260604" y="365760"/>
                  </a:lnTo>
                  <a:lnTo>
                    <a:pt x="255244" y="368300"/>
                  </a:lnTo>
                  <a:lnTo>
                    <a:pt x="251675" y="372110"/>
                  </a:lnTo>
                  <a:lnTo>
                    <a:pt x="249885" y="378460"/>
                  </a:lnTo>
                  <a:lnTo>
                    <a:pt x="246316" y="410210"/>
                  </a:lnTo>
                  <a:lnTo>
                    <a:pt x="244538" y="419100"/>
                  </a:lnTo>
                  <a:lnTo>
                    <a:pt x="237401" y="426720"/>
                  </a:lnTo>
                  <a:lnTo>
                    <a:pt x="271413" y="426720"/>
                  </a:lnTo>
                  <a:lnTo>
                    <a:pt x="274878" y="414020"/>
                  </a:lnTo>
                  <a:lnTo>
                    <a:pt x="276669" y="391160"/>
                  </a:lnTo>
                  <a:lnTo>
                    <a:pt x="285700" y="388620"/>
                  </a:lnTo>
                  <a:lnTo>
                    <a:pt x="294066" y="384810"/>
                  </a:lnTo>
                  <a:lnTo>
                    <a:pt x="301763" y="382270"/>
                  </a:lnTo>
                  <a:lnTo>
                    <a:pt x="308787" y="378460"/>
                  </a:lnTo>
                  <a:lnTo>
                    <a:pt x="395495" y="378460"/>
                  </a:lnTo>
                  <a:lnTo>
                    <a:pt x="397604" y="374650"/>
                  </a:lnTo>
                  <a:lnTo>
                    <a:pt x="358544" y="374650"/>
                  </a:lnTo>
                  <a:lnTo>
                    <a:pt x="351433" y="373380"/>
                  </a:lnTo>
                  <a:lnTo>
                    <a:pt x="344487" y="369570"/>
                  </a:lnTo>
                  <a:lnTo>
                    <a:pt x="319506" y="350520"/>
                  </a:lnTo>
                  <a:lnTo>
                    <a:pt x="314147" y="346710"/>
                  </a:lnTo>
                  <a:close/>
                </a:path>
                <a:path w="455295" h="454660">
                  <a:moveTo>
                    <a:pt x="103918" y="53340"/>
                  </a:moveTo>
                  <a:lnTo>
                    <a:pt x="94602" y="53340"/>
                  </a:lnTo>
                  <a:lnTo>
                    <a:pt x="85565" y="55880"/>
                  </a:lnTo>
                  <a:lnTo>
                    <a:pt x="55469" y="83820"/>
                  </a:lnTo>
                  <a:lnTo>
                    <a:pt x="53322" y="99060"/>
                  </a:lnTo>
                  <a:lnTo>
                    <a:pt x="56197" y="114300"/>
                  </a:lnTo>
                  <a:lnTo>
                    <a:pt x="64262" y="128270"/>
                  </a:lnTo>
                  <a:lnTo>
                    <a:pt x="76758" y="146050"/>
                  </a:lnTo>
                  <a:lnTo>
                    <a:pt x="73047" y="153670"/>
                  </a:lnTo>
                  <a:lnTo>
                    <a:pt x="69838" y="161290"/>
                  </a:lnTo>
                  <a:lnTo>
                    <a:pt x="66966" y="170180"/>
                  </a:lnTo>
                  <a:lnTo>
                    <a:pt x="64262" y="177800"/>
                  </a:lnTo>
                  <a:lnTo>
                    <a:pt x="24766" y="187960"/>
                  </a:lnTo>
                  <a:lnTo>
                    <a:pt x="669" y="223520"/>
                  </a:lnTo>
                  <a:lnTo>
                    <a:pt x="0" y="232410"/>
                  </a:lnTo>
                  <a:lnTo>
                    <a:pt x="4908" y="247650"/>
                  </a:lnTo>
                  <a:lnTo>
                    <a:pt x="13833" y="260350"/>
                  </a:lnTo>
                  <a:lnTo>
                    <a:pt x="26106" y="269240"/>
                  </a:lnTo>
                  <a:lnTo>
                    <a:pt x="41059" y="274320"/>
                  </a:lnTo>
                  <a:lnTo>
                    <a:pt x="64262" y="276860"/>
                  </a:lnTo>
                  <a:lnTo>
                    <a:pt x="67216" y="285750"/>
                  </a:lnTo>
                  <a:lnTo>
                    <a:pt x="70505" y="294640"/>
                  </a:lnTo>
                  <a:lnTo>
                    <a:pt x="73797" y="302260"/>
                  </a:lnTo>
                  <a:lnTo>
                    <a:pt x="76758" y="309880"/>
                  </a:lnTo>
                  <a:lnTo>
                    <a:pt x="64262" y="327660"/>
                  </a:lnTo>
                  <a:lnTo>
                    <a:pt x="58570" y="334010"/>
                  </a:lnTo>
                  <a:lnTo>
                    <a:pt x="54887" y="342900"/>
                  </a:lnTo>
                  <a:lnTo>
                    <a:pt x="53212" y="351790"/>
                  </a:lnTo>
                  <a:lnTo>
                    <a:pt x="53543" y="360680"/>
                  </a:lnTo>
                  <a:lnTo>
                    <a:pt x="55833" y="369570"/>
                  </a:lnTo>
                  <a:lnTo>
                    <a:pt x="85591" y="400050"/>
                  </a:lnTo>
                  <a:lnTo>
                    <a:pt x="100622" y="402590"/>
                  </a:lnTo>
                  <a:lnTo>
                    <a:pt x="115319" y="400050"/>
                  </a:lnTo>
                  <a:lnTo>
                    <a:pt x="128511" y="392430"/>
                  </a:lnTo>
                  <a:lnTo>
                    <a:pt x="148145" y="378460"/>
                  </a:lnTo>
                  <a:lnTo>
                    <a:pt x="205270" y="378460"/>
                  </a:lnTo>
                  <a:lnTo>
                    <a:pt x="205270" y="373380"/>
                  </a:lnTo>
                  <a:lnTo>
                    <a:pt x="94125" y="373380"/>
                  </a:lnTo>
                  <a:lnTo>
                    <a:pt x="89242" y="369570"/>
                  </a:lnTo>
                  <a:lnTo>
                    <a:pt x="82105" y="363220"/>
                  </a:lnTo>
                  <a:lnTo>
                    <a:pt x="82105" y="347980"/>
                  </a:lnTo>
                  <a:lnTo>
                    <a:pt x="85674" y="345440"/>
                  </a:lnTo>
                  <a:lnTo>
                    <a:pt x="105308" y="318770"/>
                  </a:lnTo>
                  <a:lnTo>
                    <a:pt x="108877" y="314960"/>
                  </a:lnTo>
                  <a:lnTo>
                    <a:pt x="110667" y="307340"/>
                  </a:lnTo>
                  <a:lnTo>
                    <a:pt x="107099" y="302260"/>
                  </a:lnTo>
                  <a:lnTo>
                    <a:pt x="102051" y="293370"/>
                  </a:lnTo>
                  <a:lnTo>
                    <a:pt x="97504" y="284480"/>
                  </a:lnTo>
                  <a:lnTo>
                    <a:pt x="93290" y="273050"/>
                  </a:lnTo>
                  <a:lnTo>
                    <a:pt x="89242" y="261620"/>
                  </a:lnTo>
                  <a:lnTo>
                    <a:pt x="89242" y="256540"/>
                  </a:lnTo>
                  <a:lnTo>
                    <a:pt x="83896" y="250190"/>
                  </a:lnTo>
                  <a:lnTo>
                    <a:pt x="78536" y="250190"/>
                  </a:lnTo>
                  <a:lnTo>
                    <a:pt x="44627" y="245110"/>
                  </a:lnTo>
                  <a:lnTo>
                    <a:pt x="35699" y="245110"/>
                  </a:lnTo>
                  <a:lnTo>
                    <a:pt x="30340" y="236220"/>
                  </a:lnTo>
                  <a:lnTo>
                    <a:pt x="28562" y="231140"/>
                  </a:lnTo>
                  <a:lnTo>
                    <a:pt x="28562" y="226060"/>
                  </a:lnTo>
                  <a:lnTo>
                    <a:pt x="30340" y="220980"/>
                  </a:lnTo>
                  <a:lnTo>
                    <a:pt x="39268" y="212090"/>
                  </a:lnTo>
                  <a:lnTo>
                    <a:pt x="46405" y="209550"/>
                  </a:lnTo>
                  <a:lnTo>
                    <a:pt x="78536" y="204470"/>
                  </a:lnTo>
                  <a:lnTo>
                    <a:pt x="83896" y="203200"/>
                  </a:lnTo>
                  <a:lnTo>
                    <a:pt x="89242" y="199390"/>
                  </a:lnTo>
                  <a:lnTo>
                    <a:pt x="91033" y="194310"/>
                  </a:lnTo>
                  <a:lnTo>
                    <a:pt x="93038" y="184150"/>
                  </a:lnTo>
                  <a:lnTo>
                    <a:pt x="96385" y="173990"/>
                  </a:lnTo>
                  <a:lnTo>
                    <a:pt x="101072" y="163830"/>
                  </a:lnTo>
                  <a:lnTo>
                    <a:pt x="107099" y="152400"/>
                  </a:lnTo>
                  <a:lnTo>
                    <a:pt x="110667" y="147320"/>
                  </a:lnTo>
                  <a:lnTo>
                    <a:pt x="108877" y="140970"/>
                  </a:lnTo>
                  <a:lnTo>
                    <a:pt x="105308" y="137160"/>
                  </a:lnTo>
                  <a:lnTo>
                    <a:pt x="85674" y="110490"/>
                  </a:lnTo>
                  <a:lnTo>
                    <a:pt x="82105" y="105410"/>
                  </a:lnTo>
                  <a:lnTo>
                    <a:pt x="82105" y="93980"/>
                  </a:lnTo>
                  <a:lnTo>
                    <a:pt x="89242" y="83820"/>
                  </a:lnTo>
                  <a:lnTo>
                    <a:pt x="92811" y="81280"/>
                  </a:lnTo>
                  <a:lnTo>
                    <a:pt x="98171" y="81280"/>
                  </a:lnTo>
                  <a:lnTo>
                    <a:pt x="101739" y="80010"/>
                  </a:lnTo>
                  <a:lnTo>
                    <a:pt x="205270" y="80010"/>
                  </a:lnTo>
                  <a:lnTo>
                    <a:pt x="205270" y="76200"/>
                  </a:lnTo>
                  <a:lnTo>
                    <a:pt x="148145" y="76200"/>
                  </a:lnTo>
                  <a:lnTo>
                    <a:pt x="128511" y="62230"/>
                  </a:lnTo>
                  <a:lnTo>
                    <a:pt x="121209" y="57150"/>
                  </a:lnTo>
                  <a:lnTo>
                    <a:pt x="112899" y="54610"/>
                  </a:lnTo>
                  <a:lnTo>
                    <a:pt x="103918" y="53340"/>
                  </a:lnTo>
                  <a:close/>
                </a:path>
                <a:path w="455295" h="454660">
                  <a:moveTo>
                    <a:pt x="395495" y="378460"/>
                  </a:moveTo>
                  <a:lnTo>
                    <a:pt x="308787" y="378460"/>
                  </a:lnTo>
                  <a:lnTo>
                    <a:pt x="326644" y="392430"/>
                  </a:lnTo>
                  <a:lnTo>
                    <a:pt x="334981" y="397510"/>
                  </a:lnTo>
                  <a:lnTo>
                    <a:pt x="343822" y="401320"/>
                  </a:lnTo>
                  <a:lnTo>
                    <a:pt x="352999" y="402590"/>
                  </a:lnTo>
                  <a:lnTo>
                    <a:pt x="362343" y="401320"/>
                  </a:lnTo>
                  <a:lnTo>
                    <a:pt x="395495" y="378460"/>
                  </a:lnTo>
                  <a:close/>
                </a:path>
                <a:path w="455295" h="454660">
                  <a:moveTo>
                    <a:pt x="399128" y="81280"/>
                  </a:moveTo>
                  <a:lnTo>
                    <a:pt x="362343" y="81280"/>
                  </a:lnTo>
                  <a:lnTo>
                    <a:pt x="367690" y="87630"/>
                  </a:lnTo>
                  <a:lnTo>
                    <a:pt x="373020" y="92710"/>
                  </a:lnTo>
                  <a:lnTo>
                    <a:pt x="375504" y="99060"/>
                  </a:lnTo>
                  <a:lnTo>
                    <a:pt x="374973" y="105410"/>
                  </a:lnTo>
                  <a:lnTo>
                    <a:pt x="371259" y="111760"/>
                  </a:lnTo>
                  <a:lnTo>
                    <a:pt x="351624" y="137160"/>
                  </a:lnTo>
                  <a:lnTo>
                    <a:pt x="348056" y="142240"/>
                  </a:lnTo>
                  <a:lnTo>
                    <a:pt x="348056" y="149860"/>
                  </a:lnTo>
                  <a:lnTo>
                    <a:pt x="351624" y="152400"/>
                  </a:lnTo>
                  <a:lnTo>
                    <a:pt x="355894" y="162560"/>
                  </a:lnTo>
                  <a:lnTo>
                    <a:pt x="360329" y="172720"/>
                  </a:lnTo>
                  <a:lnTo>
                    <a:pt x="364428" y="184150"/>
                  </a:lnTo>
                  <a:lnTo>
                    <a:pt x="367690" y="195580"/>
                  </a:lnTo>
                  <a:lnTo>
                    <a:pt x="369481" y="200660"/>
                  </a:lnTo>
                  <a:lnTo>
                    <a:pt x="374827" y="204470"/>
                  </a:lnTo>
                  <a:lnTo>
                    <a:pt x="380187" y="205740"/>
                  </a:lnTo>
                  <a:lnTo>
                    <a:pt x="412318" y="209550"/>
                  </a:lnTo>
                  <a:lnTo>
                    <a:pt x="414096" y="209550"/>
                  </a:lnTo>
                  <a:lnTo>
                    <a:pt x="419455" y="212090"/>
                  </a:lnTo>
                  <a:lnTo>
                    <a:pt x="426593" y="214630"/>
                  </a:lnTo>
                  <a:lnTo>
                    <a:pt x="426593" y="226060"/>
                  </a:lnTo>
                  <a:lnTo>
                    <a:pt x="378409" y="250190"/>
                  </a:lnTo>
                  <a:lnTo>
                    <a:pt x="373049" y="250190"/>
                  </a:lnTo>
                  <a:lnTo>
                    <a:pt x="367690" y="256540"/>
                  </a:lnTo>
                  <a:lnTo>
                    <a:pt x="365912" y="261620"/>
                  </a:lnTo>
                  <a:lnTo>
                    <a:pt x="363902" y="270510"/>
                  </a:lnTo>
                  <a:lnTo>
                    <a:pt x="360556" y="280670"/>
                  </a:lnTo>
                  <a:lnTo>
                    <a:pt x="355871" y="292100"/>
                  </a:lnTo>
                  <a:lnTo>
                    <a:pt x="349846" y="302260"/>
                  </a:lnTo>
                  <a:lnTo>
                    <a:pt x="346278" y="307340"/>
                  </a:lnTo>
                  <a:lnTo>
                    <a:pt x="346278" y="314960"/>
                  </a:lnTo>
                  <a:lnTo>
                    <a:pt x="349846" y="318770"/>
                  </a:lnTo>
                  <a:lnTo>
                    <a:pt x="369481" y="345440"/>
                  </a:lnTo>
                  <a:lnTo>
                    <a:pt x="374827" y="350520"/>
                  </a:lnTo>
                  <a:lnTo>
                    <a:pt x="374827" y="360680"/>
                  </a:lnTo>
                  <a:lnTo>
                    <a:pt x="371259" y="365760"/>
                  </a:lnTo>
                  <a:lnTo>
                    <a:pt x="365320" y="372110"/>
                  </a:lnTo>
                  <a:lnTo>
                    <a:pt x="358544" y="374650"/>
                  </a:lnTo>
                  <a:lnTo>
                    <a:pt x="397604" y="374650"/>
                  </a:lnTo>
                  <a:lnTo>
                    <a:pt x="399713" y="370840"/>
                  </a:lnTo>
                  <a:lnTo>
                    <a:pt x="402056" y="355600"/>
                  </a:lnTo>
                  <a:lnTo>
                    <a:pt x="399713" y="340360"/>
                  </a:lnTo>
                  <a:lnTo>
                    <a:pt x="392684" y="327660"/>
                  </a:lnTo>
                  <a:lnTo>
                    <a:pt x="378409" y="309880"/>
                  </a:lnTo>
                  <a:lnTo>
                    <a:pt x="383148" y="300990"/>
                  </a:lnTo>
                  <a:lnTo>
                    <a:pt x="386884" y="293370"/>
                  </a:lnTo>
                  <a:lnTo>
                    <a:pt x="389951" y="285750"/>
                  </a:lnTo>
                  <a:lnTo>
                    <a:pt x="392684" y="276860"/>
                  </a:lnTo>
                  <a:lnTo>
                    <a:pt x="414096" y="274320"/>
                  </a:lnTo>
                  <a:lnTo>
                    <a:pt x="431557" y="269240"/>
                  </a:lnTo>
                  <a:lnTo>
                    <a:pt x="445336" y="257810"/>
                  </a:lnTo>
                  <a:lnTo>
                    <a:pt x="453760" y="242570"/>
                  </a:lnTo>
                  <a:lnTo>
                    <a:pt x="455155" y="223520"/>
                  </a:lnTo>
                  <a:lnTo>
                    <a:pt x="452282" y="208280"/>
                  </a:lnTo>
                  <a:lnTo>
                    <a:pt x="444222" y="195580"/>
                  </a:lnTo>
                  <a:lnTo>
                    <a:pt x="431811" y="186690"/>
                  </a:lnTo>
                  <a:lnTo>
                    <a:pt x="415886" y="181610"/>
                  </a:lnTo>
                  <a:lnTo>
                    <a:pt x="392684" y="179070"/>
                  </a:lnTo>
                  <a:lnTo>
                    <a:pt x="389979" y="170180"/>
                  </a:lnTo>
                  <a:lnTo>
                    <a:pt x="387107" y="162560"/>
                  </a:lnTo>
                  <a:lnTo>
                    <a:pt x="383898" y="154940"/>
                  </a:lnTo>
                  <a:lnTo>
                    <a:pt x="380187" y="147320"/>
                  </a:lnTo>
                  <a:lnTo>
                    <a:pt x="394462" y="129540"/>
                  </a:lnTo>
                  <a:lnTo>
                    <a:pt x="402857" y="113030"/>
                  </a:lnTo>
                  <a:lnTo>
                    <a:pt x="404058" y="95250"/>
                  </a:lnTo>
                  <a:lnTo>
                    <a:pt x="399128" y="81280"/>
                  </a:lnTo>
                  <a:close/>
                </a:path>
                <a:path w="455295" h="454660">
                  <a:moveTo>
                    <a:pt x="148145" y="346710"/>
                  </a:moveTo>
                  <a:lnTo>
                    <a:pt x="142798" y="346710"/>
                  </a:lnTo>
                  <a:lnTo>
                    <a:pt x="139230" y="347980"/>
                  </a:lnTo>
                  <a:lnTo>
                    <a:pt x="137439" y="350520"/>
                  </a:lnTo>
                  <a:lnTo>
                    <a:pt x="112445" y="369570"/>
                  </a:lnTo>
                  <a:lnTo>
                    <a:pt x="106562" y="373380"/>
                  </a:lnTo>
                  <a:lnTo>
                    <a:pt x="205270" y="373380"/>
                  </a:lnTo>
                  <a:lnTo>
                    <a:pt x="205270" y="372110"/>
                  </a:lnTo>
                  <a:lnTo>
                    <a:pt x="199910" y="365760"/>
                  </a:lnTo>
                  <a:lnTo>
                    <a:pt x="194551" y="365760"/>
                  </a:lnTo>
                  <a:lnTo>
                    <a:pt x="184878" y="363220"/>
                  </a:lnTo>
                  <a:lnTo>
                    <a:pt x="174699" y="359410"/>
                  </a:lnTo>
                  <a:lnTo>
                    <a:pt x="164185" y="354330"/>
                  </a:lnTo>
                  <a:lnTo>
                    <a:pt x="153504" y="347980"/>
                  </a:lnTo>
                  <a:lnTo>
                    <a:pt x="151714" y="347980"/>
                  </a:lnTo>
                  <a:lnTo>
                    <a:pt x="148145" y="346710"/>
                  </a:lnTo>
                  <a:close/>
                </a:path>
                <a:path w="455295" h="454660">
                  <a:moveTo>
                    <a:pt x="270971" y="27940"/>
                  </a:moveTo>
                  <a:lnTo>
                    <a:pt x="235610" y="27940"/>
                  </a:lnTo>
                  <a:lnTo>
                    <a:pt x="244538" y="35560"/>
                  </a:lnTo>
                  <a:lnTo>
                    <a:pt x="246316" y="44450"/>
                  </a:lnTo>
                  <a:lnTo>
                    <a:pt x="251675" y="78740"/>
                  </a:lnTo>
                  <a:lnTo>
                    <a:pt x="253453" y="85090"/>
                  </a:lnTo>
                  <a:lnTo>
                    <a:pt x="257035" y="88900"/>
                  </a:lnTo>
                  <a:lnTo>
                    <a:pt x="264172" y="90170"/>
                  </a:lnTo>
                  <a:lnTo>
                    <a:pt x="273599" y="92710"/>
                  </a:lnTo>
                  <a:lnTo>
                    <a:pt x="283357" y="96520"/>
                  </a:lnTo>
                  <a:lnTo>
                    <a:pt x="293785" y="100330"/>
                  </a:lnTo>
                  <a:lnTo>
                    <a:pt x="305219" y="106680"/>
                  </a:lnTo>
                  <a:lnTo>
                    <a:pt x="308787" y="110490"/>
                  </a:lnTo>
                  <a:lnTo>
                    <a:pt x="315937" y="110490"/>
                  </a:lnTo>
                  <a:lnTo>
                    <a:pt x="321284" y="106680"/>
                  </a:lnTo>
                  <a:lnTo>
                    <a:pt x="346278" y="87630"/>
                  </a:lnTo>
                  <a:lnTo>
                    <a:pt x="351624" y="81280"/>
                  </a:lnTo>
                  <a:lnTo>
                    <a:pt x="399128" y="81280"/>
                  </a:lnTo>
                  <a:lnTo>
                    <a:pt x="398232" y="78740"/>
                  </a:lnTo>
                  <a:lnTo>
                    <a:pt x="310578" y="78740"/>
                  </a:lnTo>
                  <a:lnTo>
                    <a:pt x="302546" y="73660"/>
                  </a:lnTo>
                  <a:lnTo>
                    <a:pt x="294513" y="71120"/>
                  </a:lnTo>
                  <a:lnTo>
                    <a:pt x="286479" y="67310"/>
                  </a:lnTo>
                  <a:lnTo>
                    <a:pt x="278447" y="66040"/>
                  </a:lnTo>
                  <a:lnTo>
                    <a:pt x="274878" y="40640"/>
                  </a:lnTo>
                  <a:lnTo>
                    <a:pt x="270971" y="27940"/>
                  </a:lnTo>
                  <a:close/>
                </a:path>
                <a:path w="455295" h="454660">
                  <a:moveTo>
                    <a:pt x="205270" y="80010"/>
                  </a:moveTo>
                  <a:lnTo>
                    <a:pt x="101739" y="80010"/>
                  </a:lnTo>
                  <a:lnTo>
                    <a:pt x="107099" y="81280"/>
                  </a:lnTo>
                  <a:lnTo>
                    <a:pt x="112445" y="85090"/>
                  </a:lnTo>
                  <a:lnTo>
                    <a:pt x="137439" y="105410"/>
                  </a:lnTo>
                  <a:lnTo>
                    <a:pt x="142798" y="107950"/>
                  </a:lnTo>
                  <a:lnTo>
                    <a:pt x="148145" y="107950"/>
                  </a:lnTo>
                  <a:lnTo>
                    <a:pt x="153504" y="106680"/>
                  </a:lnTo>
                  <a:lnTo>
                    <a:pt x="162205" y="101600"/>
                  </a:lnTo>
                  <a:lnTo>
                    <a:pt x="172246" y="96520"/>
                  </a:lnTo>
                  <a:lnTo>
                    <a:pt x="183626" y="92710"/>
                  </a:lnTo>
                  <a:lnTo>
                    <a:pt x="196342" y="88900"/>
                  </a:lnTo>
                  <a:lnTo>
                    <a:pt x="201701" y="87630"/>
                  </a:lnTo>
                  <a:lnTo>
                    <a:pt x="205270" y="83820"/>
                  </a:lnTo>
                  <a:lnTo>
                    <a:pt x="205270" y="80010"/>
                  </a:lnTo>
                  <a:close/>
                </a:path>
                <a:path w="455295" h="454660">
                  <a:moveTo>
                    <a:pt x="357655" y="54610"/>
                  </a:moveTo>
                  <a:lnTo>
                    <a:pt x="342621" y="57150"/>
                  </a:lnTo>
                  <a:lnTo>
                    <a:pt x="328422" y="63500"/>
                  </a:lnTo>
                  <a:lnTo>
                    <a:pt x="310578" y="78740"/>
                  </a:lnTo>
                  <a:lnTo>
                    <a:pt x="398232" y="78740"/>
                  </a:lnTo>
                  <a:lnTo>
                    <a:pt x="385546" y="63500"/>
                  </a:lnTo>
                  <a:lnTo>
                    <a:pt x="372354" y="57150"/>
                  </a:lnTo>
                  <a:lnTo>
                    <a:pt x="357655" y="54610"/>
                  </a:lnTo>
                  <a:close/>
                </a:path>
                <a:path w="455295" h="454660">
                  <a:moveTo>
                    <a:pt x="223113" y="0"/>
                  </a:moveTo>
                  <a:lnTo>
                    <a:pt x="186219" y="25400"/>
                  </a:lnTo>
                  <a:lnTo>
                    <a:pt x="178498" y="63500"/>
                  </a:lnTo>
                  <a:lnTo>
                    <a:pt x="170489" y="67310"/>
                  </a:lnTo>
                  <a:lnTo>
                    <a:pt x="162650" y="69850"/>
                  </a:lnTo>
                  <a:lnTo>
                    <a:pt x="155147" y="73660"/>
                  </a:lnTo>
                  <a:lnTo>
                    <a:pt x="148145" y="76200"/>
                  </a:lnTo>
                  <a:lnTo>
                    <a:pt x="205270" y="76200"/>
                  </a:lnTo>
                  <a:lnTo>
                    <a:pt x="210616" y="44450"/>
                  </a:lnTo>
                  <a:lnTo>
                    <a:pt x="210616" y="35560"/>
                  </a:lnTo>
                  <a:lnTo>
                    <a:pt x="219544" y="27940"/>
                  </a:lnTo>
                  <a:lnTo>
                    <a:pt x="270971" y="27940"/>
                  </a:lnTo>
                  <a:lnTo>
                    <a:pt x="269799" y="24130"/>
                  </a:lnTo>
                  <a:lnTo>
                    <a:pt x="258364" y="10160"/>
                  </a:lnTo>
                  <a:lnTo>
                    <a:pt x="242244" y="2540"/>
                  </a:lnTo>
                  <a:lnTo>
                    <a:pt x="223113" y="0"/>
                  </a:lnTo>
                  <a:close/>
                </a:path>
              </a:pathLst>
            </a:custGeom>
            <a:solidFill>
              <a:srgbClr val="FFFFFF"/>
            </a:solidFill>
          </p:spPr>
          <p:txBody>
            <a:bodyPr wrap="square" lIns="0" tIns="0" rIns="0" bIns="0" rtlCol="0"/>
            <a:lstStyle/>
            <a:p>
              <a:endParaRPr/>
            </a:p>
          </p:txBody>
        </p:sp>
      </p:grpSp>
      <p:sp>
        <p:nvSpPr>
          <p:cNvPr id="11" name="object 11"/>
          <p:cNvSpPr txBox="1"/>
          <p:nvPr/>
        </p:nvSpPr>
        <p:spPr>
          <a:xfrm>
            <a:off x="2906443" y="2443615"/>
            <a:ext cx="2729230" cy="2216150"/>
          </a:xfrm>
          <a:prstGeom prst="rect">
            <a:avLst/>
          </a:prstGeom>
        </p:spPr>
        <p:txBody>
          <a:bodyPr vert="horz" wrap="square" lIns="0" tIns="99060" rIns="0" bIns="0" rtlCol="0">
            <a:spAutoFit/>
          </a:bodyPr>
          <a:lstStyle/>
          <a:p>
            <a:pPr marL="506095">
              <a:lnSpc>
                <a:spcPct val="100000"/>
              </a:lnSpc>
              <a:spcBef>
                <a:spcPts val="780"/>
              </a:spcBef>
            </a:pPr>
            <a:r>
              <a:rPr sz="2000" b="1" dirty="0">
                <a:solidFill>
                  <a:srgbClr val="FFFFFF"/>
                </a:solidFill>
                <a:latin typeface="Arial"/>
                <a:cs typeface="Arial"/>
              </a:rPr>
              <a:t>Clinical</a:t>
            </a:r>
            <a:r>
              <a:rPr sz="2000" b="1" spc="-60" dirty="0">
                <a:solidFill>
                  <a:srgbClr val="FFFFFF"/>
                </a:solidFill>
                <a:latin typeface="Arial"/>
                <a:cs typeface="Arial"/>
              </a:rPr>
              <a:t> </a:t>
            </a:r>
            <a:r>
              <a:rPr sz="2000" b="1" spc="-10" dirty="0">
                <a:solidFill>
                  <a:srgbClr val="FFFFFF"/>
                </a:solidFill>
                <a:latin typeface="Arial"/>
                <a:cs typeface="Arial"/>
              </a:rPr>
              <a:t>Capacity</a:t>
            </a:r>
            <a:endParaRPr sz="2000">
              <a:latin typeface="Arial"/>
              <a:cs typeface="Arial"/>
            </a:endParaRPr>
          </a:p>
          <a:p>
            <a:pPr marL="241300" marR="5080" indent="-228600">
              <a:lnSpc>
                <a:spcPct val="100000"/>
              </a:lnSpc>
              <a:spcBef>
                <a:spcPts val="605"/>
              </a:spcBef>
              <a:buChar char="•"/>
              <a:tabLst>
                <a:tab pos="241300" algn="l"/>
              </a:tabLst>
            </a:pPr>
            <a:r>
              <a:rPr sz="1800" dirty="0">
                <a:solidFill>
                  <a:srgbClr val="FFFFFF"/>
                </a:solidFill>
                <a:latin typeface="Arial"/>
                <a:cs typeface="Arial"/>
              </a:rPr>
              <a:t>New</a:t>
            </a:r>
            <a:r>
              <a:rPr sz="1800" spc="-25" dirty="0">
                <a:solidFill>
                  <a:srgbClr val="FFFFFF"/>
                </a:solidFill>
                <a:latin typeface="Arial"/>
                <a:cs typeface="Arial"/>
              </a:rPr>
              <a:t> </a:t>
            </a:r>
            <a:r>
              <a:rPr sz="1800" dirty="0">
                <a:solidFill>
                  <a:srgbClr val="FFFFFF"/>
                </a:solidFill>
                <a:latin typeface="Arial"/>
                <a:cs typeface="Arial"/>
              </a:rPr>
              <a:t>standards</a:t>
            </a:r>
            <a:r>
              <a:rPr sz="1800" spc="-15" dirty="0">
                <a:solidFill>
                  <a:srgbClr val="FFFFFF"/>
                </a:solidFill>
                <a:latin typeface="Arial"/>
                <a:cs typeface="Arial"/>
              </a:rPr>
              <a:t> </a:t>
            </a:r>
            <a:r>
              <a:rPr sz="1800" spc="-10" dirty="0">
                <a:solidFill>
                  <a:srgbClr val="FFFFFF"/>
                </a:solidFill>
                <a:latin typeface="Arial"/>
                <a:cs typeface="Arial"/>
              </a:rPr>
              <a:t>related </a:t>
            </a:r>
            <a:r>
              <a:rPr sz="1800" dirty="0">
                <a:solidFill>
                  <a:srgbClr val="FFFFFF"/>
                </a:solidFill>
                <a:latin typeface="Arial"/>
                <a:cs typeface="Arial"/>
              </a:rPr>
              <a:t>provider</a:t>
            </a:r>
            <a:r>
              <a:rPr sz="1800" spc="-35" dirty="0">
                <a:solidFill>
                  <a:srgbClr val="FFFFFF"/>
                </a:solidFill>
                <a:latin typeface="Arial"/>
                <a:cs typeface="Arial"/>
              </a:rPr>
              <a:t> </a:t>
            </a:r>
            <a:r>
              <a:rPr sz="1800" dirty="0">
                <a:solidFill>
                  <a:srgbClr val="FFFFFF"/>
                </a:solidFill>
                <a:latin typeface="Arial"/>
                <a:cs typeface="Arial"/>
              </a:rPr>
              <a:t>clinical</a:t>
            </a:r>
            <a:r>
              <a:rPr sz="1800" spc="-25" dirty="0">
                <a:solidFill>
                  <a:srgbClr val="FFFFFF"/>
                </a:solidFill>
                <a:latin typeface="Arial"/>
                <a:cs typeface="Arial"/>
              </a:rPr>
              <a:t> </a:t>
            </a:r>
            <a:r>
              <a:rPr sz="1800" spc="-10" dirty="0">
                <a:solidFill>
                  <a:srgbClr val="FFFFFF"/>
                </a:solidFill>
                <a:latin typeface="Arial"/>
                <a:cs typeface="Arial"/>
              </a:rPr>
              <a:t>capacity</a:t>
            </a:r>
            <a:endParaRPr sz="1800">
              <a:latin typeface="Arial"/>
              <a:cs typeface="Arial"/>
            </a:endParaRPr>
          </a:p>
          <a:p>
            <a:pPr marL="241300" marR="436880" indent="-228600">
              <a:lnSpc>
                <a:spcPct val="100000"/>
              </a:lnSpc>
              <a:spcBef>
                <a:spcPts val="600"/>
              </a:spcBef>
              <a:buChar char="•"/>
              <a:tabLst>
                <a:tab pos="241300" algn="l"/>
              </a:tabLst>
            </a:pPr>
            <a:r>
              <a:rPr sz="1800" dirty="0">
                <a:solidFill>
                  <a:srgbClr val="FFFFFF"/>
                </a:solidFill>
                <a:latin typeface="Arial"/>
                <a:cs typeface="Arial"/>
              </a:rPr>
              <a:t>Data</a:t>
            </a:r>
            <a:r>
              <a:rPr sz="1800" spc="-15" dirty="0">
                <a:solidFill>
                  <a:srgbClr val="FFFFFF"/>
                </a:solidFill>
                <a:latin typeface="Arial"/>
                <a:cs typeface="Arial"/>
              </a:rPr>
              <a:t> </a:t>
            </a:r>
            <a:r>
              <a:rPr sz="1800" dirty="0">
                <a:solidFill>
                  <a:srgbClr val="FFFFFF"/>
                </a:solidFill>
                <a:latin typeface="Arial"/>
                <a:cs typeface="Arial"/>
              </a:rPr>
              <a:t>use to</a:t>
            </a:r>
            <a:r>
              <a:rPr sz="1800" spc="-20" dirty="0">
                <a:solidFill>
                  <a:srgbClr val="FFFFFF"/>
                </a:solidFill>
                <a:latin typeface="Arial"/>
                <a:cs typeface="Arial"/>
              </a:rPr>
              <a:t> </a:t>
            </a:r>
            <a:r>
              <a:rPr sz="1800" spc="-10" dirty="0">
                <a:solidFill>
                  <a:srgbClr val="FFFFFF"/>
                </a:solidFill>
                <a:latin typeface="Arial"/>
                <a:cs typeface="Arial"/>
              </a:rPr>
              <a:t>impact </a:t>
            </a:r>
            <a:r>
              <a:rPr sz="1800" dirty="0">
                <a:solidFill>
                  <a:srgbClr val="FFFFFF"/>
                </a:solidFill>
                <a:latin typeface="Arial"/>
                <a:cs typeface="Arial"/>
              </a:rPr>
              <a:t>individual</a:t>
            </a:r>
            <a:r>
              <a:rPr sz="1800" spc="-40" dirty="0">
                <a:solidFill>
                  <a:srgbClr val="FFFFFF"/>
                </a:solidFill>
                <a:latin typeface="Arial"/>
                <a:cs typeface="Arial"/>
              </a:rPr>
              <a:t> </a:t>
            </a:r>
            <a:r>
              <a:rPr sz="1800" spc="-10" dirty="0">
                <a:solidFill>
                  <a:srgbClr val="FFFFFF"/>
                </a:solidFill>
                <a:latin typeface="Arial"/>
                <a:cs typeface="Arial"/>
              </a:rPr>
              <a:t>outcomes </a:t>
            </a:r>
            <a:r>
              <a:rPr sz="1800" dirty="0">
                <a:solidFill>
                  <a:srgbClr val="FFFFFF"/>
                </a:solidFill>
                <a:latin typeface="Arial"/>
                <a:cs typeface="Arial"/>
              </a:rPr>
              <a:t>(example:</a:t>
            </a:r>
            <a:r>
              <a:rPr sz="1800" spc="-40" dirty="0">
                <a:solidFill>
                  <a:srgbClr val="FFFFFF"/>
                </a:solidFill>
                <a:latin typeface="Arial"/>
                <a:cs typeface="Arial"/>
              </a:rPr>
              <a:t> </a:t>
            </a:r>
            <a:r>
              <a:rPr sz="1800" spc="-10" dirty="0">
                <a:solidFill>
                  <a:srgbClr val="FFFFFF"/>
                </a:solidFill>
                <a:latin typeface="Arial"/>
                <a:cs typeface="Arial"/>
              </a:rPr>
              <a:t>Restraint, </a:t>
            </a:r>
            <a:r>
              <a:rPr sz="1800" dirty="0">
                <a:solidFill>
                  <a:srgbClr val="FFFFFF"/>
                </a:solidFill>
                <a:latin typeface="Arial"/>
                <a:cs typeface="Arial"/>
              </a:rPr>
              <a:t>Inpatient</a:t>
            </a:r>
            <a:r>
              <a:rPr sz="1800" spc="-40" dirty="0">
                <a:solidFill>
                  <a:srgbClr val="FFFFFF"/>
                </a:solidFill>
                <a:latin typeface="Arial"/>
                <a:cs typeface="Arial"/>
              </a:rPr>
              <a:t> </a:t>
            </a:r>
            <a:r>
              <a:rPr sz="1800" spc="-20" dirty="0">
                <a:solidFill>
                  <a:srgbClr val="FFFFFF"/>
                </a:solidFill>
                <a:latin typeface="Arial"/>
                <a:cs typeface="Arial"/>
              </a:rPr>
              <a:t>Care)</a:t>
            </a:r>
            <a:endParaRPr sz="1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t>25</a:t>
            </a:fld>
            <a:endParaRPr spc="-25" dirty="0"/>
          </a:p>
        </p:txBody>
      </p:sp>
      <p:sp>
        <p:nvSpPr>
          <p:cNvPr id="12" name="object 12"/>
          <p:cNvSpPr txBox="1"/>
          <p:nvPr/>
        </p:nvSpPr>
        <p:spPr>
          <a:xfrm>
            <a:off x="6791921" y="2447246"/>
            <a:ext cx="2550795" cy="2018030"/>
          </a:xfrm>
          <a:prstGeom prst="rect">
            <a:avLst/>
          </a:prstGeom>
        </p:spPr>
        <p:txBody>
          <a:bodyPr vert="horz" wrap="square" lIns="0" tIns="99060" rIns="0" bIns="0" rtlCol="0">
            <a:spAutoFit/>
          </a:bodyPr>
          <a:lstStyle/>
          <a:p>
            <a:pPr marL="981710">
              <a:lnSpc>
                <a:spcPct val="100000"/>
              </a:lnSpc>
              <a:spcBef>
                <a:spcPts val="780"/>
              </a:spcBef>
            </a:pPr>
            <a:r>
              <a:rPr sz="2000" b="1" spc="-10" dirty="0">
                <a:solidFill>
                  <a:srgbClr val="FFFFFF"/>
                </a:solidFill>
                <a:latin typeface="Arial"/>
                <a:cs typeface="Arial"/>
              </a:rPr>
              <a:t>Access</a:t>
            </a:r>
            <a:endParaRPr sz="2000">
              <a:latin typeface="Arial"/>
              <a:cs typeface="Arial"/>
            </a:endParaRPr>
          </a:p>
          <a:p>
            <a:pPr marL="240665" indent="-227965">
              <a:lnSpc>
                <a:spcPct val="100000"/>
              </a:lnSpc>
              <a:spcBef>
                <a:spcPts val="605"/>
              </a:spcBef>
              <a:buChar char="•"/>
              <a:tabLst>
                <a:tab pos="240665" algn="l"/>
              </a:tabLst>
            </a:pPr>
            <a:r>
              <a:rPr sz="1800" dirty="0">
                <a:solidFill>
                  <a:srgbClr val="FFFFFF"/>
                </a:solidFill>
                <a:latin typeface="Arial"/>
                <a:cs typeface="Arial"/>
              </a:rPr>
              <a:t>Community</a:t>
            </a:r>
            <a:r>
              <a:rPr sz="1800" spc="-40" dirty="0">
                <a:solidFill>
                  <a:srgbClr val="FFFFFF"/>
                </a:solidFill>
                <a:latin typeface="Arial"/>
                <a:cs typeface="Arial"/>
              </a:rPr>
              <a:t> </a:t>
            </a:r>
            <a:r>
              <a:rPr sz="1800" spc="-10" dirty="0">
                <a:solidFill>
                  <a:srgbClr val="FFFFFF"/>
                </a:solidFill>
                <a:latin typeface="Arial"/>
                <a:cs typeface="Arial"/>
              </a:rPr>
              <a:t>integration</a:t>
            </a:r>
            <a:endParaRPr sz="1800">
              <a:latin typeface="Arial"/>
              <a:cs typeface="Arial"/>
            </a:endParaRPr>
          </a:p>
          <a:p>
            <a:pPr marL="241300" marR="5080" indent="-228600">
              <a:lnSpc>
                <a:spcPct val="100000"/>
              </a:lnSpc>
              <a:spcBef>
                <a:spcPts val="600"/>
              </a:spcBef>
              <a:buChar char="•"/>
              <a:tabLst>
                <a:tab pos="241300" algn="l"/>
              </a:tabLst>
            </a:pPr>
            <a:r>
              <a:rPr sz="1800" dirty="0">
                <a:solidFill>
                  <a:srgbClr val="FFFFFF"/>
                </a:solidFill>
                <a:latin typeface="Arial"/>
                <a:cs typeface="Arial"/>
              </a:rPr>
              <a:t>Competitive</a:t>
            </a:r>
            <a:r>
              <a:rPr sz="1800" spc="-45" dirty="0">
                <a:solidFill>
                  <a:srgbClr val="FFFFFF"/>
                </a:solidFill>
                <a:latin typeface="Arial"/>
                <a:cs typeface="Arial"/>
              </a:rPr>
              <a:t> </a:t>
            </a:r>
            <a:r>
              <a:rPr sz="1800" spc="-10" dirty="0">
                <a:solidFill>
                  <a:srgbClr val="FFFFFF"/>
                </a:solidFill>
                <a:latin typeface="Arial"/>
                <a:cs typeface="Arial"/>
              </a:rPr>
              <a:t>Integrated Employment</a:t>
            </a:r>
            <a:endParaRPr sz="1800">
              <a:latin typeface="Arial"/>
              <a:cs typeface="Arial"/>
            </a:endParaRPr>
          </a:p>
          <a:p>
            <a:pPr marL="241300" marR="439420" indent="-228600">
              <a:lnSpc>
                <a:spcPct val="100000"/>
              </a:lnSpc>
              <a:spcBef>
                <a:spcPts val="600"/>
              </a:spcBef>
              <a:buChar char="•"/>
              <a:tabLst>
                <a:tab pos="241300" algn="l"/>
              </a:tabLst>
            </a:pPr>
            <a:r>
              <a:rPr sz="1800" spc="-10" dirty="0">
                <a:solidFill>
                  <a:srgbClr val="FFFFFF"/>
                </a:solidFill>
                <a:latin typeface="Arial"/>
                <a:cs typeface="Arial"/>
              </a:rPr>
              <a:t>Referral/discharge standards</a:t>
            </a:r>
            <a:endParaRPr sz="1800">
              <a:latin typeface="Arial"/>
              <a:cs typeface="Arial"/>
            </a:endParaRPr>
          </a:p>
        </p:txBody>
      </p:sp>
    </p:spTree>
    <p:extLst>
      <p:ext uri="{BB962C8B-B14F-4D97-AF65-F5344CB8AC3E}">
        <p14:creationId xmlns:p14="http://schemas.microsoft.com/office/powerpoint/2010/main" val="10429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076" y="240793"/>
            <a:ext cx="9655175" cy="848360"/>
          </a:xfrm>
          <a:prstGeom prst="rect">
            <a:avLst/>
          </a:prstGeom>
        </p:spPr>
        <p:txBody>
          <a:bodyPr vert="horz" wrap="square" lIns="0" tIns="104139" rIns="0" bIns="0" rtlCol="0">
            <a:spAutoFit/>
          </a:bodyPr>
          <a:lstStyle/>
          <a:p>
            <a:pPr marL="12700" marR="5080">
              <a:lnSpc>
                <a:spcPct val="80000"/>
              </a:lnSpc>
              <a:spcBef>
                <a:spcPts val="819"/>
              </a:spcBef>
            </a:pPr>
            <a:r>
              <a:rPr spc="-10" dirty="0"/>
              <a:t>Performance-</a:t>
            </a:r>
            <a:r>
              <a:rPr dirty="0"/>
              <a:t>Based</a:t>
            </a:r>
            <a:r>
              <a:rPr spc="-95" dirty="0"/>
              <a:t> </a:t>
            </a:r>
            <a:r>
              <a:rPr dirty="0"/>
              <a:t>Contracting</a:t>
            </a:r>
            <a:r>
              <a:rPr spc="-60" dirty="0"/>
              <a:t> </a:t>
            </a:r>
            <a:r>
              <a:rPr dirty="0"/>
              <a:t>Residential</a:t>
            </a:r>
            <a:r>
              <a:rPr spc="-70" dirty="0"/>
              <a:t> </a:t>
            </a:r>
            <a:r>
              <a:rPr spc="-10" dirty="0"/>
              <a:t>Measure Features</a:t>
            </a:r>
          </a:p>
        </p:txBody>
      </p:sp>
      <p:sp>
        <p:nvSpPr>
          <p:cNvPr id="3" name="object 3"/>
          <p:cNvSpPr txBox="1"/>
          <p:nvPr/>
        </p:nvSpPr>
        <p:spPr>
          <a:xfrm>
            <a:off x="473076" y="1503551"/>
            <a:ext cx="10664190" cy="3252470"/>
          </a:xfrm>
          <a:prstGeom prst="rect">
            <a:avLst/>
          </a:prstGeom>
        </p:spPr>
        <p:txBody>
          <a:bodyPr vert="horz" wrap="square" lIns="0" tIns="99060" rIns="0" bIns="0" rtlCol="0">
            <a:spAutoFit/>
          </a:bodyPr>
          <a:lstStyle/>
          <a:p>
            <a:pPr marL="240665" indent="-227965">
              <a:lnSpc>
                <a:spcPct val="100000"/>
              </a:lnSpc>
              <a:spcBef>
                <a:spcPts val="780"/>
              </a:spcBef>
              <a:buFont typeface="Arial"/>
              <a:buChar char="•"/>
              <a:tabLst>
                <a:tab pos="240665" algn="l"/>
              </a:tabLst>
            </a:pPr>
            <a:r>
              <a:rPr sz="2000" b="1" dirty="0">
                <a:solidFill>
                  <a:srgbClr val="002C77"/>
                </a:solidFill>
                <a:latin typeface="Arial"/>
                <a:cs typeface="Arial"/>
              </a:rPr>
              <a:t>Performance</a:t>
            </a:r>
            <a:r>
              <a:rPr sz="2000" b="1" spc="-55" dirty="0">
                <a:solidFill>
                  <a:srgbClr val="002C77"/>
                </a:solidFill>
                <a:latin typeface="Arial"/>
                <a:cs typeface="Arial"/>
              </a:rPr>
              <a:t> </a:t>
            </a:r>
            <a:r>
              <a:rPr sz="2000" b="1" dirty="0">
                <a:solidFill>
                  <a:srgbClr val="002C77"/>
                </a:solidFill>
                <a:latin typeface="Arial"/>
                <a:cs typeface="Arial"/>
              </a:rPr>
              <a:t>targets</a:t>
            </a:r>
            <a:r>
              <a:rPr sz="2000" b="1" spc="-55" dirty="0">
                <a:solidFill>
                  <a:srgbClr val="002C77"/>
                </a:solidFill>
                <a:latin typeface="Arial"/>
                <a:cs typeface="Arial"/>
              </a:rPr>
              <a:t> </a:t>
            </a:r>
            <a:r>
              <a:rPr sz="2000" b="1" dirty="0">
                <a:solidFill>
                  <a:srgbClr val="002C77"/>
                </a:solidFill>
                <a:latin typeface="Arial"/>
                <a:cs typeface="Arial"/>
              </a:rPr>
              <a:t>for</a:t>
            </a:r>
            <a:r>
              <a:rPr sz="2000" b="1" spc="-50" dirty="0">
                <a:solidFill>
                  <a:srgbClr val="002C77"/>
                </a:solidFill>
                <a:latin typeface="Arial"/>
                <a:cs typeface="Arial"/>
              </a:rPr>
              <a:t> </a:t>
            </a:r>
            <a:r>
              <a:rPr sz="2000" b="1" dirty="0">
                <a:solidFill>
                  <a:srgbClr val="002C77"/>
                </a:solidFill>
                <a:latin typeface="Arial"/>
                <a:cs typeface="Arial"/>
              </a:rPr>
              <a:t>established</a:t>
            </a:r>
            <a:r>
              <a:rPr sz="2000" b="1" spc="-55" dirty="0">
                <a:solidFill>
                  <a:srgbClr val="002C77"/>
                </a:solidFill>
                <a:latin typeface="Arial"/>
                <a:cs typeface="Arial"/>
              </a:rPr>
              <a:t> </a:t>
            </a:r>
            <a:r>
              <a:rPr sz="2000" b="1" spc="-10" dirty="0">
                <a:solidFill>
                  <a:srgbClr val="002C77"/>
                </a:solidFill>
                <a:latin typeface="Arial"/>
                <a:cs typeface="Arial"/>
              </a:rPr>
              <a:t>policy</a:t>
            </a:r>
            <a:endParaRPr sz="2000">
              <a:latin typeface="Arial"/>
              <a:cs typeface="Arial"/>
            </a:endParaRPr>
          </a:p>
          <a:p>
            <a:pPr marL="469265" lvl="1" indent="-223520">
              <a:lnSpc>
                <a:spcPct val="100000"/>
              </a:lnSpc>
              <a:spcBef>
                <a:spcPts val="605"/>
              </a:spcBef>
              <a:buChar char="–"/>
              <a:tabLst>
                <a:tab pos="469265" algn="l"/>
              </a:tabLst>
            </a:pPr>
            <a:r>
              <a:rPr sz="1800" dirty="0">
                <a:solidFill>
                  <a:srgbClr val="002C77"/>
                </a:solidFill>
                <a:latin typeface="Arial"/>
                <a:cs typeface="Arial"/>
              </a:rPr>
              <a:t>Incident</a:t>
            </a:r>
            <a:r>
              <a:rPr sz="1800" spc="-30" dirty="0">
                <a:solidFill>
                  <a:srgbClr val="002C77"/>
                </a:solidFill>
                <a:latin typeface="Arial"/>
                <a:cs typeface="Arial"/>
              </a:rPr>
              <a:t> </a:t>
            </a:r>
            <a:r>
              <a:rPr sz="1800" dirty="0">
                <a:solidFill>
                  <a:srgbClr val="002C77"/>
                </a:solidFill>
                <a:latin typeface="Arial"/>
                <a:cs typeface="Arial"/>
              </a:rPr>
              <a:t>management</a:t>
            </a:r>
            <a:r>
              <a:rPr sz="1800" spc="-20" dirty="0">
                <a:solidFill>
                  <a:srgbClr val="002C77"/>
                </a:solidFill>
                <a:latin typeface="Arial"/>
                <a:cs typeface="Arial"/>
              </a:rPr>
              <a:t> </a:t>
            </a:r>
            <a:r>
              <a:rPr sz="1800" dirty="0">
                <a:solidFill>
                  <a:srgbClr val="002C77"/>
                </a:solidFill>
                <a:latin typeface="Arial"/>
                <a:cs typeface="Arial"/>
              </a:rPr>
              <a:t>and</a:t>
            </a:r>
            <a:r>
              <a:rPr sz="1800" spc="-30" dirty="0">
                <a:solidFill>
                  <a:srgbClr val="002C77"/>
                </a:solidFill>
                <a:latin typeface="Arial"/>
                <a:cs typeface="Arial"/>
              </a:rPr>
              <a:t> </a:t>
            </a:r>
            <a:r>
              <a:rPr sz="1800" dirty="0">
                <a:solidFill>
                  <a:srgbClr val="002C77"/>
                </a:solidFill>
                <a:latin typeface="Arial"/>
                <a:cs typeface="Arial"/>
              </a:rPr>
              <a:t>health</a:t>
            </a:r>
            <a:r>
              <a:rPr sz="1800" spc="-25" dirty="0">
                <a:solidFill>
                  <a:srgbClr val="002C77"/>
                </a:solidFill>
                <a:latin typeface="Arial"/>
                <a:cs typeface="Arial"/>
              </a:rPr>
              <a:t> </a:t>
            </a:r>
            <a:r>
              <a:rPr sz="1800" dirty="0">
                <a:solidFill>
                  <a:srgbClr val="002C77"/>
                </a:solidFill>
                <a:latin typeface="Arial"/>
                <a:cs typeface="Arial"/>
              </a:rPr>
              <a:t>risk</a:t>
            </a:r>
            <a:r>
              <a:rPr sz="1800" spc="-40" dirty="0">
                <a:solidFill>
                  <a:srgbClr val="002C77"/>
                </a:solidFill>
                <a:latin typeface="Arial"/>
                <a:cs typeface="Arial"/>
              </a:rPr>
              <a:t> </a:t>
            </a:r>
            <a:r>
              <a:rPr sz="1800" dirty="0">
                <a:solidFill>
                  <a:srgbClr val="002C77"/>
                </a:solidFill>
                <a:latin typeface="Arial"/>
                <a:cs typeface="Arial"/>
              </a:rPr>
              <a:t>screen</a:t>
            </a:r>
            <a:r>
              <a:rPr sz="1800" spc="-25" dirty="0">
                <a:solidFill>
                  <a:srgbClr val="002C77"/>
                </a:solidFill>
                <a:latin typeface="Arial"/>
                <a:cs typeface="Arial"/>
              </a:rPr>
              <a:t> </a:t>
            </a:r>
            <a:r>
              <a:rPr sz="1800" spc="-10" dirty="0">
                <a:solidFill>
                  <a:srgbClr val="002C77"/>
                </a:solidFill>
                <a:latin typeface="Arial"/>
                <a:cs typeface="Arial"/>
              </a:rPr>
              <a:t>fidelity</a:t>
            </a:r>
            <a:endParaRPr sz="1800">
              <a:latin typeface="Arial"/>
              <a:cs typeface="Arial"/>
            </a:endParaRPr>
          </a:p>
          <a:p>
            <a:pPr marL="469265" lvl="1" indent="-223520">
              <a:lnSpc>
                <a:spcPct val="100000"/>
              </a:lnSpc>
              <a:spcBef>
                <a:spcPts val="600"/>
              </a:spcBef>
              <a:buChar char="–"/>
              <a:tabLst>
                <a:tab pos="469265" algn="l"/>
              </a:tabLst>
            </a:pPr>
            <a:r>
              <a:rPr sz="1800" dirty="0">
                <a:solidFill>
                  <a:srgbClr val="002C77"/>
                </a:solidFill>
                <a:latin typeface="Arial"/>
                <a:cs typeface="Arial"/>
              </a:rPr>
              <a:t>QM</a:t>
            </a:r>
            <a:r>
              <a:rPr sz="1800" spc="-35" dirty="0">
                <a:solidFill>
                  <a:srgbClr val="002C77"/>
                </a:solidFill>
                <a:latin typeface="Arial"/>
                <a:cs typeface="Arial"/>
              </a:rPr>
              <a:t> </a:t>
            </a:r>
            <a:r>
              <a:rPr sz="1800" spc="-20" dirty="0">
                <a:solidFill>
                  <a:srgbClr val="002C77"/>
                </a:solidFill>
                <a:latin typeface="Arial"/>
                <a:cs typeface="Arial"/>
              </a:rPr>
              <a:t>Plan</a:t>
            </a:r>
            <a:endParaRPr sz="1800">
              <a:latin typeface="Arial"/>
              <a:cs typeface="Arial"/>
            </a:endParaRPr>
          </a:p>
          <a:p>
            <a:pPr marL="469265" lvl="1" indent="-223520">
              <a:lnSpc>
                <a:spcPct val="100000"/>
              </a:lnSpc>
              <a:spcBef>
                <a:spcPts val="600"/>
              </a:spcBef>
              <a:buChar char="–"/>
              <a:tabLst>
                <a:tab pos="469265" algn="l"/>
              </a:tabLst>
            </a:pPr>
            <a:r>
              <a:rPr sz="1800" dirty="0">
                <a:solidFill>
                  <a:srgbClr val="002C77"/>
                </a:solidFill>
                <a:latin typeface="Arial"/>
                <a:cs typeface="Arial"/>
              </a:rPr>
              <a:t>Competitive</a:t>
            </a:r>
            <a:r>
              <a:rPr sz="1800" spc="-45" dirty="0">
                <a:solidFill>
                  <a:srgbClr val="002C77"/>
                </a:solidFill>
                <a:latin typeface="Arial"/>
                <a:cs typeface="Arial"/>
              </a:rPr>
              <a:t> </a:t>
            </a:r>
            <a:r>
              <a:rPr sz="1800" dirty="0">
                <a:solidFill>
                  <a:srgbClr val="002C77"/>
                </a:solidFill>
                <a:latin typeface="Arial"/>
                <a:cs typeface="Arial"/>
              </a:rPr>
              <a:t>Integrated</a:t>
            </a:r>
            <a:r>
              <a:rPr sz="1800" spc="-40" dirty="0">
                <a:solidFill>
                  <a:srgbClr val="002C77"/>
                </a:solidFill>
                <a:latin typeface="Arial"/>
                <a:cs typeface="Arial"/>
              </a:rPr>
              <a:t> </a:t>
            </a:r>
            <a:r>
              <a:rPr sz="1800" spc="-10" dirty="0">
                <a:solidFill>
                  <a:srgbClr val="002C77"/>
                </a:solidFill>
                <a:latin typeface="Arial"/>
                <a:cs typeface="Arial"/>
              </a:rPr>
              <a:t>Employment</a:t>
            </a:r>
            <a:endParaRPr sz="1800">
              <a:latin typeface="Arial"/>
              <a:cs typeface="Arial"/>
            </a:endParaRPr>
          </a:p>
          <a:p>
            <a:pPr lvl="1">
              <a:lnSpc>
                <a:spcPct val="100000"/>
              </a:lnSpc>
              <a:spcBef>
                <a:spcPts val="1285"/>
              </a:spcBef>
              <a:buClr>
                <a:srgbClr val="002C77"/>
              </a:buClr>
              <a:buFont typeface="Arial"/>
              <a:buChar char="–"/>
            </a:pPr>
            <a:endParaRPr sz="1800">
              <a:latin typeface="Arial"/>
              <a:cs typeface="Arial"/>
            </a:endParaRPr>
          </a:p>
          <a:p>
            <a:pPr marL="240665" indent="-227965">
              <a:lnSpc>
                <a:spcPct val="100000"/>
              </a:lnSpc>
              <a:buFont typeface="Arial"/>
              <a:buChar char="•"/>
              <a:tabLst>
                <a:tab pos="240665" algn="l"/>
              </a:tabLst>
            </a:pPr>
            <a:r>
              <a:rPr sz="2000" b="1" dirty="0">
                <a:solidFill>
                  <a:srgbClr val="002C77"/>
                </a:solidFill>
                <a:latin typeface="Arial"/>
                <a:cs typeface="Arial"/>
              </a:rPr>
              <a:t>Performance</a:t>
            </a:r>
            <a:r>
              <a:rPr sz="2000" b="1" spc="-60" dirty="0">
                <a:solidFill>
                  <a:srgbClr val="002C77"/>
                </a:solidFill>
                <a:latin typeface="Arial"/>
                <a:cs typeface="Arial"/>
              </a:rPr>
              <a:t> </a:t>
            </a:r>
            <a:r>
              <a:rPr sz="2000" b="1" dirty="0">
                <a:solidFill>
                  <a:srgbClr val="002C77"/>
                </a:solidFill>
                <a:latin typeface="Arial"/>
                <a:cs typeface="Arial"/>
              </a:rPr>
              <a:t>targets</a:t>
            </a:r>
            <a:r>
              <a:rPr sz="2000" b="1" spc="-70" dirty="0">
                <a:solidFill>
                  <a:srgbClr val="002C77"/>
                </a:solidFill>
                <a:latin typeface="Arial"/>
                <a:cs typeface="Arial"/>
              </a:rPr>
              <a:t> </a:t>
            </a:r>
            <a:r>
              <a:rPr sz="2000" b="1" dirty="0">
                <a:solidFill>
                  <a:srgbClr val="002C77"/>
                </a:solidFill>
                <a:latin typeface="Arial"/>
                <a:cs typeface="Arial"/>
              </a:rPr>
              <a:t>to</a:t>
            </a:r>
            <a:r>
              <a:rPr sz="2000" b="1" spc="-50" dirty="0">
                <a:solidFill>
                  <a:srgbClr val="002C77"/>
                </a:solidFill>
                <a:latin typeface="Arial"/>
                <a:cs typeface="Arial"/>
              </a:rPr>
              <a:t> </a:t>
            </a:r>
            <a:r>
              <a:rPr sz="2000" b="1" dirty="0">
                <a:solidFill>
                  <a:srgbClr val="002C77"/>
                </a:solidFill>
                <a:latin typeface="Arial"/>
                <a:cs typeface="Arial"/>
              </a:rPr>
              <a:t>build</a:t>
            </a:r>
            <a:r>
              <a:rPr sz="2000" b="1" spc="-30" dirty="0">
                <a:solidFill>
                  <a:srgbClr val="002C77"/>
                </a:solidFill>
                <a:latin typeface="Arial"/>
                <a:cs typeface="Arial"/>
              </a:rPr>
              <a:t> </a:t>
            </a:r>
            <a:r>
              <a:rPr sz="2000" b="1" dirty="0">
                <a:solidFill>
                  <a:srgbClr val="002C77"/>
                </a:solidFill>
                <a:latin typeface="Arial"/>
                <a:cs typeface="Arial"/>
              </a:rPr>
              <a:t>capacity</a:t>
            </a:r>
            <a:r>
              <a:rPr sz="2000" b="1" spc="-70" dirty="0">
                <a:solidFill>
                  <a:srgbClr val="002C77"/>
                </a:solidFill>
                <a:latin typeface="Arial"/>
                <a:cs typeface="Arial"/>
              </a:rPr>
              <a:t> </a:t>
            </a:r>
            <a:r>
              <a:rPr sz="2000" b="1" dirty="0">
                <a:solidFill>
                  <a:srgbClr val="002C77"/>
                </a:solidFill>
                <a:latin typeface="Arial"/>
                <a:cs typeface="Arial"/>
              </a:rPr>
              <a:t>and</a:t>
            </a:r>
            <a:r>
              <a:rPr sz="2000" b="1" spc="-35" dirty="0">
                <a:solidFill>
                  <a:srgbClr val="002C77"/>
                </a:solidFill>
                <a:latin typeface="Arial"/>
                <a:cs typeface="Arial"/>
              </a:rPr>
              <a:t> </a:t>
            </a:r>
            <a:r>
              <a:rPr sz="2000" b="1" dirty="0">
                <a:solidFill>
                  <a:srgbClr val="002C77"/>
                </a:solidFill>
                <a:latin typeface="Arial"/>
                <a:cs typeface="Arial"/>
              </a:rPr>
              <a:t>continuous</a:t>
            </a:r>
            <a:r>
              <a:rPr sz="2000" b="1" spc="-45" dirty="0">
                <a:solidFill>
                  <a:srgbClr val="002C77"/>
                </a:solidFill>
                <a:latin typeface="Arial"/>
                <a:cs typeface="Arial"/>
              </a:rPr>
              <a:t> </a:t>
            </a:r>
            <a:r>
              <a:rPr sz="2000" b="1" dirty="0">
                <a:solidFill>
                  <a:srgbClr val="002C77"/>
                </a:solidFill>
                <a:latin typeface="Arial"/>
                <a:cs typeface="Arial"/>
              </a:rPr>
              <a:t>quality</a:t>
            </a:r>
            <a:r>
              <a:rPr sz="2000" b="1" spc="-60" dirty="0">
                <a:solidFill>
                  <a:srgbClr val="002C77"/>
                </a:solidFill>
                <a:latin typeface="Arial"/>
                <a:cs typeface="Arial"/>
              </a:rPr>
              <a:t> </a:t>
            </a:r>
            <a:r>
              <a:rPr sz="2000" b="1" dirty="0">
                <a:solidFill>
                  <a:srgbClr val="002C77"/>
                </a:solidFill>
                <a:latin typeface="Arial"/>
                <a:cs typeface="Arial"/>
              </a:rPr>
              <a:t>improvement</a:t>
            </a:r>
            <a:r>
              <a:rPr sz="2000" b="1" spc="-40" dirty="0">
                <a:solidFill>
                  <a:srgbClr val="002C77"/>
                </a:solidFill>
                <a:latin typeface="Arial"/>
                <a:cs typeface="Arial"/>
              </a:rPr>
              <a:t> </a:t>
            </a:r>
            <a:r>
              <a:rPr sz="2000" b="1" spc="-10" dirty="0">
                <a:solidFill>
                  <a:srgbClr val="002C77"/>
                </a:solidFill>
                <a:latin typeface="Arial"/>
                <a:cs typeface="Arial"/>
              </a:rPr>
              <a:t>framework</a:t>
            </a:r>
            <a:endParaRPr sz="2000">
              <a:latin typeface="Arial"/>
              <a:cs typeface="Arial"/>
            </a:endParaRPr>
          </a:p>
          <a:p>
            <a:pPr marL="469265" lvl="1" indent="-223520">
              <a:lnSpc>
                <a:spcPct val="100000"/>
              </a:lnSpc>
              <a:spcBef>
                <a:spcPts val="605"/>
              </a:spcBef>
              <a:buChar char="–"/>
              <a:tabLst>
                <a:tab pos="469265" algn="l"/>
              </a:tabLst>
            </a:pPr>
            <a:r>
              <a:rPr sz="1800" spc="-10" dirty="0">
                <a:solidFill>
                  <a:srgbClr val="002C77"/>
                </a:solidFill>
                <a:latin typeface="Arial"/>
                <a:cs typeface="Arial"/>
              </a:rPr>
              <a:t>Credentialing</a:t>
            </a:r>
            <a:endParaRPr sz="1800">
              <a:latin typeface="Arial"/>
              <a:cs typeface="Arial"/>
            </a:endParaRPr>
          </a:p>
          <a:p>
            <a:pPr marL="469265" lvl="1" indent="-223520">
              <a:lnSpc>
                <a:spcPct val="100000"/>
              </a:lnSpc>
              <a:spcBef>
                <a:spcPts val="600"/>
              </a:spcBef>
              <a:buChar char="–"/>
              <a:tabLst>
                <a:tab pos="469265" algn="l"/>
              </a:tabLst>
            </a:pPr>
            <a:r>
              <a:rPr sz="1800" dirty="0">
                <a:solidFill>
                  <a:srgbClr val="002C77"/>
                </a:solidFill>
                <a:latin typeface="Arial"/>
                <a:cs typeface="Arial"/>
              </a:rPr>
              <a:t>New</a:t>
            </a:r>
            <a:r>
              <a:rPr sz="1800" spc="-25" dirty="0">
                <a:solidFill>
                  <a:srgbClr val="002C77"/>
                </a:solidFill>
                <a:latin typeface="Arial"/>
                <a:cs typeface="Arial"/>
              </a:rPr>
              <a:t> </a:t>
            </a:r>
            <a:r>
              <a:rPr sz="1800" dirty="0">
                <a:solidFill>
                  <a:srgbClr val="002C77"/>
                </a:solidFill>
                <a:latin typeface="Arial"/>
                <a:cs typeface="Arial"/>
              </a:rPr>
              <a:t>training</a:t>
            </a:r>
            <a:r>
              <a:rPr sz="1800" spc="-20" dirty="0">
                <a:solidFill>
                  <a:srgbClr val="002C77"/>
                </a:solidFill>
                <a:latin typeface="Arial"/>
                <a:cs typeface="Arial"/>
              </a:rPr>
              <a:t> </a:t>
            </a:r>
            <a:r>
              <a:rPr sz="1800" spc="-10" dirty="0">
                <a:solidFill>
                  <a:srgbClr val="002C77"/>
                </a:solidFill>
                <a:latin typeface="Arial"/>
                <a:cs typeface="Arial"/>
              </a:rPr>
              <a:t>requirements</a:t>
            </a:r>
            <a:endParaRPr sz="1800">
              <a:latin typeface="Arial"/>
              <a:cs typeface="Arial"/>
            </a:endParaRPr>
          </a:p>
          <a:p>
            <a:pPr marL="469265" lvl="1" indent="-223520">
              <a:lnSpc>
                <a:spcPct val="100000"/>
              </a:lnSpc>
              <a:spcBef>
                <a:spcPts val="600"/>
              </a:spcBef>
              <a:buChar char="–"/>
              <a:tabLst>
                <a:tab pos="469265" algn="l"/>
              </a:tabLst>
            </a:pPr>
            <a:r>
              <a:rPr sz="1800" spc="-10" dirty="0">
                <a:solidFill>
                  <a:srgbClr val="002C77"/>
                </a:solidFill>
                <a:latin typeface="Arial"/>
                <a:cs typeface="Arial"/>
              </a:rPr>
              <a:t>Outcomes</a:t>
            </a:r>
            <a:endParaRPr sz="1800">
              <a:latin typeface="Arial"/>
              <a:cs typeface="Arial"/>
            </a:endParaRPr>
          </a:p>
        </p:txBody>
      </p:sp>
      <p:pic>
        <p:nvPicPr>
          <p:cNvPr id="4" name="object 4"/>
          <p:cNvPicPr/>
          <p:nvPr/>
        </p:nvPicPr>
        <p:blipFill>
          <a:blip r:embed="rId2" cstate="print"/>
          <a:stretch>
            <a:fillRect/>
          </a:stretch>
        </p:blipFill>
        <p:spPr>
          <a:xfrm>
            <a:off x="1406652" y="6440423"/>
            <a:ext cx="1277111" cy="274319"/>
          </a:xfrm>
          <a:prstGeom prst="rect">
            <a:avLst/>
          </a:prstGeom>
        </p:spPr>
      </p:pic>
      <p:sp>
        <p:nvSpPr>
          <p:cNvPr id="5" name="object 5"/>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t>26</a:t>
            </a:fld>
            <a:endParaRPr spc="-25" dirty="0"/>
          </a:p>
        </p:txBody>
      </p:sp>
    </p:spTree>
    <p:extLst>
      <p:ext uri="{BB962C8B-B14F-4D97-AF65-F5344CB8AC3E}">
        <p14:creationId xmlns:p14="http://schemas.microsoft.com/office/powerpoint/2010/main" val="1088063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Performance</a:t>
            </a:r>
            <a:r>
              <a:rPr spc="-75" dirty="0"/>
              <a:t> </a:t>
            </a:r>
            <a:r>
              <a:rPr spc="-10" dirty="0"/>
              <a:t>Standards</a:t>
            </a:r>
          </a:p>
        </p:txBody>
      </p:sp>
      <p:pic>
        <p:nvPicPr>
          <p:cNvPr id="3" name="object 3"/>
          <p:cNvPicPr/>
          <p:nvPr/>
        </p:nvPicPr>
        <p:blipFill>
          <a:blip r:embed="rId2" cstate="print"/>
          <a:stretch>
            <a:fillRect/>
          </a:stretch>
        </p:blipFill>
        <p:spPr>
          <a:xfrm>
            <a:off x="1406652" y="6440423"/>
            <a:ext cx="1277111" cy="274319"/>
          </a:xfrm>
          <a:prstGeom prst="rect">
            <a:avLst/>
          </a:prstGeom>
        </p:spPr>
      </p:pic>
      <p:sp>
        <p:nvSpPr>
          <p:cNvPr id="4" name="object 4"/>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graphicFrame>
        <p:nvGraphicFramePr>
          <p:cNvPr id="5" name="object 5"/>
          <p:cNvGraphicFramePr>
            <a:graphicFrameLocks noGrp="1"/>
          </p:cNvGraphicFramePr>
          <p:nvPr/>
        </p:nvGraphicFramePr>
        <p:xfrm>
          <a:off x="469897" y="1254032"/>
          <a:ext cx="11230610" cy="4296410"/>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8792210">
                  <a:extLst>
                    <a:ext uri="{9D8B030D-6E8A-4147-A177-3AD203B41FA5}">
                      <a16:colId xmlns:a16="http://schemas.microsoft.com/office/drawing/2014/main" val="20001"/>
                    </a:ext>
                  </a:extLst>
                </a:gridCol>
              </a:tblGrid>
              <a:tr h="372110">
                <a:tc>
                  <a:txBody>
                    <a:bodyPr/>
                    <a:lstStyle/>
                    <a:p>
                      <a:pPr marL="91440">
                        <a:lnSpc>
                          <a:spcPct val="100000"/>
                        </a:lnSpc>
                        <a:spcBef>
                          <a:spcPts val="310"/>
                        </a:spcBef>
                      </a:pPr>
                      <a:r>
                        <a:rPr sz="1800" b="1" dirty="0">
                          <a:solidFill>
                            <a:srgbClr val="FFFFFF"/>
                          </a:solidFill>
                          <a:latin typeface="Arial"/>
                          <a:cs typeface="Arial"/>
                        </a:rPr>
                        <a:t>Performance</a:t>
                      </a:r>
                      <a:r>
                        <a:rPr sz="1800" b="1" spc="-120" dirty="0">
                          <a:solidFill>
                            <a:srgbClr val="FFFFFF"/>
                          </a:solidFill>
                          <a:latin typeface="Arial"/>
                          <a:cs typeface="Arial"/>
                        </a:rPr>
                        <a:t> </a:t>
                      </a:r>
                      <a:r>
                        <a:rPr sz="1800" b="1" spc="-20" dirty="0">
                          <a:solidFill>
                            <a:srgbClr val="FFFFFF"/>
                          </a:solidFill>
                          <a:latin typeface="Arial"/>
                          <a:cs typeface="Arial"/>
                        </a:rPr>
                        <a:t>Area</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solidFill>
                      <a:srgbClr val="002C77"/>
                    </a:solidFill>
                  </a:tcPr>
                </a:tc>
                <a:tc>
                  <a:txBody>
                    <a:bodyPr/>
                    <a:lstStyle/>
                    <a:p>
                      <a:pPr marL="91440">
                        <a:lnSpc>
                          <a:spcPct val="100000"/>
                        </a:lnSpc>
                        <a:spcBef>
                          <a:spcPts val="310"/>
                        </a:spcBef>
                      </a:pPr>
                      <a:r>
                        <a:rPr sz="1800" b="1" dirty="0">
                          <a:solidFill>
                            <a:srgbClr val="FFFFFF"/>
                          </a:solidFill>
                          <a:latin typeface="Arial"/>
                          <a:cs typeface="Arial"/>
                        </a:rPr>
                        <a:t>Developing</a:t>
                      </a:r>
                      <a:r>
                        <a:rPr sz="1800" b="1" spc="-90" dirty="0">
                          <a:solidFill>
                            <a:srgbClr val="FFFFFF"/>
                          </a:solidFill>
                          <a:latin typeface="Arial"/>
                          <a:cs typeface="Arial"/>
                        </a:rPr>
                        <a:t> </a:t>
                      </a:r>
                      <a:r>
                        <a:rPr sz="1800" b="1" dirty="0">
                          <a:solidFill>
                            <a:srgbClr val="FFFFFF"/>
                          </a:solidFill>
                          <a:latin typeface="Arial"/>
                          <a:cs typeface="Arial"/>
                        </a:rPr>
                        <a:t>Outcome</a:t>
                      </a:r>
                      <a:r>
                        <a:rPr sz="1800" b="1" spc="-125" dirty="0">
                          <a:solidFill>
                            <a:srgbClr val="FFFFFF"/>
                          </a:solidFill>
                          <a:latin typeface="Arial"/>
                          <a:cs typeface="Arial"/>
                        </a:rPr>
                        <a:t> </a:t>
                      </a:r>
                      <a:r>
                        <a:rPr sz="1800" b="1" spc="-20" dirty="0">
                          <a:solidFill>
                            <a:srgbClr val="FFFFFF"/>
                          </a:solidFill>
                          <a:latin typeface="Arial"/>
                          <a:cs typeface="Arial"/>
                        </a:rPr>
                        <a:t>Area</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solidFill>
                      <a:srgbClr val="002C77"/>
                    </a:solidFill>
                  </a:tcPr>
                </a:tc>
                <a:extLst>
                  <a:ext uri="{0D108BD9-81ED-4DB2-BD59-A6C34878D82A}">
                    <a16:rowId xmlns:a16="http://schemas.microsoft.com/office/drawing/2014/main" val="10000"/>
                  </a:ext>
                </a:extLst>
              </a:tr>
              <a:tr h="2004695">
                <a:tc>
                  <a:txBody>
                    <a:bodyPr/>
                    <a:lstStyle/>
                    <a:p>
                      <a:pPr marL="91440" marR="620395">
                        <a:lnSpc>
                          <a:spcPct val="100000"/>
                        </a:lnSpc>
                        <a:spcBef>
                          <a:spcPts val="260"/>
                        </a:spcBef>
                      </a:pPr>
                      <a:r>
                        <a:rPr sz="1800" b="1" spc="-10" dirty="0">
                          <a:solidFill>
                            <a:srgbClr val="002C77"/>
                          </a:solidFill>
                          <a:latin typeface="Arial"/>
                          <a:cs typeface="Arial"/>
                        </a:rPr>
                        <a:t>Supporting </a:t>
                      </a:r>
                      <a:r>
                        <a:rPr sz="1800" b="1" dirty="0">
                          <a:solidFill>
                            <a:srgbClr val="002C77"/>
                          </a:solidFill>
                          <a:latin typeface="Arial"/>
                          <a:cs typeface="Arial"/>
                        </a:rPr>
                        <a:t>Individuals</a:t>
                      </a:r>
                      <a:r>
                        <a:rPr sz="1800" b="1" spc="-105" dirty="0">
                          <a:solidFill>
                            <a:srgbClr val="002C77"/>
                          </a:solidFill>
                          <a:latin typeface="Arial"/>
                          <a:cs typeface="Arial"/>
                        </a:rPr>
                        <a:t> </a:t>
                      </a:r>
                      <a:r>
                        <a:rPr sz="1800" b="1" spc="-20" dirty="0">
                          <a:solidFill>
                            <a:srgbClr val="002C77"/>
                          </a:solidFill>
                          <a:latin typeface="Arial"/>
                          <a:cs typeface="Arial"/>
                        </a:rPr>
                        <a:t>with </a:t>
                      </a:r>
                      <a:r>
                        <a:rPr sz="1800" b="1" dirty="0">
                          <a:solidFill>
                            <a:srgbClr val="002C77"/>
                          </a:solidFill>
                          <a:latin typeface="Arial"/>
                          <a:cs typeface="Arial"/>
                        </a:rPr>
                        <a:t>Complex</a:t>
                      </a:r>
                      <a:r>
                        <a:rPr sz="1800" b="1" spc="-60" dirty="0">
                          <a:solidFill>
                            <a:srgbClr val="002C77"/>
                          </a:solidFill>
                          <a:latin typeface="Arial"/>
                          <a:cs typeface="Arial"/>
                        </a:rPr>
                        <a:t> </a:t>
                      </a:r>
                      <a:r>
                        <a:rPr sz="1800" b="1" spc="-10" dirty="0">
                          <a:solidFill>
                            <a:srgbClr val="002C77"/>
                          </a:solidFill>
                          <a:latin typeface="Arial"/>
                          <a:cs typeface="Arial"/>
                        </a:rPr>
                        <a:t>Needs</a:t>
                      </a:r>
                      <a:endParaRPr sz="1800">
                        <a:latin typeface="Arial"/>
                        <a:cs typeface="Arial"/>
                      </a:endParaRPr>
                    </a:p>
                  </a:txBody>
                  <a:tcPr marL="0" marR="0" marT="33020" marB="0">
                    <a:lnL w="12700">
                      <a:solidFill>
                        <a:srgbClr val="FFFFFF"/>
                      </a:solidFill>
                      <a:prstDash val="solid"/>
                    </a:lnL>
                    <a:lnR w="12700">
                      <a:solidFill>
                        <a:srgbClr val="FFFFFF"/>
                      </a:solidFill>
                      <a:prstDash val="solid"/>
                    </a:lnR>
                    <a:lnB w="12700">
                      <a:solidFill>
                        <a:srgbClr val="002C77"/>
                      </a:solidFill>
                      <a:prstDash val="solid"/>
                    </a:lnB>
                  </a:tcPr>
                </a:tc>
                <a:tc>
                  <a:txBody>
                    <a:bodyPr/>
                    <a:lstStyle/>
                    <a:p>
                      <a:pPr marL="91440" marR="375285">
                        <a:lnSpc>
                          <a:spcPct val="100000"/>
                        </a:lnSpc>
                        <a:spcBef>
                          <a:spcPts val="260"/>
                        </a:spcBef>
                      </a:pPr>
                      <a:r>
                        <a:rPr sz="1800" dirty="0">
                          <a:solidFill>
                            <a:srgbClr val="002C77"/>
                          </a:solidFill>
                          <a:latin typeface="Arial"/>
                          <a:cs typeface="Arial"/>
                        </a:rPr>
                        <a:t>Demonstrate</a:t>
                      </a:r>
                      <a:r>
                        <a:rPr sz="1800" spc="-25" dirty="0">
                          <a:solidFill>
                            <a:srgbClr val="002C77"/>
                          </a:solidFill>
                          <a:latin typeface="Arial"/>
                          <a:cs typeface="Arial"/>
                        </a:rPr>
                        <a:t> </a:t>
                      </a:r>
                      <a:r>
                        <a:rPr sz="1800" dirty="0">
                          <a:solidFill>
                            <a:srgbClr val="002C77"/>
                          </a:solidFill>
                          <a:latin typeface="Arial"/>
                          <a:cs typeface="Arial"/>
                        </a:rPr>
                        <a:t>use</a:t>
                      </a:r>
                      <a:r>
                        <a:rPr sz="1800" spc="-35" dirty="0">
                          <a:solidFill>
                            <a:srgbClr val="002C77"/>
                          </a:solidFill>
                          <a:latin typeface="Arial"/>
                          <a:cs typeface="Arial"/>
                        </a:rPr>
                        <a:t> </a:t>
                      </a:r>
                      <a:r>
                        <a:rPr sz="1800" dirty="0">
                          <a:solidFill>
                            <a:srgbClr val="002C77"/>
                          </a:solidFill>
                          <a:latin typeface="Arial"/>
                          <a:cs typeface="Arial"/>
                        </a:rPr>
                        <a:t>of</a:t>
                      </a:r>
                      <a:r>
                        <a:rPr sz="1800" spc="-25" dirty="0">
                          <a:solidFill>
                            <a:srgbClr val="002C77"/>
                          </a:solidFill>
                          <a:latin typeface="Arial"/>
                          <a:cs typeface="Arial"/>
                        </a:rPr>
                        <a:t> </a:t>
                      </a:r>
                      <a:r>
                        <a:rPr sz="1800" dirty="0">
                          <a:solidFill>
                            <a:srgbClr val="002C77"/>
                          </a:solidFill>
                          <a:latin typeface="Arial"/>
                          <a:cs typeface="Arial"/>
                        </a:rPr>
                        <a:t>data</a:t>
                      </a:r>
                      <a:r>
                        <a:rPr sz="1800" spc="-35" dirty="0">
                          <a:solidFill>
                            <a:srgbClr val="002C77"/>
                          </a:solidFill>
                          <a:latin typeface="Arial"/>
                          <a:cs typeface="Arial"/>
                        </a:rPr>
                        <a:t> </a:t>
                      </a:r>
                      <a:r>
                        <a:rPr sz="1800" dirty="0">
                          <a:solidFill>
                            <a:srgbClr val="002C77"/>
                          </a:solidFill>
                          <a:latin typeface="Arial"/>
                          <a:cs typeface="Arial"/>
                        </a:rPr>
                        <a:t>to</a:t>
                      </a:r>
                      <a:r>
                        <a:rPr sz="1800" spc="-35" dirty="0">
                          <a:solidFill>
                            <a:srgbClr val="002C77"/>
                          </a:solidFill>
                          <a:latin typeface="Arial"/>
                          <a:cs typeface="Arial"/>
                        </a:rPr>
                        <a:t> </a:t>
                      </a:r>
                      <a:r>
                        <a:rPr sz="1800" dirty="0">
                          <a:solidFill>
                            <a:srgbClr val="002C77"/>
                          </a:solidFill>
                          <a:latin typeface="Arial"/>
                          <a:cs typeface="Arial"/>
                        </a:rPr>
                        <a:t>impact</a:t>
                      </a:r>
                      <a:r>
                        <a:rPr sz="1800" spc="-25" dirty="0">
                          <a:solidFill>
                            <a:srgbClr val="002C77"/>
                          </a:solidFill>
                          <a:latin typeface="Arial"/>
                          <a:cs typeface="Arial"/>
                        </a:rPr>
                        <a:t> </a:t>
                      </a:r>
                      <a:r>
                        <a:rPr sz="1800" dirty="0">
                          <a:solidFill>
                            <a:srgbClr val="002C77"/>
                          </a:solidFill>
                          <a:latin typeface="Arial"/>
                          <a:cs typeface="Arial"/>
                        </a:rPr>
                        <a:t>individual</a:t>
                      </a:r>
                      <a:r>
                        <a:rPr sz="1800" spc="5" dirty="0">
                          <a:solidFill>
                            <a:srgbClr val="002C77"/>
                          </a:solidFill>
                          <a:latin typeface="Arial"/>
                          <a:cs typeface="Arial"/>
                        </a:rPr>
                        <a:t> </a:t>
                      </a:r>
                      <a:r>
                        <a:rPr sz="1800" dirty="0">
                          <a:solidFill>
                            <a:srgbClr val="002C77"/>
                          </a:solidFill>
                          <a:latin typeface="Arial"/>
                          <a:cs typeface="Arial"/>
                        </a:rPr>
                        <a:t>outcomes</a:t>
                      </a:r>
                      <a:r>
                        <a:rPr sz="1800" spc="-20" dirty="0">
                          <a:solidFill>
                            <a:srgbClr val="002C77"/>
                          </a:solidFill>
                          <a:latin typeface="Arial"/>
                          <a:cs typeface="Arial"/>
                        </a:rPr>
                        <a:t> </a:t>
                      </a:r>
                      <a:r>
                        <a:rPr sz="1800" dirty="0">
                          <a:solidFill>
                            <a:srgbClr val="002C77"/>
                          </a:solidFill>
                          <a:latin typeface="Arial"/>
                          <a:cs typeface="Arial"/>
                        </a:rPr>
                        <a:t>(review</a:t>
                      </a:r>
                      <a:r>
                        <a:rPr sz="1800" spc="-20" dirty="0">
                          <a:solidFill>
                            <a:srgbClr val="002C77"/>
                          </a:solidFill>
                          <a:latin typeface="Arial"/>
                          <a:cs typeface="Arial"/>
                        </a:rPr>
                        <a:t> </a:t>
                      </a:r>
                      <a:r>
                        <a:rPr sz="1800" dirty="0">
                          <a:solidFill>
                            <a:srgbClr val="002C77"/>
                          </a:solidFill>
                          <a:latin typeface="Arial"/>
                          <a:cs typeface="Arial"/>
                        </a:rPr>
                        <a:t>to</a:t>
                      </a:r>
                      <a:r>
                        <a:rPr sz="1800" spc="-45" dirty="0">
                          <a:solidFill>
                            <a:srgbClr val="002C77"/>
                          </a:solidFill>
                          <a:latin typeface="Arial"/>
                          <a:cs typeface="Arial"/>
                        </a:rPr>
                        <a:t> </a:t>
                      </a:r>
                      <a:r>
                        <a:rPr sz="1800" dirty="0">
                          <a:solidFill>
                            <a:srgbClr val="002C77"/>
                          </a:solidFill>
                          <a:latin typeface="Arial"/>
                          <a:cs typeface="Arial"/>
                        </a:rPr>
                        <a:t>include</a:t>
                      </a:r>
                      <a:r>
                        <a:rPr sz="1800" spc="-10" dirty="0">
                          <a:solidFill>
                            <a:srgbClr val="002C77"/>
                          </a:solidFill>
                          <a:latin typeface="Arial"/>
                          <a:cs typeface="Arial"/>
                        </a:rPr>
                        <a:t> </a:t>
                      </a:r>
                      <a:r>
                        <a:rPr sz="1800" dirty="0">
                          <a:solidFill>
                            <a:srgbClr val="002C77"/>
                          </a:solidFill>
                          <a:latin typeface="Arial"/>
                          <a:cs typeface="Arial"/>
                        </a:rPr>
                        <a:t>all</a:t>
                      </a:r>
                      <a:r>
                        <a:rPr sz="1800" spc="-20" dirty="0">
                          <a:solidFill>
                            <a:srgbClr val="002C77"/>
                          </a:solidFill>
                          <a:latin typeface="Arial"/>
                          <a:cs typeface="Arial"/>
                        </a:rPr>
                        <a:t> </a:t>
                      </a:r>
                      <a:r>
                        <a:rPr sz="1800" spc="-10" dirty="0">
                          <a:solidFill>
                            <a:srgbClr val="002C77"/>
                          </a:solidFill>
                          <a:latin typeface="Arial"/>
                          <a:cs typeface="Arial"/>
                        </a:rPr>
                        <a:t>these </a:t>
                      </a:r>
                      <a:r>
                        <a:rPr sz="1800" dirty="0">
                          <a:solidFill>
                            <a:srgbClr val="002C77"/>
                          </a:solidFill>
                          <a:latin typeface="Arial"/>
                          <a:cs typeface="Arial"/>
                        </a:rPr>
                        <a:t>elements:</a:t>
                      </a:r>
                      <a:r>
                        <a:rPr sz="1800" spc="-30" dirty="0">
                          <a:solidFill>
                            <a:srgbClr val="002C77"/>
                          </a:solidFill>
                          <a:latin typeface="Arial"/>
                          <a:cs typeface="Arial"/>
                        </a:rPr>
                        <a:t> </a:t>
                      </a:r>
                      <a:r>
                        <a:rPr sz="1800" dirty="0">
                          <a:solidFill>
                            <a:srgbClr val="002C77"/>
                          </a:solidFill>
                          <a:latin typeface="Arial"/>
                          <a:cs typeface="Arial"/>
                        </a:rPr>
                        <a:t>law</a:t>
                      </a:r>
                      <a:r>
                        <a:rPr sz="1800" spc="-50" dirty="0">
                          <a:solidFill>
                            <a:srgbClr val="002C77"/>
                          </a:solidFill>
                          <a:latin typeface="Arial"/>
                          <a:cs typeface="Arial"/>
                        </a:rPr>
                        <a:t> </a:t>
                      </a:r>
                      <a:r>
                        <a:rPr sz="1800" dirty="0">
                          <a:solidFill>
                            <a:srgbClr val="002C77"/>
                          </a:solidFill>
                          <a:latin typeface="Arial"/>
                          <a:cs typeface="Arial"/>
                        </a:rPr>
                        <a:t>enforcement,</a:t>
                      </a:r>
                      <a:r>
                        <a:rPr sz="1800" spc="-30" dirty="0">
                          <a:solidFill>
                            <a:srgbClr val="002C77"/>
                          </a:solidFill>
                          <a:latin typeface="Arial"/>
                          <a:cs typeface="Arial"/>
                        </a:rPr>
                        <a:t> </a:t>
                      </a:r>
                      <a:r>
                        <a:rPr sz="1800" dirty="0">
                          <a:solidFill>
                            <a:srgbClr val="002C77"/>
                          </a:solidFill>
                          <a:latin typeface="Arial"/>
                          <a:cs typeface="Arial"/>
                        </a:rPr>
                        <a:t>restrictive</a:t>
                      </a:r>
                      <a:r>
                        <a:rPr sz="1800" spc="-50" dirty="0">
                          <a:solidFill>
                            <a:srgbClr val="002C77"/>
                          </a:solidFill>
                          <a:latin typeface="Arial"/>
                          <a:cs typeface="Arial"/>
                        </a:rPr>
                        <a:t> </a:t>
                      </a:r>
                      <a:r>
                        <a:rPr sz="1800" dirty="0">
                          <a:solidFill>
                            <a:srgbClr val="002C77"/>
                          </a:solidFill>
                          <a:latin typeface="Arial"/>
                          <a:cs typeface="Arial"/>
                        </a:rPr>
                        <a:t>procedures,</a:t>
                      </a:r>
                      <a:r>
                        <a:rPr sz="1800" spc="-20" dirty="0">
                          <a:solidFill>
                            <a:srgbClr val="002C77"/>
                          </a:solidFill>
                          <a:latin typeface="Arial"/>
                          <a:cs typeface="Arial"/>
                        </a:rPr>
                        <a:t> </a:t>
                      </a:r>
                      <a:r>
                        <a:rPr sz="1800" dirty="0">
                          <a:solidFill>
                            <a:srgbClr val="002C77"/>
                          </a:solidFill>
                          <a:latin typeface="Arial"/>
                          <a:cs typeface="Arial"/>
                        </a:rPr>
                        <a:t>inpatient,</a:t>
                      </a:r>
                      <a:r>
                        <a:rPr sz="1800" spc="-30" dirty="0">
                          <a:solidFill>
                            <a:srgbClr val="002C77"/>
                          </a:solidFill>
                          <a:latin typeface="Arial"/>
                          <a:cs typeface="Arial"/>
                        </a:rPr>
                        <a:t> </a:t>
                      </a:r>
                      <a:r>
                        <a:rPr sz="1800" dirty="0">
                          <a:solidFill>
                            <a:srgbClr val="002C77"/>
                          </a:solidFill>
                          <a:latin typeface="Arial"/>
                          <a:cs typeface="Arial"/>
                        </a:rPr>
                        <a:t>restraint,</a:t>
                      </a:r>
                      <a:r>
                        <a:rPr sz="1800" spc="-40" dirty="0">
                          <a:solidFill>
                            <a:srgbClr val="002C77"/>
                          </a:solidFill>
                          <a:latin typeface="Arial"/>
                          <a:cs typeface="Arial"/>
                        </a:rPr>
                        <a:t> </a:t>
                      </a:r>
                      <a:r>
                        <a:rPr sz="1800" spc="-10" dirty="0">
                          <a:solidFill>
                            <a:srgbClr val="002C77"/>
                          </a:solidFill>
                          <a:latin typeface="Arial"/>
                          <a:cs typeface="Arial"/>
                        </a:rPr>
                        <a:t>confirmed </a:t>
                      </a:r>
                      <a:r>
                        <a:rPr sz="1800" dirty="0">
                          <a:solidFill>
                            <a:srgbClr val="002C77"/>
                          </a:solidFill>
                          <a:latin typeface="Arial"/>
                          <a:cs typeface="Arial"/>
                        </a:rPr>
                        <a:t>abuse/neglect,</a:t>
                      </a:r>
                      <a:r>
                        <a:rPr sz="1800" spc="-40" dirty="0">
                          <a:solidFill>
                            <a:srgbClr val="002C77"/>
                          </a:solidFill>
                          <a:latin typeface="Arial"/>
                          <a:cs typeface="Arial"/>
                        </a:rPr>
                        <a:t> </a:t>
                      </a:r>
                      <a:r>
                        <a:rPr sz="1800" spc="-10" dirty="0">
                          <a:solidFill>
                            <a:srgbClr val="002C77"/>
                          </a:solidFill>
                          <a:latin typeface="Arial"/>
                          <a:cs typeface="Arial"/>
                        </a:rPr>
                        <a:t>polypharmacy,</a:t>
                      </a:r>
                      <a:r>
                        <a:rPr sz="1800" spc="-20" dirty="0">
                          <a:solidFill>
                            <a:srgbClr val="002C77"/>
                          </a:solidFill>
                          <a:latin typeface="Arial"/>
                          <a:cs typeface="Arial"/>
                        </a:rPr>
                        <a:t> </a:t>
                      </a:r>
                      <a:r>
                        <a:rPr sz="1800" dirty="0">
                          <a:solidFill>
                            <a:srgbClr val="002C77"/>
                          </a:solidFill>
                          <a:latin typeface="Arial"/>
                          <a:cs typeface="Arial"/>
                        </a:rPr>
                        <a:t>target</a:t>
                      </a:r>
                      <a:r>
                        <a:rPr sz="1800" spc="-60" dirty="0">
                          <a:solidFill>
                            <a:srgbClr val="002C77"/>
                          </a:solidFill>
                          <a:latin typeface="Arial"/>
                          <a:cs typeface="Arial"/>
                        </a:rPr>
                        <a:t> </a:t>
                      </a:r>
                      <a:r>
                        <a:rPr sz="1800" dirty="0">
                          <a:solidFill>
                            <a:srgbClr val="002C77"/>
                          </a:solidFill>
                          <a:latin typeface="Arial"/>
                          <a:cs typeface="Arial"/>
                        </a:rPr>
                        <a:t>behavioral</a:t>
                      </a:r>
                      <a:r>
                        <a:rPr sz="1800" spc="-35" dirty="0">
                          <a:solidFill>
                            <a:srgbClr val="002C77"/>
                          </a:solidFill>
                          <a:latin typeface="Arial"/>
                          <a:cs typeface="Arial"/>
                        </a:rPr>
                        <a:t> </a:t>
                      </a:r>
                      <a:r>
                        <a:rPr sz="1800" dirty="0">
                          <a:solidFill>
                            <a:srgbClr val="002C77"/>
                          </a:solidFill>
                          <a:latin typeface="Arial"/>
                          <a:cs typeface="Arial"/>
                        </a:rPr>
                        <a:t>data,</a:t>
                      </a:r>
                      <a:r>
                        <a:rPr sz="1800" spc="-60" dirty="0">
                          <a:solidFill>
                            <a:srgbClr val="002C77"/>
                          </a:solidFill>
                          <a:latin typeface="Arial"/>
                          <a:cs typeface="Arial"/>
                        </a:rPr>
                        <a:t> </a:t>
                      </a:r>
                      <a:r>
                        <a:rPr sz="1800" dirty="0">
                          <a:solidFill>
                            <a:srgbClr val="002C77"/>
                          </a:solidFill>
                          <a:latin typeface="Arial"/>
                          <a:cs typeface="Arial"/>
                        </a:rPr>
                        <a:t>individuals’</a:t>
                      </a:r>
                      <a:r>
                        <a:rPr sz="1800" spc="-100" dirty="0">
                          <a:solidFill>
                            <a:srgbClr val="002C77"/>
                          </a:solidFill>
                          <a:latin typeface="Arial"/>
                          <a:cs typeface="Arial"/>
                        </a:rPr>
                        <a:t> </a:t>
                      </a:r>
                      <a:r>
                        <a:rPr sz="1800" dirty="0">
                          <a:solidFill>
                            <a:srgbClr val="002C77"/>
                          </a:solidFill>
                          <a:latin typeface="Arial"/>
                          <a:cs typeface="Arial"/>
                        </a:rPr>
                        <a:t>satisfaction</a:t>
                      </a:r>
                      <a:r>
                        <a:rPr sz="1800" spc="-55" dirty="0">
                          <a:solidFill>
                            <a:srgbClr val="002C77"/>
                          </a:solidFill>
                          <a:latin typeface="Arial"/>
                          <a:cs typeface="Arial"/>
                        </a:rPr>
                        <a:t> </a:t>
                      </a:r>
                      <a:r>
                        <a:rPr sz="1800" spc="-20" dirty="0">
                          <a:solidFill>
                            <a:srgbClr val="002C77"/>
                          </a:solidFill>
                          <a:latin typeface="Arial"/>
                          <a:cs typeface="Arial"/>
                        </a:rPr>
                        <a:t>with </a:t>
                      </a:r>
                      <a:r>
                        <a:rPr sz="1800" spc="-10" dirty="0">
                          <a:solidFill>
                            <a:srgbClr val="002C77"/>
                          </a:solidFill>
                          <a:latin typeface="Arial"/>
                          <a:cs typeface="Arial"/>
                        </a:rPr>
                        <a:t>services)</a:t>
                      </a:r>
                      <a:endParaRPr sz="1800">
                        <a:latin typeface="Arial"/>
                        <a:cs typeface="Arial"/>
                      </a:endParaRPr>
                    </a:p>
                    <a:p>
                      <a:pPr>
                        <a:lnSpc>
                          <a:spcPct val="100000"/>
                        </a:lnSpc>
                        <a:spcBef>
                          <a:spcPts val="90"/>
                        </a:spcBef>
                      </a:pPr>
                      <a:endParaRPr sz="1800">
                        <a:latin typeface="Times New Roman"/>
                        <a:cs typeface="Times New Roman"/>
                      </a:endParaRPr>
                    </a:p>
                    <a:p>
                      <a:pPr marL="91440" marR="109220">
                        <a:lnSpc>
                          <a:spcPct val="100000"/>
                        </a:lnSpc>
                      </a:pPr>
                      <a:r>
                        <a:rPr sz="1800" dirty="0">
                          <a:solidFill>
                            <a:srgbClr val="002C77"/>
                          </a:solidFill>
                          <a:latin typeface="Arial"/>
                          <a:cs typeface="Arial"/>
                        </a:rPr>
                        <a:t>Track</a:t>
                      </a:r>
                      <a:r>
                        <a:rPr sz="1800" spc="-45" dirty="0">
                          <a:solidFill>
                            <a:srgbClr val="002C77"/>
                          </a:solidFill>
                          <a:latin typeface="Arial"/>
                          <a:cs typeface="Arial"/>
                        </a:rPr>
                        <a:t> </a:t>
                      </a:r>
                      <a:r>
                        <a:rPr sz="1800" dirty="0">
                          <a:solidFill>
                            <a:srgbClr val="002C77"/>
                          </a:solidFill>
                          <a:latin typeface="Arial"/>
                          <a:cs typeface="Arial"/>
                        </a:rPr>
                        <a:t>and</a:t>
                      </a:r>
                      <a:r>
                        <a:rPr sz="1800" spc="-25" dirty="0">
                          <a:solidFill>
                            <a:srgbClr val="002C77"/>
                          </a:solidFill>
                          <a:latin typeface="Arial"/>
                          <a:cs typeface="Arial"/>
                        </a:rPr>
                        <a:t> </a:t>
                      </a:r>
                      <a:r>
                        <a:rPr sz="1800" dirty="0">
                          <a:solidFill>
                            <a:srgbClr val="002C77"/>
                          </a:solidFill>
                          <a:latin typeface="Arial"/>
                          <a:cs typeface="Arial"/>
                        </a:rPr>
                        <a:t>use</a:t>
                      </a:r>
                      <a:r>
                        <a:rPr sz="1800" spc="-40" dirty="0">
                          <a:solidFill>
                            <a:srgbClr val="002C77"/>
                          </a:solidFill>
                          <a:latin typeface="Arial"/>
                          <a:cs typeface="Arial"/>
                        </a:rPr>
                        <a:t> </a:t>
                      </a:r>
                      <a:r>
                        <a:rPr sz="1800" dirty="0">
                          <a:solidFill>
                            <a:srgbClr val="002C77"/>
                          </a:solidFill>
                          <a:latin typeface="Arial"/>
                          <a:cs typeface="Arial"/>
                        </a:rPr>
                        <a:t>data</a:t>
                      </a:r>
                      <a:r>
                        <a:rPr sz="1800" spc="-40" dirty="0">
                          <a:solidFill>
                            <a:srgbClr val="002C77"/>
                          </a:solidFill>
                          <a:latin typeface="Arial"/>
                          <a:cs typeface="Arial"/>
                        </a:rPr>
                        <a:t> </a:t>
                      </a:r>
                      <a:r>
                        <a:rPr sz="1800" dirty="0">
                          <a:solidFill>
                            <a:srgbClr val="002C77"/>
                          </a:solidFill>
                          <a:latin typeface="Arial"/>
                          <a:cs typeface="Arial"/>
                        </a:rPr>
                        <a:t>from</a:t>
                      </a:r>
                      <a:r>
                        <a:rPr sz="1800" spc="-35" dirty="0">
                          <a:solidFill>
                            <a:srgbClr val="002C77"/>
                          </a:solidFill>
                          <a:latin typeface="Arial"/>
                          <a:cs typeface="Arial"/>
                        </a:rPr>
                        <a:t> </a:t>
                      </a:r>
                      <a:r>
                        <a:rPr sz="1800" dirty="0">
                          <a:solidFill>
                            <a:srgbClr val="002C77"/>
                          </a:solidFill>
                          <a:latin typeface="Arial"/>
                          <a:cs typeface="Arial"/>
                        </a:rPr>
                        <a:t>the</a:t>
                      </a:r>
                      <a:r>
                        <a:rPr sz="1800" spc="-40" dirty="0">
                          <a:solidFill>
                            <a:srgbClr val="002C77"/>
                          </a:solidFill>
                          <a:latin typeface="Arial"/>
                          <a:cs typeface="Arial"/>
                        </a:rPr>
                        <a:t> </a:t>
                      </a:r>
                      <a:r>
                        <a:rPr sz="1800" dirty="0">
                          <a:solidFill>
                            <a:srgbClr val="002C77"/>
                          </a:solidFill>
                          <a:latin typeface="Arial"/>
                          <a:cs typeface="Arial"/>
                        </a:rPr>
                        <a:t>Health</a:t>
                      </a:r>
                      <a:r>
                        <a:rPr sz="1800" spc="-25" dirty="0">
                          <a:solidFill>
                            <a:srgbClr val="002C77"/>
                          </a:solidFill>
                          <a:latin typeface="Arial"/>
                          <a:cs typeface="Arial"/>
                        </a:rPr>
                        <a:t> </a:t>
                      </a:r>
                      <a:r>
                        <a:rPr sz="1800" dirty="0">
                          <a:solidFill>
                            <a:srgbClr val="002C77"/>
                          </a:solidFill>
                          <a:latin typeface="Arial"/>
                          <a:cs typeface="Arial"/>
                        </a:rPr>
                        <a:t>Risk</a:t>
                      </a:r>
                      <a:r>
                        <a:rPr sz="1800" spc="-35" dirty="0">
                          <a:solidFill>
                            <a:srgbClr val="002C77"/>
                          </a:solidFill>
                          <a:latin typeface="Arial"/>
                          <a:cs typeface="Arial"/>
                        </a:rPr>
                        <a:t> </a:t>
                      </a:r>
                      <a:r>
                        <a:rPr sz="1800" dirty="0">
                          <a:solidFill>
                            <a:srgbClr val="002C77"/>
                          </a:solidFill>
                          <a:latin typeface="Arial"/>
                          <a:cs typeface="Arial"/>
                        </a:rPr>
                        <a:t>Screening</a:t>
                      </a:r>
                      <a:r>
                        <a:rPr sz="1800" spc="-50" dirty="0">
                          <a:solidFill>
                            <a:srgbClr val="002C77"/>
                          </a:solidFill>
                          <a:latin typeface="Arial"/>
                          <a:cs typeface="Arial"/>
                        </a:rPr>
                        <a:t> </a:t>
                      </a:r>
                      <a:r>
                        <a:rPr sz="1800" spc="-40" dirty="0">
                          <a:solidFill>
                            <a:srgbClr val="002C77"/>
                          </a:solidFill>
                          <a:latin typeface="Arial"/>
                          <a:cs typeface="Arial"/>
                        </a:rPr>
                        <a:t>Tool</a:t>
                      </a:r>
                      <a:r>
                        <a:rPr sz="1800" spc="-35" dirty="0">
                          <a:solidFill>
                            <a:srgbClr val="002C77"/>
                          </a:solidFill>
                          <a:latin typeface="Arial"/>
                          <a:cs typeface="Arial"/>
                        </a:rPr>
                        <a:t> </a:t>
                      </a:r>
                      <a:r>
                        <a:rPr sz="1800" dirty="0">
                          <a:solidFill>
                            <a:srgbClr val="002C77"/>
                          </a:solidFill>
                          <a:latin typeface="Arial"/>
                          <a:cs typeface="Arial"/>
                        </a:rPr>
                        <a:t>measure</a:t>
                      </a:r>
                      <a:r>
                        <a:rPr sz="1800" spc="-15" dirty="0">
                          <a:solidFill>
                            <a:srgbClr val="002C77"/>
                          </a:solidFill>
                          <a:latin typeface="Arial"/>
                          <a:cs typeface="Arial"/>
                        </a:rPr>
                        <a:t> </a:t>
                      </a:r>
                      <a:r>
                        <a:rPr sz="1800" i="1" dirty="0">
                          <a:solidFill>
                            <a:srgbClr val="002C77"/>
                          </a:solidFill>
                          <a:latin typeface="Arial"/>
                          <a:cs typeface="Arial"/>
                        </a:rPr>
                        <a:t>interruption</a:t>
                      </a:r>
                      <a:r>
                        <a:rPr sz="1800" i="1" spc="-15" dirty="0">
                          <a:solidFill>
                            <a:srgbClr val="002C77"/>
                          </a:solidFill>
                          <a:latin typeface="Arial"/>
                          <a:cs typeface="Arial"/>
                        </a:rPr>
                        <a:t> </a:t>
                      </a:r>
                      <a:r>
                        <a:rPr sz="1800" i="1" dirty="0">
                          <a:solidFill>
                            <a:srgbClr val="002C77"/>
                          </a:solidFill>
                          <a:latin typeface="Arial"/>
                          <a:cs typeface="Arial"/>
                        </a:rPr>
                        <a:t>in</a:t>
                      </a:r>
                      <a:r>
                        <a:rPr sz="1800" i="1" spc="-40" dirty="0">
                          <a:solidFill>
                            <a:srgbClr val="002C77"/>
                          </a:solidFill>
                          <a:latin typeface="Arial"/>
                          <a:cs typeface="Arial"/>
                        </a:rPr>
                        <a:t> </a:t>
                      </a:r>
                      <a:r>
                        <a:rPr sz="1800" i="1" spc="-10" dirty="0">
                          <a:solidFill>
                            <a:srgbClr val="002C77"/>
                          </a:solidFill>
                          <a:latin typeface="Arial"/>
                          <a:cs typeface="Arial"/>
                        </a:rPr>
                        <a:t>daily </a:t>
                      </a:r>
                      <a:r>
                        <a:rPr sz="1800" i="1" dirty="0">
                          <a:solidFill>
                            <a:srgbClr val="002C77"/>
                          </a:solidFill>
                          <a:latin typeface="Arial"/>
                          <a:cs typeface="Arial"/>
                        </a:rPr>
                        <a:t>activity</a:t>
                      </a:r>
                      <a:r>
                        <a:rPr sz="1800" i="1" spc="-35" dirty="0">
                          <a:solidFill>
                            <a:srgbClr val="002C77"/>
                          </a:solidFill>
                          <a:latin typeface="Arial"/>
                          <a:cs typeface="Arial"/>
                        </a:rPr>
                        <a:t> </a:t>
                      </a:r>
                      <a:r>
                        <a:rPr sz="1800" i="1" dirty="0">
                          <a:solidFill>
                            <a:srgbClr val="002C77"/>
                          </a:solidFill>
                          <a:latin typeface="Arial"/>
                          <a:cs typeface="Arial"/>
                        </a:rPr>
                        <a:t>because</a:t>
                      </a:r>
                      <a:r>
                        <a:rPr sz="1800" i="1" spc="-25" dirty="0">
                          <a:solidFill>
                            <a:srgbClr val="002C77"/>
                          </a:solidFill>
                          <a:latin typeface="Arial"/>
                          <a:cs typeface="Arial"/>
                        </a:rPr>
                        <a:t> </a:t>
                      </a:r>
                      <a:r>
                        <a:rPr sz="1800" i="1" dirty="0">
                          <a:solidFill>
                            <a:srgbClr val="002C77"/>
                          </a:solidFill>
                          <a:latin typeface="Arial"/>
                          <a:cs typeface="Arial"/>
                        </a:rPr>
                        <a:t>of</a:t>
                      </a:r>
                      <a:r>
                        <a:rPr sz="1800" i="1" spc="-25" dirty="0">
                          <a:solidFill>
                            <a:srgbClr val="002C77"/>
                          </a:solidFill>
                          <a:latin typeface="Arial"/>
                          <a:cs typeface="Arial"/>
                        </a:rPr>
                        <a:t> </a:t>
                      </a:r>
                      <a:r>
                        <a:rPr sz="1800" i="1" dirty="0">
                          <a:solidFill>
                            <a:srgbClr val="002C77"/>
                          </a:solidFill>
                          <a:latin typeface="Arial"/>
                          <a:cs typeface="Arial"/>
                        </a:rPr>
                        <a:t>illness</a:t>
                      </a:r>
                      <a:r>
                        <a:rPr sz="1800" i="1" spc="-15" dirty="0">
                          <a:solidFill>
                            <a:srgbClr val="002C77"/>
                          </a:solidFill>
                          <a:latin typeface="Arial"/>
                          <a:cs typeface="Arial"/>
                        </a:rPr>
                        <a:t> </a:t>
                      </a:r>
                      <a:r>
                        <a:rPr sz="1800" dirty="0">
                          <a:solidFill>
                            <a:srgbClr val="002C77"/>
                          </a:solidFill>
                          <a:latin typeface="Arial"/>
                          <a:cs typeface="Arial"/>
                        </a:rPr>
                        <a:t>(“clinical</a:t>
                      </a:r>
                      <a:r>
                        <a:rPr sz="1800" spc="-15" dirty="0">
                          <a:solidFill>
                            <a:srgbClr val="002C77"/>
                          </a:solidFill>
                          <a:latin typeface="Arial"/>
                          <a:cs typeface="Arial"/>
                        </a:rPr>
                        <a:t> </a:t>
                      </a:r>
                      <a:r>
                        <a:rPr sz="1800" dirty="0">
                          <a:solidFill>
                            <a:srgbClr val="002C77"/>
                          </a:solidFill>
                          <a:latin typeface="Arial"/>
                          <a:cs typeface="Arial"/>
                        </a:rPr>
                        <a:t>status”)</a:t>
                      </a:r>
                      <a:r>
                        <a:rPr sz="1800" spc="-30" dirty="0">
                          <a:solidFill>
                            <a:srgbClr val="002C77"/>
                          </a:solidFill>
                          <a:latin typeface="Arial"/>
                          <a:cs typeface="Arial"/>
                        </a:rPr>
                        <a:t> </a:t>
                      </a:r>
                      <a:r>
                        <a:rPr sz="1800" dirty="0">
                          <a:solidFill>
                            <a:srgbClr val="002C77"/>
                          </a:solidFill>
                          <a:latin typeface="Arial"/>
                          <a:cs typeface="Arial"/>
                        </a:rPr>
                        <a:t>to</a:t>
                      </a:r>
                      <a:r>
                        <a:rPr sz="1800" spc="-45" dirty="0">
                          <a:solidFill>
                            <a:srgbClr val="002C77"/>
                          </a:solidFill>
                          <a:latin typeface="Arial"/>
                          <a:cs typeface="Arial"/>
                        </a:rPr>
                        <a:t> </a:t>
                      </a:r>
                      <a:r>
                        <a:rPr sz="1800" dirty="0">
                          <a:solidFill>
                            <a:srgbClr val="002C77"/>
                          </a:solidFill>
                          <a:latin typeface="Arial"/>
                          <a:cs typeface="Arial"/>
                        </a:rPr>
                        <a:t>improve</a:t>
                      </a:r>
                      <a:r>
                        <a:rPr sz="1800" spc="-25" dirty="0">
                          <a:solidFill>
                            <a:srgbClr val="002C77"/>
                          </a:solidFill>
                          <a:latin typeface="Arial"/>
                          <a:cs typeface="Arial"/>
                        </a:rPr>
                        <a:t> </a:t>
                      </a:r>
                      <a:r>
                        <a:rPr sz="1800" dirty="0">
                          <a:solidFill>
                            <a:srgbClr val="002C77"/>
                          </a:solidFill>
                          <a:latin typeface="Arial"/>
                          <a:cs typeface="Arial"/>
                        </a:rPr>
                        <a:t>health</a:t>
                      </a:r>
                      <a:r>
                        <a:rPr sz="1800" spc="-25" dirty="0">
                          <a:solidFill>
                            <a:srgbClr val="002C77"/>
                          </a:solidFill>
                          <a:latin typeface="Arial"/>
                          <a:cs typeface="Arial"/>
                        </a:rPr>
                        <a:t> </a:t>
                      </a:r>
                      <a:r>
                        <a:rPr sz="1800" spc="-10" dirty="0">
                          <a:solidFill>
                            <a:srgbClr val="002C77"/>
                          </a:solidFill>
                          <a:latin typeface="Arial"/>
                          <a:cs typeface="Arial"/>
                        </a:rPr>
                        <a:t>outcomes</a:t>
                      </a:r>
                      <a:endParaRPr sz="1800">
                        <a:latin typeface="Arial"/>
                        <a:cs typeface="Arial"/>
                      </a:endParaRPr>
                    </a:p>
                  </a:txBody>
                  <a:tcPr marL="0" marR="0" marT="33020" marB="0">
                    <a:lnL w="12700">
                      <a:solidFill>
                        <a:srgbClr val="FFFFFF"/>
                      </a:solidFill>
                      <a:prstDash val="solid"/>
                    </a:lnL>
                    <a:lnR w="12700">
                      <a:solidFill>
                        <a:srgbClr val="FFFFFF"/>
                      </a:solidFill>
                      <a:prstDash val="solid"/>
                    </a:lnR>
                    <a:lnB w="12700">
                      <a:solidFill>
                        <a:srgbClr val="002C77"/>
                      </a:solidFill>
                      <a:prstDash val="solid"/>
                    </a:lnB>
                  </a:tcPr>
                </a:tc>
                <a:extLst>
                  <a:ext uri="{0D108BD9-81ED-4DB2-BD59-A6C34878D82A}">
                    <a16:rowId xmlns:a16="http://schemas.microsoft.com/office/drawing/2014/main" val="10001"/>
                  </a:ext>
                </a:extLst>
              </a:tr>
              <a:tr h="640080">
                <a:tc>
                  <a:txBody>
                    <a:bodyPr/>
                    <a:lstStyle/>
                    <a:p>
                      <a:pPr marL="91440" marR="1080135">
                        <a:lnSpc>
                          <a:spcPct val="100000"/>
                        </a:lnSpc>
                        <a:spcBef>
                          <a:spcPts val="310"/>
                        </a:spcBef>
                      </a:pPr>
                      <a:r>
                        <a:rPr sz="1800" b="1" spc="-10" dirty="0">
                          <a:solidFill>
                            <a:srgbClr val="002C77"/>
                          </a:solidFill>
                          <a:latin typeface="Arial"/>
                          <a:cs typeface="Arial"/>
                        </a:rPr>
                        <a:t>Community Integration</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002C77"/>
                      </a:solidFill>
                      <a:prstDash val="solid"/>
                    </a:lnT>
                    <a:lnB w="12700">
                      <a:solidFill>
                        <a:srgbClr val="002C77"/>
                      </a:solidFill>
                      <a:prstDash val="solid"/>
                    </a:lnB>
                  </a:tcPr>
                </a:tc>
                <a:tc>
                  <a:txBody>
                    <a:bodyPr/>
                    <a:lstStyle/>
                    <a:p>
                      <a:pPr marL="91440" marR="201295">
                        <a:lnSpc>
                          <a:spcPct val="100000"/>
                        </a:lnSpc>
                        <a:spcBef>
                          <a:spcPts val="310"/>
                        </a:spcBef>
                      </a:pPr>
                      <a:r>
                        <a:rPr sz="1800" dirty="0">
                          <a:solidFill>
                            <a:srgbClr val="002C77"/>
                          </a:solidFill>
                          <a:latin typeface="Arial"/>
                          <a:cs typeface="Arial"/>
                        </a:rPr>
                        <a:t>Demonstrate</a:t>
                      </a:r>
                      <a:r>
                        <a:rPr sz="1800" spc="-30" dirty="0">
                          <a:solidFill>
                            <a:srgbClr val="002C77"/>
                          </a:solidFill>
                          <a:latin typeface="Arial"/>
                          <a:cs typeface="Arial"/>
                        </a:rPr>
                        <a:t> </a:t>
                      </a:r>
                      <a:r>
                        <a:rPr sz="1800" dirty="0">
                          <a:solidFill>
                            <a:srgbClr val="002C77"/>
                          </a:solidFill>
                          <a:latin typeface="Arial"/>
                          <a:cs typeface="Arial"/>
                        </a:rPr>
                        <a:t>that</a:t>
                      </a:r>
                      <a:r>
                        <a:rPr sz="1800" spc="-35" dirty="0">
                          <a:solidFill>
                            <a:srgbClr val="002C77"/>
                          </a:solidFill>
                          <a:latin typeface="Arial"/>
                          <a:cs typeface="Arial"/>
                        </a:rPr>
                        <a:t> </a:t>
                      </a:r>
                      <a:r>
                        <a:rPr sz="1800" dirty="0">
                          <a:solidFill>
                            <a:srgbClr val="002C77"/>
                          </a:solidFill>
                          <a:latin typeface="Arial"/>
                          <a:cs typeface="Arial"/>
                        </a:rPr>
                        <a:t>individuals</a:t>
                      </a:r>
                      <a:r>
                        <a:rPr sz="1800" spc="-15" dirty="0">
                          <a:solidFill>
                            <a:srgbClr val="002C77"/>
                          </a:solidFill>
                          <a:latin typeface="Arial"/>
                          <a:cs typeface="Arial"/>
                        </a:rPr>
                        <a:t> </a:t>
                      </a:r>
                      <a:r>
                        <a:rPr sz="1800" dirty="0">
                          <a:solidFill>
                            <a:srgbClr val="002C77"/>
                          </a:solidFill>
                          <a:latin typeface="Arial"/>
                          <a:cs typeface="Arial"/>
                        </a:rPr>
                        <a:t>are</a:t>
                      </a:r>
                      <a:r>
                        <a:rPr sz="1800" spc="-30" dirty="0">
                          <a:solidFill>
                            <a:srgbClr val="002C77"/>
                          </a:solidFill>
                          <a:latin typeface="Arial"/>
                          <a:cs typeface="Arial"/>
                        </a:rPr>
                        <a:t> </a:t>
                      </a:r>
                      <a:r>
                        <a:rPr sz="1800" dirty="0">
                          <a:solidFill>
                            <a:srgbClr val="002C77"/>
                          </a:solidFill>
                          <a:latin typeface="Arial"/>
                          <a:cs typeface="Arial"/>
                        </a:rPr>
                        <a:t>engaged</a:t>
                      </a:r>
                      <a:r>
                        <a:rPr sz="1800" spc="-25" dirty="0">
                          <a:solidFill>
                            <a:srgbClr val="002C77"/>
                          </a:solidFill>
                          <a:latin typeface="Arial"/>
                          <a:cs typeface="Arial"/>
                        </a:rPr>
                        <a:t> </a:t>
                      </a:r>
                      <a:r>
                        <a:rPr sz="1800" dirty="0">
                          <a:solidFill>
                            <a:srgbClr val="002C77"/>
                          </a:solidFill>
                          <a:latin typeface="Arial"/>
                          <a:cs typeface="Arial"/>
                        </a:rPr>
                        <a:t>in</a:t>
                      </a:r>
                      <a:r>
                        <a:rPr sz="1800" spc="-40" dirty="0">
                          <a:solidFill>
                            <a:srgbClr val="002C77"/>
                          </a:solidFill>
                          <a:latin typeface="Arial"/>
                          <a:cs typeface="Arial"/>
                        </a:rPr>
                        <a:t> </a:t>
                      </a:r>
                      <a:r>
                        <a:rPr sz="1800" dirty="0">
                          <a:solidFill>
                            <a:srgbClr val="002C77"/>
                          </a:solidFill>
                          <a:latin typeface="Arial"/>
                          <a:cs typeface="Arial"/>
                        </a:rPr>
                        <a:t>meaningful</a:t>
                      </a:r>
                      <a:r>
                        <a:rPr sz="1800" spc="-20" dirty="0">
                          <a:solidFill>
                            <a:srgbClr val="002C77"/>
                          </a:solidFill>
                          <a:latin typeface="Arial"/>
                          <a:cs typeface="Arial"/>
                        </a:rPr>
                        <a:t> </a:t>
                      </a:r>
                      <a:r>
                        <a:rPr sz="1800" dirty="0">
                          <a:solidFill>
                            <a:srgbClr val="002C77"/>
                          </a:solidFill>
                          <a:latin typeface="Arial"/>
                          <a:cs typeface="Arial"/>
                        </a:rPr>
                        <a:t>activities,</a:t>
                      </a:r>
                      <a:r>
                        <a:rPr sz="1800" spc="-35" dirty="0">
                          <a:solidFill>
                            <a:srgbClr val="002C77"/>
                          </a:solidFill>
                          <a:latin typeface="Arial"/>
                          <a:cs typeface="Arial"/>
                        </a:rPr>
                        <a:t> </a:t>
                      </a:r>
                      <a:r>
                        <a:rPr sz="1800" dirty="0">
                          <a:solidFill>
                            <a:srgbClr val="002C77"/>
                          </a:solidFill>
                          <a:latin typeface="Arial"/>
                          <a:cs typeface="Arial"/>
                        </a:rPr>
                        <a:t>as</a:t>
                      </a:r>
                      <a:r>
                        <a:rPr sz="1800" spc="-40" dirty="0">
                          <a:solidFill>
                            <a:srgbClr val="002C77"/>
                          </a:solidFill>
                          <a:latin typeface="Arial"/>
                          <a:cs typeface="Arial"/>
                        </a:rPr>
                        <a:t> </a:t>
                      </a:r>
                      <a:r>
                        <a:rPr sz="1800" dirty="0">
                          <a:solidFill>
                            <a:srgbClr val="002C77"/>
                          </a:solidFill>
                          <a:latin typeface="Arial"/>
                          <a:cs typeface="Arial"/>
                        </a:rPr>
                        <a:t>defined</a:t>
                      </a:r>
                      <a:r>
                        <a:rPr sz="1800" spc="-20" dirty="0">
                          <a:solidFill>
                            <a:srgbClr val="002C77"/>
                          </a:solidFill>
                          <a:latin typeface="Arial"/>
                          <a:cs typeface="Arial"/>
                        </a:rPr>
                        <a:t> </a:t>
                      </a:r>
                      <a:r>
                        <a:rPr sz="1800" dirty="0">
                          <a:solidFill>
                            <a:srgbClr val="002C77"/>
                          </a:solidFill>
                          <a:latin typeface="Arial"/>
                          <a:cs typeface="Arial"/>
                        </a:rPr>
                        <a:t>by</a:t>
                      </a:r>
                      <a:r>
                        <a:rPr sz="1800" spc="-40" dirty="0">
                          <a:solidFill>
                            <a:srgbClr val="002C77"/>
                          </a:solidFill>
                          <a:latin typeface="Arial"/>
                          <a:cs typeface="Arial"/>
                        </a:rPr>
                        <a:t> </a:t>
                      </a:r>
                      <a:r>
                        <a:rPr sz="1800" spc="-25" dirty="0">
                          <a:solidFill>
                            <a:srgbClr val="002C77"/>
                          </a:solidFill>
                          <a:latin typeface="Arial"/>
                          <a:cs typeface="Arial"/>
                        </a:rPr>
                        <a:t>the </a:t>
                      </a:r>
                      <a:r>
                        <a:rPr sz="1800" dirty="0">
                          <a:solidFill>
                            <a:srgbClr val="002C77"/>
                          </a:solidFill>
                          <a:latin typeface="Arial"/>
                          <a:cs typeface="Arial"/>
                        </a:rPr>
                        <a:t>individual,</a:t>
                      </a:r>
                      <a:r>
                        <a:rPr sz="1800" spc="-5" dirty="0">
                          <a:solidFill>
                            <a:srgbClr val="002C77"/>
                          </a:solidFill>
                          <a:latin typeface="Arial"/>
                          <a:cs typeface="Arial"/>
                        </a:rPr>
                        <a:t> </a:t>
                      </a:r>
                      <a:r>
                        <a:rPr sz="1800" dirty="0">
                          <a:solidFill>
                            <a:srgbClr val="002C77"/>
                          </a:solidFill>
                          <a:latin typeface="Arial"/>
                          <a:cs typeface="Arial"/>
                        </a:rPr>
                        <a:t>outside</a:t>
                      </a:r>
                      <a:r>
                        <a:rPr sz="1800" spc="-25" dirty="0">
                          <a:solidFill>
                            <a:srgbClr val="002C77"/>
                          </a:solidFill>
                          <a:latin typeface="Arial"/>
                          <a:cs typeface="Arial"/>
                        </a:rPr>
                        <a:t> </a:t>
                      </a:r>
                      <a:r>
                        <a:rPr sz="1800" dirty="0">
                          <a:solidFill>
                            <a:srgbClr val="002C77"/>
                          </a:solidFill>
                          <a:latin typeface="Arial"/>
                          <a:cs typeface="Arial"/>
                        </a:rPr>
                        <a:t>of</a:t>
                      </a:r>
                      <a:r>
                        <a:rPr sz="1800" spc="-25" dirty="0">
                          <a:solidFill>
                            <a:srgbClr val="002C77"/>
                          </a:solidFill>
                          <a:latin typeface="Arial"/>
                          <a:cs typeface="Arial"/>
                        </a:rPr>
                        <a:t> </a:t>
                      </a:r>
                      <a:r>
                        <a:rPr sz="1800" dirty="0">
                          <a:solidFill>
                            <a:srgbClr val="002C77"/>
                          </a:solidFill>
                          <a:latin typeface="Arial"/>
                          <a:cs typeface="Arial"/>
                        </a:rPr>
                        <a:t>their</a:t>
                      </a:r>
                      <a:r>
                        <a:rPr sz="1800" spc="-30" dirty="0">
                          <a:solidFill>
                            <a:srgbClr val="002C77"/>
                          </a:solidFill>
                          <a:latin typeface="Arial"/>
                          <a:cs typeface="Arial"/>
                        </a:rPr>
                        <a:t> </a:t>
                      </a:r>
                      <a:r>
                        <a:rPr sz="1800" dirty="0">
                          <a:solidFill>
                            <a:srgbClr val="002C77"/>
                          </a:solidFill>
                          <a:latin typeface="Arial"/>
                          <a:cs typeface="Arial"/>
                        </a:rPr>
                        <a:t>home</a:t>
                      </a:r>
                      <a:r>
                        <a:rPr sz="1800" spc="-25" dirty="0">
                          <a:solidFill>
                            <a:srgbClr val="002C77"/>
                          </a:solidFill>
                          <a:latin typeface="Arial"/>
                          <a:cs typeface="Arial"/>
                        </a:rPr>
                        <a:t> </a:t>
                      </a:r>
                      <a:r>
                        <a:rPr sz="1800" dirty="0">
                          <a:solidFill>
                            <a:srgbClr val="002C77"/>
                          </a:solidFill>
                          <a:latin typeface="Arial"/>
                          <a:cs typeface="Arial"/>
                        </a:rPr>
                        <a:t>based</a:t>
                      </a:r>
                      <a:r>
                        <a:rPr sz="1800" spc="-20" dirty="0">
                          <a:solidFill>
                            <a:srgbClr val="002C77"/>
                          </a:solidFill>
                          <a:latin typeface="Arial"/>
                          <a:cs typeface="Arial"/>
                        </a:rPr>
                        <a:t> </a:t>
                      </a:r>
                      <a:r>
                        <a:rPr sz="1800" dirty="0">
                          <a:solidFill>
                            <a:srgbClr val="002C77"/>
                          </a:solidFill>
                          <a:latin typeface="Arial"/>
                          <a:cs typeface="Arial"/>
                        </a:rPr>
                        <a:t>on</a:t>
                      </a:r>
                      <a:r>
                        <a:rPr sz="1800" spc="-40" dirty="0">
                          <a:solidFill>
                            <a:srgbClr val="002C77"/>
                          </a:solidFill>
                          <a:latin typeface="Arial"/>
                          <a:cs typeface="Arial"/>
                        </a:rPr>
                        <a:t> </a:t>
                      </a:r>
                      <a:r>
                        <a:rPr sz="1800" dirty="0">
                          <a:solidFill>
                            <a:srgbClr val="002C77"/>
                          </a:solidFill>
                          <a:latin typeface="Arial"/>
                          <a:cs typeface="Arial"/>
                        </a:rPr>
                        <a:t>their</a:t>
                      </a:r>
                      <a:r>
                        <a:rPr sz="1800" spc="-15" dirty="0">
                          <a:solidFill>
                            <a:srgbClr val="002C77"/>
                          </a:solidFill>
                          <a:latin typeface="Arial"/>
                          <a:cs typeface="Arial"/>
                        </a:rPr>
                        <a:t> </a:t>
                      </a:r>
                      <a:r>
                        <a:rPr sz="1800" dirty="0">
                          <a:solidFill>
                            <a:srgbClr val="002C77"/>
                          </a:solidFill>
                          <a:latin typeface="Arial"/>
                          <a:cs typeface="Arial"/>
                        </a:rPr>
                        <a:t>strengths,</a:t>
                      </a:r>
                      <a:r>
                        <a:rPr sz="1800" spc="-30" dirty="0">
                          <a:solidFill>
                            <a:srgbClr val="002C77"/>
                          </a:solidFill>
                          <a:latin typeface="Arial"/>
                          <a:cs typeface="Arial"/>
                        </a:rPr>
                        <a:t> </a:t>
                      </a:r>
                      <a:r>
                        <a:rPr sz="1800" dirty="0">
                          <a:solidFill>
                            <a:srgbClr val="002C77"/>
                          </a:solidFill>
                          <a:latin typeface="Arial"/>
                          <a:cs typeface="Arial"/>
                        </a:rPr>
                        <a:t>interests,</a:t>
                      </a:r>
                      <a:r>
                        <a:rPr sz="1800" spc="-25" dirty="0">
                          <a:solidFill>
                            <a:srgbClr val="002C77"/>
                          </a:solidFill>
                          <a:latin typeface="Arial"/>
                          <a:cs typeface="Arial"/>
                        </a:rPr>
                        <a:t> </a:t>
                      </a:r>
                      <a:r>
                        <a:rPr sz="1800" dirty="0">
                          <a:solidFill>
                            <a:srgbClr val="002C77"/>
                          </a:solidFill>
                          <a:latin typeface="Arial"/>
                          <a:cs typeface="Arial"/>
                        </a:rPr>
                        <a:t>and</a:t>
                      </a:r>
                      <a:r>
                        <a:rPr sz="1800" spc="-35" dirty="0">
                          <a:solidFill>
                            <a:srgbClr val="002C77"/>
                          </a:solidFill>
                          <a:latin typeface="Arial"/>
                          <a:cs typeface="Arial"/>
                        </a:rPr>
                        <a:t> </a:t>
                      </a:r>
                      <a:r>
                        <a:rPr sz="1800" spc="-10" dirty="0">
                          <a:solidFill>
                            <a:srgbClr val="002C77"/>
                          </a:solidFill>
                          <a:latin typeface="Arial"/>
                          <a:cs typeface="Arial"/>
                        </a:rPr>
                        <a:t>preferences</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002C77"/>
                      </a:solidFill>
                      <a:prstDash val="solid"/>
                    </a:lnT>
                    <a:lnB w="12700">
                      <a:solidFill>
                        <a:srgbClr val="002C77"/>
                      </a:solidFill>
                      <a:prstDash val="solid"/>
                    </a:lnB>
                  </a:tcPr>
                </a:tc>
                <a:extLst>
                  <a:ext uri="{0D108BD9-81ED-4DB2-BD59-A6C34878D82A}">
                    <a16:rowId xmlns:a16="http://schemas.microsoft.com/office/drawing/2014/main" val="10002"/>
                  </a:ext>
                </a:extLst>
              </a:tr>
              <a:tr h="365125">
                <a:tc>
                  <a:txBody>
                    <a:bodyPr/>
                    <a:lstStyle/>
                    <a:p>
                      <a:pPr marL="91440">
                        <a:lnSpc>
                          <a:spcPct val="100000"/>
                        </a:lnSpc>
                        <a:spcBef>
                          <a:spcPts val="310"/>
                        </a:spcBef>
                      </a:pPr>
                      <a:r>
                        <a:rPr sz="1800" b="1" dirty="0">
                          <a:solidFill>
                            <a:srgbClr val="002C77"/>
                          </a:solidFill>
                          <a:latin typeface="Arial"/>
                          <a:cs typeface="Arial"/>
                        </a:rPr>
                        <a:t>Family</a:t>
                      </a:r>
                      <a:r>
                        <a:rPr sz="1800" b="1" spc="-30" dirty="0">
                          <a:solidFill>
                            <a:srgbClr val="002C77"/>
                          </a:solidFill>
                          <a:latin typeface="Arial"/>
                          <a:cs typeface="Arial"/>
                        </a:rPr>
                        <a:t> </a:t>
                      </a:r>
                      <a:r>
                        <a:rPr sz="1800" b="1" spc="-10" dirty="0">
                          <a:solidFill>
                            <a:srgbClr val="002C77"/>
                          </a:solidFill>
                          <a:latin typeface="Arial"/>
                          <a:cs typeface="Arial"/>
                        </a:rPr>
                        <a:t>Engagement</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002C77"/>
                      </a:solidFill>
                      <a:prstDash val="solid"/>
                    </a:lnT>
                    <a:lnB w="12700">
                      <a:solidFill>
                        <a:srgbClr val="002C77"/>
                      </a:solidFill>
                      <a:prstDash val="solid"/>
                    </a:lnB>
                  </a:tcPr>
                </a:tc>
                <a:tc>
                  <a:txBody>
                    <a:bodyPr/>
                    <a:lstStyle/>
                    <a:p>
                      <a:pPr marL="91440">
                        <a:lnSpc>
                          <a:spcPct val="100000"/>
                        </a:lnSpc>
                        <a:spcBef>
                          <a:spcPts val="310"/>
                        </a:spcBef>
                      </a:pPr>
                      <a:r>
                        <a:rPr sz="1800" dirty="0">
                          <a:solidFill>
                            <a:srgbClr val="002C77"/>
                          </a:solidFill>
                          <a:latin typeface="Arial"/>
                          <a:cs typeface="Arial"/>
                        </a:rPr>
                        <a:t>Family</a:t>
                      </a:r>
                      <a:r>
                        <a:rPr sz="1800" spc="-55" dirty="0">
                          <a:solidFill>
                            <a:srgbClr val="002C77"/>
                          </a:solidFill>
                          <a:latin typeface="Arial"/>
                          <a:cs typeface="Arial"/>
                        </a:rPr>
                        <a:t> </a:t>
                      </a:r>
                      <a:r>
                        <a:rPr sz="1800" dirty="0">
                          <a:solidFill>
                            <a:srgbClr val="002C77"/>
                          </a:solidFill>
                          <a:latin typeface="Arial"/>
                          <a:cs typeface="Arial"/>
                        </a:rPr>
                        <a:t>satisfaction</a:t>
                      </a:r>
                      <a:r>
                        <a:rPr sz="1800" spc="-40" dirty="0">
                          <a:solidFill>
                            <a:srgbClr val="002C77"/>
                          </a:solidFill>
                          <a:latin typeface="Arial"/>
                          <a:cs typeface="Arial"/>
                        </a:rPr>
                        <a:t> </a:t>
                      </a:r>
                      <a:r>
                        <a:rPr sz="1800" dirty="0">
                          <a:solidFill>
                            <a:srgbClr val="002C77"/>
                          </a:solidFill>
                          <a:latin typeface="Arial"/>
                          <a:cs typeface="Arial"/>
                        </a:rPr>
                        <a:t>with</a:t>
                      </a:r>
                      <a:r>
                        <a:rPr sz="1800" spc="-15" dirty="0">
                          <a:solidFill>
                            <a:srgbClr val="002C77"/>
                          </a:solidFill>
                          <a:latin typeface="Arial"/>
                          <a:cs typeface="Arial"/>
                        </a:rPr>
                        <a:t> </a:t>
                      </a:r>
                      <a:r>
                        <a:rPr sz="1800" dirty="0">
                          <a:solidFill>
                            <a:srgbClr val="002C77"/>
                          </a:solidFill>
                          <a:latin typeface="Arial"/>
                          <a:cs typeface="Arial"/>
                        </a:rPr>
                        <a:t>provider</a:t>
                      </a:r>
                      <a:r>
                        <a:rPr sz="1800" spc="-20" dirty="0">
                          <a:solidFill>
                            <a:srgbClr val="002C77"/>
                          </a:solidFill>
                          <a:latin typeface="Arial"/>
                          <a:cs typeface="Arial"/>
                        </a:rPr>
                        <a:t> </a:t>
                      </a:r>
                      <a:r>
                        <a:rPr sz="1800" spc="-10" dirty="0">
                          <a:solidFill>
                            <a:srgbClr val="002C77"/>
                          </a:solidFill>
                          <a:latin typeface="Arial"/>
                          <a:cs typeface="Arial"/>
                        </a:rPr>
                        <a:t>engagement</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002C77"/>
                      </a:solidFill>
                      <a:prstDash val="solid"/>
                    </a:lnT>
                    <a:lnB w="12700">
                      <a:solidFill>
                        <a:srgbClr val="002C77"/>
                      </a:solidFill>
                      <a:prstDash val="solid"/>
                    </a:lnB>
                  </a:tcPr>
                </a:tc>
                <a:extLst>
                  <a:ext uri="{0D108BD9-81ED-4DB2-BD59-A6C34878D82A}">
                    <a16:rowId xmlns:a16="http://schemas.microsoft.com/office/drawing/2014/main" val="10003"/>
                  </a:ext>
                </a:extLst>
              </a:tr>
              <a:tr h="914400">
                <a:tc>
                  <a:txBody>
                    <a:bodyPr/>
                    <a:lstStyle/>
                    <a:p>
                      <a:pPr marL="91440" marR="1005840">
                        <a:lnSpc>
                          <a:spcPct val="100000"/>
                        </a:lnSpc>
                        <a:spcBef>
                          <a:spcPts val="310"/>
                        </a:spcBef>
                      </a:pPr>
                      <a:r>
                        <a:rPr sz="1800" b="1" dirty="0">
                          <a:solidFill>
                            <a:srgbClr val="002C77"/>
                          </a:solidFill>
                          <a:latin typeface="Arial"/>
                          <a:cs typeface="Arial"/>
                        </a:rPr>
                        <a:t>Referral</a:t>
                      </a:r>
                      <a:r>
                        <a:rPr sz="1800" b="1" spc="-40" dirty="0">
                          <a:solidFill>
                            <a:srgbClr val="002C77"/>
                          </a:solidFill>
                          <a:latin typeface="Arial"/>
                          <a:cs typeface="Arial"/>
                        </a:rPr>
                        <a:t> </a:t>
                      </a:r>
                      <a:r>
                        <a:rPr sz="1800" b="1" spc="-25" dirty="0">
                          <a:solidFill>
                            <a:srgbClr val="002C77"/>
                          </a:solidFill>
                          <a:latin typeface="Arial"/>
                          <a:cs typeface="Arial"/>
                        </a:rPr>
                        <a:t>and </a:t>
                      </a:r>
                      <a:r>
                        <a:rPr sz="1800" b="1" spc="-10" dirty="0">
                          <a:solidFill>
                            <a:srgbClr val="002C77"/>
                          </a:solidFill>
                          <a:latin typeface="Arial"/>
                          <a:cs typeface="Arial"/>
                        </a:rPr>
                        <a:t>Discharge</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002C77"/>
                      </a:solidFill>
                      <a:prstDash val="solid"/>
                    </a:lnT>
                    <a:lnB w="12700">
                      <a:solidFill>
                        <a:srgbClr val="FFFFFF"/>
                      </a:solidFill>
                      <a:prstDash val="solid"/>
                    </a:lnB>
                  </a:tcPr>
                </a:tc>
                <a:tc>
                  <a:txBody>
                    <a:bodyPr/>
                    <a:lstStyle/>
                    <a:p>
                      <a:pPr marL="377825" indent="-286385">
                        <a:lnSpc>
                          <a:spcPct val="100000"/>
                        </a:lnSpc>
                        <a:spcBef>
                          <a:spcPts val="310"/>
                        </a:spcBef>
                        <a:buChar char="•"/>
                        <a:tabLst>
                          <a:tab pos="377825" algn="l"/>
                        </a:tabLst>
                      </a:pPr>
                      <a:r>
                        <a:rPr sz="1800" dirty="0">
                          <a:solidFill>
                            <a:srgbClr val="002C77"/>
                          </a:solidFill>
                          <a:latin typeface="Arial"/>
                          <a:cs typeface="Arial"/>
                        </a:rPr>
                        <a:t>Timeliness</a:t>
                      </a:r>
                      <a:r>
                        <a:rPr sz="1800" spc="-35" dirty="0">
                          <a:solidFill>
                            <a:srgbClr val="002C77"/>
                          </a:solidFill>
                          <a:latin typeface="Arial"/>
                          <a:cs typeface="Arial"/>
                        </a:rPr>
                        <a:t> </a:t>
                      </a:r>
                      <a:r>
                        <a:rPr sz="1800" dirty="0">
                          <a:solidFill>
                            <a:srgbClr val="002C77"/>
                          </a:solidFill>
                          <a:latin typeface="Arial"/>
                          <a:cs typeface="Arial"/>
                        </a:rPr>
                        <a:t>of</a:t>
                      </a:r>
                      <a:r>
                        <a:rPr sz="1800" spc="-55" dirty="0">
                          <a:solidFill>
                            <a:srgbClr val="002C77"/>
                          </a:solidFill>
                          <a:latin typeface="Arial"/>
                          <a:cs typeface="Arial"/>
                        </a:rPr>
                        <a:t> </a:t>
                      </a:r>
                      <a:r>
                        <a:rPr sz="1800" dirty="0">
                          <a:solidFill>
                            <a:srgbClr val="002C77"/>
                          </a:solidFill>
                          <a:latin typeface="Arial"/>
                          <a:cs typeface="Arial"/>
                        </a:rPr>
                        <a:t>service</a:t>
                      </a:r>
                      <a:r>
                        <a:rPr sz="1800" spc="-40" dirty="0">
                          <a:solidFill>
                            <a:srgbClr val="002C77"/>
                          </a:solidFill>
                          <a:latin typeface="Arial"/>
                          <a:cs typeface="Arial"/>
                        </a:rPr>
                        <a:t> </a:t>
                      </a:r>
                      <a:r>
                        <a:rPr sz="1800" dirty="0">
                          <a:solidFill>
                            <a:srgbClr val="002C77"/>
                          </a:solidFill>
                          <a:latin typeface="Arial"/>
                          <a:cs typeface="Arial"/>
                        </a:rPr>
                        <a:t>initiation</a:t>
                      </a:r>
                      <a:r>
                        <a:rPr sz="1800" spc="-30" dirty="0">
                          <a:solidFill>
                            <a:srgbClr val="002C77"/>
                          </a:solidFill>
                          <a:latin typeface="Arial"/>
                          <a:cs typeface="Arial"/>
                        </a:rPr>
                        <a:t> </a:t>
                      </a:r>
                      <a:r>
                        <a:rPr sz="1800" dirty="0">
                          <a:solidFill>
                            <a:srgbClr val="002C77"/>
                          </a:solidFill>
                          <a:latin typeface="Arial"/>
                          <a:cs typeface="Arial"/>
                        </a:rPr>
                        <a:t>in</a:t>
                      </a:r>
                      <a:r>
                        <a:rPr sz="1800" spc="-50" dirty="0">
                          <a:solidFill>
                            <a:srgbClr val="002C77"/>
                          </a:solidFill>
                          <a:latin typeface="Arial"/>
                          <a:cs typeface="Arial"/>
                        </a:rPr>
                        <a:t> </a:t>
                      </a:r>
                      <a:r>
                        <a:rPr sz="1800" dirty="0">
                          <a:solidFill>
                            <a:srgbClr val="002C77"/>
                          </a:solidFill>
                          <a:latin typeface="Arial"/>
                          <a:cs typeface="Arial"/>
                        </a:rPr>
                        <a:t>Community</a:t>
                      </a:r>
                      <a:r>
                        <a:rPr sz="1800" spc="-35" dirty="0">
                          <a:solidFill>
                            <a:srgbClr val="002C77"/>
                          </a:solidFill>
                          <a:latin typeface="Arial"/>
                          <a:cs typeface="Arial"/>
                        </a:rPr>
                        <a:t> </a:t>
                      </a:r>
                      <a:r>
                        <a:rPr sz="1800" spc="-10" dirty="0">
                          <a:solidFill>
                            <a:srgbClr val="002C77"/>
                          </a:solidFill>
                          <a:latin typeface="Arial"/>
                          <a:cs typeface="Arial"/>
                        </a:rPr>
                        <a:t>Homes</a:t>
                      </a:r>
                      <a:endParaRPr sz="1800">
                        <a:latin typeface="Arial"/>
                        <a:cs typeface="Arial"/>
                      </a:endParaRPr>
                    </a:p>
                    <a:p>
                      <a:pPr marL="377825" indent="-286385">
                        <a:lnSpc>
                          <a:spcPct val="100000"/>
                        </a:lnSpc>
                        <a:buChar char="•"/>
                        <a:tabLst>
                          <a:tab pos="377825" algn="l"/>
                        </a:tabLst>
                      </a:pPr>
                      <a:r>
                        <a:rPr sz="1800" dirty="0">
                          <a:solidFill>
                            <a:srgbClr val="002C77"/>
                          </a:solidFill>
                          <a:latin typeface="Arial"/>
                          <a:cs typeface="Arial"/>
                        </a:rPr>
                        <a:t>Referral</a:t>
                      </a:r>
                      <a:r>
                        <a:rPr sz="1800" spc="-30" dirty="0">
                          <a:solidFill>
                            <a:srgbClr val="002C77"/>
                          </a:solidFill>
                          <a:latin typeface="Arial"/>
                          <a:cs typeface="Arial"/>
                        </a:rPr>
                        <a:t> </a:t>
                      </a:r>
                      <a:r>
                        <a:rPr sz="1800" dirty="0">
                          <a:solidFill>
                            <a:srgbClr val="002C77"/>
                          </a:solidFill>
                          <a:latin typeface="Arial"/>
                          <a:cs typeface="Arial"/>
                        </a:rPr>
                        <a:t>review</a:t>
                      </a:r>
                      <a:r>
                        <a:rPr sz="1800" spc="-30" dirty="0">
                          <a:solidFill>
                            <a:srgbClr val="002C77"/>
                          </a:solidFill>
                          <a:latin typeface="Arial"/>
                          <a:cs typeface="Arial"/>
                        </a:rPr>
                        <a:t> </a:t>
                      </a:r>
                      <a:r>
                        <a:rPr sz="1800" spc="-10" dirty="0">
                          <a:solidFill>
                            <a:srgbClr val="002C77"/>
                          </a:solidFill>
                          <a:latin typeface="Arial"/>
                          <a:cs typeface="Arial"/>
                        </a:rPr>
                        <a:t>process</a:t>
                      </a:r>
                      <a:endParaRPr sz="1800">
                        <a:latin typeface="Arial"/>
                        <a:cs typeface="Arial"/>
                      </a:endParaRPr>
                    </a:p>
                    <a:p>
                      <a:pPr marL="377825" indent="-286385">
                        <a:lnSpc>
                          <a:spcPct val="100000"/>
                        </a:lnSpc>
                        <a:buChar char="•"/>
                        <a:tabLst>
                          <a:tab pos="377825" algn="l"/>
                        </a:tabLst>
                      </a:pPr>
                      <a:r>
                        <a:rPr sz="1800" dirty="0">
                          <a:solidFill>
                            <a:srgbClr val="002C77"/>
                          </a:solidFill>
                          <a:latin typeface="Arial"/>
                          <a:cs typeface="Arial"/>
                        </a:rPr>
                        <a:t>Discharge</a:t>
                      </a:r>
                      <a:r>
                        <a:rPr sz="1800" spc="-25" dirty="0">
                          <a:solidFill>
                            <a:srgbClr val="002C77"/>
                          </a:solidFill>
                          <a:latin typeface="Arial"/>
                          <a:cs typeface="Arial"/>
                        </a:rPr>
                        <a:t> </a:t>
                      </a:r>
                      <a:r>
                        <a:rPr sz="1800" spc="-10" dirty="0">
                          <a:solidFill>
                            <a:srgbClr val="002C77"/>
                          </a:solidFill>
                          <a:latin typeface="Arial"/>
                          <a:cs typeface="Arial"/>
                        </a:rPr>
                        <a:t>practices</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002C77"/>
                      </a:solidFill>
                      <a:prstDash val="solid"/>
                    </a:lnT>
                    <a:lnB w="12700">
                      <a:solidFill>
                        <a:srgbClr val="FFFFFF"/>
                      </a:solidFill>
                      <a:prstDash val="solid"/>
                    </a:lnB>
                  </a:tcPr>
                </a:tc>
                <a:extLst>
                  <a:ext uri="{0D108BD9-81ED-4DB2-BD59-A6C34878D82A}">
                    <a16:rowId xmlns:a16="http://schemas.microsoft.com/office/drawing/2014/main" val="10004"/>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t>27</a:t>
            </a:fld>
            <a:endParaRPr spc="-25" dirty="0"/>
          </a:p>
        </p:txBody>
      </p:sp>
    </p:spTree>
    <p:extLst>
      <p:ext uri="{BB962C8B-B14F-4D97-AF65-F5344CB8AC3E}">
        <p14:creationId xmlns:p14="http://schemas.microsoft.com/office/powerpoint/2010/main" val="76593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2051" rIns="0" bIns="0" rtlCol="0">
            <a:spAutoFit/>
          </a:bodyPr>
          <a:lstStyle/>
          <a:p>
            <a:pPr marL="12700">
              <a:lnSpc>
                <a:spcPct val="100000"/>
              </a:lnSpc>
              <a:spcBef>
                <a:spcPts val="100"/>
              </a:spcBef>
            </a:pPr>
            <a:r>
              <a:rPr dirty="0"/>
              <a:t>Phasing</a:t>
            </a:r>
            <a:r>
              <a:rPr spc="-40" dirty="0"/>
              <a:t> </a:t>
            </a:r>
            <a:r>
              <a:rPr dirty="0"/>
              <a:t>in</a:t>
            </a:r>
            <a:r>
              <a:rPr spc="-40" dirty="0"/>
              <a:t> </a:t>
            </a:r>
            <a:r>
              <a:rPr dirty="0"/>
              <a:t>Performance</a:t>
            </a:r>
            <a:r>
              <a:rPr spc="-70" dirty="0"/>
              <a:t> </a:t>
            </a:r>
            <a:r>
              <a:rPr spc="-10" dirty="0"/>
              <a:t>Standards</a:t>
            </a:r>
          </a:p>
        </p:txBody>
      </p:sp>
      <p:sp>
        <p:nvSpPr>
          <p:cNvPr id="3" name="object 3"/>
          <p:cNvSpPr txBox="1"/>
          <p:nvPr/>
        </p:nvSpPr>
        <p:spPr>
          <a:xfrm>
            <a:off x="473076" y="1589405"/>
            <a:ext cx="11200130" cy="4232910"/>
          </a:xfrm>
          <a:prstGeom prst="rect">
            <a:avLst/>
          </a:prstGeom>
        </p:spPr>
        <p:txBody>
          <a:bodyPr vert="horz" wrap="square" lIns="0" tIns="13335" rIns="0" bIns="0" rtlCol="0">
            <a:spAutoFit/>
          </a:bodyPr>
          <a:lstStyle/>
          <a:p>
            <a:pPr marL="239395" marR="599440" indent="-226695" algn="just">
              <a:lnSpc>
                <a:spcPct val="100000"/>
              </a:lnSpc>
              <a:spcBef>
                <a:spcPts val="105"/>
              </a:spcBef>
              <a:buChar char="•"/>
              <a:tabLst>
                <a:tab pos="241300" algn="l"/>
              </a:tabLst>
            </a:pPr>
            <a:r>
              <a:rPr sz="2000" dirty="0">
                <a:solidFill>
                  <a:srgbClr val="002C77"/>
                </a:solidFill>
                <a:latin typeface="Arial"/>
                <a:cs typeface="Arial"/>
              </a:rPr>
              <a:t>Many</a:t>
            </a:r>
            <a:r>
              <a:rPr sz="2000" spc="-50" dirty="0">
                <a:solidFill>
                  <a:srgbClr val="002C77"/>
                </a:solidFill>
                <a:latin typeface="Arial"/>
                <a:cs typeface="Arial"/>
              </a:rPr>
              <a:t> </a:t>
            </a:r>
            <a:r>
              <a:rPr sz="2000" dirty="0">
                <a:solidFill>
                  <a:srgbClr val="002C77"/>
                </a:solidFill>
                <a:latin typeface="Arial"/>
                <a:cs typeface="Arial"/>
              </a:rPr>
              <a:t>performance</a:t>
            </a:r>
            <a:r>
              <a:rPr sz="2000" spc="-60" dirty="0">
                <a:solidFill>
                  <a:srgbClr val="002C77"/>
                </a:solidFill>
                <a:latin typeface="Arial"/>
                <a:cs typeface="Arial"/>
              </a:rPr>
              <a:t> </a:t>
            </a:r>
            <a:r>
              <a:rPr sz="2000" dirty="0">
                <a:solidFill>
                  <a:srgbClr val="002C77"/>
                </a:solidFill>
                <a:latin typeface="Arial"/>
                <a:cs typeface="Arial"/>
              </a:rPr>
              <a:t>measures</a:t>
            </a:r>
            <a:r>
              <a:rPr sz="2000" spc="-55" dirty="0">
                <a:solidFill>
                  <a:srgbClr val="002C77"/>
                </a:solidFill>
                <a:latin typeface="Arial"/>
                <a:cs typeface="Arial"/>
              </a:rPr>
              <a:t> </a:t>
            </a:r>
            <a:r>
              <a:rPr sz="2000" dirty="0">
                <a:solidFill>
                  <a:srgbClr val="002C77"/>
                </a:solidFill>
                <a:latin typeface="Arial"/>
                <a:cs typeface="Arial"/>
              </a:rPr>
              <a:t>reflect</a:t>
            </a:r>
            <a:r>
              <a:rPr sz="2000" spc="-45" dirty="0">
                <a:solidFill>
                  <a:srgbClr val="002C77"/>
                </a:solidFill>
                <a:latin typeface="Arial"/>
                <a:cs typeface="Arial"/>
              </a:rPr>
              <a:t> </a:t>
            </a:r>
            <a:r>
              <a:rPr sz="2000" dirty="0">
                <a:solidFill>
                  <a:srgbClr val="002C77"/>
                </a:solidFill>
                <a:latin typeface="Arial"/>
                <a:cs typeface="Arial"/>
              </a:rPr>
              <a:t>current</a:t>
            </a:r>
            <a:r>
              <a:rPr sz="2000" spc="-55" dirty="0">
                <a:solidFill>
                  <a:srgbClr val="002C77"/>
                </a:solidFill>
                <a:latin typeface="Arial"/>
                <a:cs typeface="Arial"/>
              </a:rPr>
              <a:t> </a:t>
            </a:r>
            <a:r>
              <a:rPr sz="2000" dirty="0">
                <a:solidFill>
                  <a:srgbClr val="002C77"/>
                </a:solidFill>
                <a:latin typeface="Arial"/>
                <a:cs typeface="Arial"/>
              </a:rPr>
              <a:t>requirements</a:t>
            </a:r>
            <a:r>
              <a:rPr sz="2000" spc="-45" dirty="0">
                <a:solidFill>
                  <a:srgbClr val="002C77"/>
                </a:solidFill>
                <a:latin typeface="Arial"/>
                <a:cs typeface="Arial"/>
              </a:rPr>
              <a:t> </a:t>
            </a:r>
            <a:r>
              <a:rPr sz="2000" dirty="0">
                <a:solidFill>
                  <a:srgbClr val="002C77"/>
                </a:solidFill>
                <a:latin typeface="Arial"/>
                <a:cs typeface="Arial"/>
              </a:rPr>
              <a:t>(incident</a:t>
            </a:r>
            <a:r>
              <a:rPr sz="2000" spc="-45" dirty="0">
                <a:solidFill>
                  <a:srgbClr val="002C77"/>
                </a:solidFill>
                <a:latin typeface="Arial"/>
                <a:cs typeface="Arial"/>
              </a:rPr>
              <a:t> </a:t>
            </a:r>
            <a:r>
              <a:rPr sz="2000" dirty="0">
                <a:solidFill>
                  <a:srgbClr val="002C77"/>
                </a:solidFill>
                <a:latin typeface="Arial"/>
                <a:cs typeface="Arial"/>
              </a:rPr>
              <a:t>management,</a:t>
            </a:r>
            <a:r>
              <a:rPr sz="2000" spc="-70" dirty="0">
                <a:solidFill>
                  <a:srgbClr val="002C77"/>
                </a:solidFill>
                <a:latin typeface="Arial"/>
                <a:cs typeface="Arial"/>
              </a:rPr>
              <a:t> </a:t>
            </a:r>
            <a:r>
              <a:rPr sz="2000" dirty="0">
                <a:solidFill>
                  <a:srgbClr val="002C77"/>
                </a:solidFill>
                <a:latin typeface="Arial"/>
                <a:cs typeface="Arial"/>
              </a:rPr>
              <a:t>health</a:t>
            </a:r>
            <a:r>
              <a:rPr sz="2000" spc="-25" dirty="0">
                <a:solidFill>
                  <a:srgbClr val="002C77"/>
                </a:solidFill>
                <a:latin typeface="Arial"/>
                <a:cs typeface="Arial"/>
              </a:rPr>
              <a:t> </a:t>
            </a:r>
            <a:r>
              <a:rPr sz="2000" spc="-20" dirty="0">
                <a:solidFill>
                  <a:srgbClr val="002C77"/>
                </a:solidFill>
                <a:latin typeface="Arial"/>
                <a:cs typeface="Arial"/>
              </a:rPr>
              <a:t>risk 	</a:t>
            </a:r>
            <a:r>
              <a:rPr sz="2000" dirty="0">
                <a:solidFill>
                  <a:srgbClr val="002C77"/>
                </a:solidFill>
                <a:latin typeface="Arial"/>
                <a:cs typeface="Arial"/>
              </a:rPr>
              <a:t>screening,</a:t>
            </a:r>
            <a:r>
              <a:rPr sz="2000" spc="-60" dirty="0">
                <a:solidFill>
                  <a:srgbClr val="002C77"/>
                </a:solidFill>
                <a:latin typeface="Arial"/>
                <a:cs typeface="Arial"/>
              </a:rPr>
              <a:t> </a:t>
            </a:r>
            <a:r>
              <a:rPr sz="2000" dirty="0">
                <a:solidFill>
                  <a:srgbClr val="002C77"/>
                </a:solidFill>
                <a:latin typeface="Arial"/>
                <a:cs typeface="Arial"/>
              </a:rPr>
              <a:t>behavioral</a:t>
            </a:r>
            <a:r>
              <a:rPr sz="2000" spc="-40" dirty="0">
                <a:solidFill>
                  <a:srgbClr val="002C77"/>
                </a:solidFill>
                <a:latin typeface="Arial"/>
                <a:cs typeface="Arial"/>
              </a:rPr>
              <a:t> </a:t>
            </a:r>
            <a:r>
              <a:rPr sz="2000" dirty="0">
                <a:solidFill>
                  <a:srgbClr val="002C77"/>
                </a:solidFill>
                <a:latin typeface="Arial"/>
                <a:cs typeface="Arial"/>
              </a:rPr>
              <a:t>support,</a:t>
            </a:r>
            <a:r>
              <a:rPr sz="2000" spc="-60" dirty="0">
                <a:solidFill>
                  <a:srgbClr val="002C77"/>
                </a:solidFill>
                <a:latin typeface="Arial"/>
                <a:cs typeface="Arial"/>
              </a:rPr>
              <a:t> </a:t>
            </a:r>
            <a:r>
              <a:rPr sz="2000" spc="-10" dirty="0">
                <a:solidFill>
                  <a:srgbClr val="002C77"/>
                </a:solidFill>
                <a:latin typeface="Arial"/>
                <a:cs typeface="Arial"/>
              </a:rPr>
              <a:t>follow-</a:t>
            </a:r>
            <a:r>
              <a:rPr sz="2000" dirty="0">
                <a:solidFill>
                  <a:srgbClr val="002C77"/>
                </a:solidFill>
                <a:latin typeface="Arial"/>
                <a:cs typeface="Arial"/>
              </a:rPr>
              <a:t>up</a:t>
            </a:r>
            <a:r>
              <a:rPr sz="2000" spc="-25" dirty="0">
                <a:solidFill>
                  <a:srgbClr val="002C77"/>
                </a:solidFill>
                <a:latin typeface="Arial"/>
                <a:cs typeface="Arial"/>
              </a:rPr>
              <a:t> </a:t>
            </a:r>
            <a:r>
              <a:rPr sz="2000" dirty="0">
                <a:solidFill>
                  <a:srgbClr val="002C77"/>
                </a:solidFill>
                <a:latin typeface="Arial"/>
                <a:cs typeface="Arial"/>
              </a:rPr>
              <a:t>post</a:t>
            </a:r>
            <a:r>
              <a:rPr sz="2000" spc="-45" dirty="0">
                <a:solidFill>
                  <a:srgbClr val="002C77"/>
                </a:solidFill>
                <a:latin typeface="Arial"/>
                <a:cs typeface="Arial"/>
              </a:rPr>
              <a:t> </a:t>
            </a:r>
            <a:r>
              <a:rPr sz="2000" dirty="0">
                <a:solidFill>
                  <a:srgbClr val="002C77"/>
                </a:solidFill>
                <a:latin typeface="Arial"/>
                <a:cs typeface="Arial"/>
              </a:rPr>
              <a:t>hospitalization,</a:t>
            </a:r>
            <a:r>
              <a:rPr sz="2000" spc="-50" dirty="0">
                <a:solidFill>
                  <a:srgbClr val="002C77"/>
                </a:solidFill>
                <a:latin typeface="Arial"/>
                <a:cs typeface="Arial"/>
              </a:rPr>
              <a:t> </a:t>
            </a:r>
            <a:r>
              <a:rPr sz="2000" spc="-10" dirty="0">
                <a:solidFill>
                  <a:srgbClr val="002C77"/>
                </a:solidFill>
                <a:latin typeface="Arial"/>
                <a:cs typeface="Arial"/>
              </a:rPr>
              <a:t>employment)</a:t>
            </a:r>
            <a:endParaRPr sz="2000">
              <a:latin typeface="Arial"/>
              <a:cs typeface="Arial"/>
            </a:endParaRPr>
          </a:p>
          <a:p>
            <a:pPr marL="469265" lvl="1" indent="-223520" algn="just">
              <a:lnSpc>
                <a:spcPct val="100000"/>
              </a:lnSpc>
              <a:spcBef>
                <a:spcPts val="605"/>
              </a:spcBef>
              <a:buChar char="–"/>
              <a:tabLst>
                <a:tab pos="469265" algn="l"/>
              </a:tabLst>
            </a:pPr>
            <a:r>
              <a:rPr sz="1800" dirty="0">
                <a:solidFill>
                  <a:srgbClr val="002C77"/>
                </a:solidFill>
                <a:latin typeface="Arial"/>
                <a:cs typeface="Arial"/>
              </a:rPr>
              <a:t>No</a:t>
            </a:r>
            <a:r>
              <a:rPr sz="1800" spc="-30" dirty="0">
                <a:solidFill>
                  <a:srgbClr val="002C77"/>
                </a:solidFill>
                <a:latin typeface="Arial"/>
                <a:cs typeface="Arial"/>
              </a:rPr>
              <a:t> </a:t>
            </a:r>
            <a:r>
              <a:rPr sz="1800" dirty="0">
                <a:solidFill>
                  <a:srgbClr val="002C77"/>
                </a:solidFill>
                <a:latin typeface="Arial"/>
                <a:cs typeface="Arial"/>
              </a:rPr>
              <a:t>change</a:t>
            </a:r>
            <a:r>
              <a:rPr sz="1800" spc="-5" dirty="0">
                <a:solidFill>
                  <a:srgbClr val="002C77"/>
                </a:solidFill>
                <a:latin typeface="Arial"/>
                <a:cs typeface="Arial"/>
              </a:rPr>
              <a:t> </a:t>
            </a:r>
            <a:r>
              <a:rPr sz="1800" dirty="0">
                <a:solidFill>
                  <a:srgbClr val="002C77"/>
                </a:solidFill>
                <a:latin typeface="Arial"/>
                <a:cs typeface="Arial"/>
              </a:rPr>
              <a:t>in</a:t>
            </a:r>
            <a:r>
              <a:rPr sz="1800" spc="-30" dirty="0">
                <a:solidFill>
                  <a:srgbClr val="002C77"/>
                </a:solidFill>
                <a:latin typeface="Arial"/>
                <a:cs typeface="Arial"/>
              </a:rPr>
              <a:t> </a:t>
            </a:r>
            <a:r>
              <a:rPr sz="1800" dirty="0">
                <a:solidFill>
                  <a:srgbClr val="002C77"/>
                </a:solidFill>
                <a:latin typeface="Arial"/>
                <a:cs typeface="Arial"/>
              </a:rPr>
              <a:t>many</a:t>
            </a:r>
            <a:r>
              <a:rPr sz="1800" spc="-25" dirty="0">
                <a:solidFill>
                  <a:srgbClr val="002C77"/>
                </a:solidFill>
                <a:latin typeface="Arial"/>
                <a:cs typeface="Arial"/>
              </a:rPr>
              <a:t> </a:t>
            </a:r>
            <a:r>
              <a:rPr sz="1800" dirty="0">
                <a:solidFill>
                  <a:srgbClr val="002C77"/>
                </a:solidFill>
                <a:latin typeface="Arial"/>
                <a:cs typeface="Arial"/>
              </a:rPr>
              <a:t>areas</a:t>
            </a:r>
            <a:r>
              <a:rPr sz="1800" spc="-10" dirty="0">
                <a:solidFill>
                  <a:srgbClr val="002C77"/>
                </a:solidFill>
                <a:latin typeface="Arial"/>
                <a:cs typeface="Arial"/>
              </a:rPr>
              <a:t> </a:t>
            </a:r>
            <a:r>
              <a:rPr sz="1800" dirty="0">
                <a:solidFill>
                  <a:srgbClr val="002C77"/>
                </a:solidFill>
                <a:latin typeface="Arial"/>
                <a:cs typeface="Arial"/>
              </a:rPr>
              <a:t>for</a:t>
            </a:r>
            <a:r>
              <a:rPr sz="1800" spc="-25" dirty="0">
                <a:solidFill>
                  <a:srgbClr val="002C77"/>
                </a:solidFill>
                <a:latin typeface="Arial"/>
                <a:cs typeface="Arial"/>
              </a:rPr>
              <a:t> </a:t>
            </a:r>
            <a:r>
              <a:rPr sz="1800" dirty="0">
                <a:solidFill>
                  <a:srgbClr val="002C77"/>
                </a:solidFill>
                <a:latin typeface="Arial"/>
                <a:cs typeface="Arial"/>
              </a:rPr>
              <a:t>primary</a:t>
            </a:r>
            <a:r>
              <a:rPr sz="1800" spc="-25" dirty="0">
                <a:solidFill>
                  <a:srgbClr val="002C77"/>
                </a:solidFill>
                <a:latin typeface="Arial"/>
                <a:cs typeface="Arial"/>
              </a:rPr>
              <a:t> </a:t>
            </a:r>
            <a:r>
              <a:rPr sz="1800" spc="-10" dirty="0">
                <a:solidFill>
                  <a:srgbClr val="002C77"/>
                </a:solidFill>
                <a:latin typeface="Arial"/>
                <a:cs typeface="Arial"/>
              </a:rPr>
              <a:t>providers</a:t>
            </a:r>
            <a:endParaRPr sz="1800">
              <a:latin typeface="Arial"/>
              <a:cs typeface="Arial"/>
            </a:endParaRPr>
          </a:p>
          <a:p>
            <a:pPr marL="469265" lvl="1" indent="-223520" algn="just">
              <a:lnSpc>
                <a:spcPct val="100000"/>
              </a:lnSpc>
              <a:spcBef>
                <a:spcPts val="600"/>
              </a:spcBef>
              <a:buChar char="–"/>
              <a:tabLst>
                <a:tab pos="469265" algn="l"/>
              </a:tabLst>
            </a:pPr>
            <a:r>
              <a:rPr sz="1800" dirty="0">
                <a:solidFill>
                  <a:srgbClr val="002C77"/>
                </a:solidFill>
                <a:latin typeface="Arial"/>
                <a:cs typeface="Arial"/>
              </a:rPr>
              <a:t>Some</a:t>
            </a:r>
            <a:r>
              <a:rPr sz="1800" spc="-45" dirty="0">
                <a:solidFill>
                  <a:srgbClr val="002C77"/>
                </a:solidFill>
                <a:latin typeface="Arial"/>
                <a:cs typeface="Arial"/>
              </a:rPr>
              <a:t> </a:t>
            </a:r>
            <a:r>
              <a:rPr sz="1800" dirty="0">
                <a:solidFill>
                  <a:srgbClr val="002C77"/>
                </a:solidFill>
                <a:latin typeface="Arial"/>
                <a:cs typeface="Arial"/>
              </a:rPr>
              <a:t>measures</a:t>
            </a:r>
            <a:r>
              <a:rPr sz="1800" spc="-30" dirty="0">
                <a:solidFill>
                  <a:srgbClr val="002C77"/>
                </a:solidFill>
                <a:latin typeface="Arial"/>
                <a:cs typeface="Arial"/>
              </a:rPr>
              <a:t> </a:t>
            </a:r>
            <a:r>
              <a:rPr sz="1800" dirty="0">
                <a:solidFill>
                  <a:srgbClr val="002C77"/>
                </a:solidFill>
                <a:latin typeface="Arial"/>
                <a:cs typeface="Arial"/>
              </a:rPr>
              <a:t>include</a:t>
            </a:r>
            <a:r>
              <a:rPr sz="1800" spc="-20" dirty="0">
                <a:solidFill>
                  <a:srgbClr val="002C77"/>
                </a:solidFill>
                <a:latin typeface="Arial"/>
                <a:cs typeface="Arial"/>
              </a:rPr>
              <a:t> </a:t>
            </a:r>
            <a:r>
              <a:rPr sz="1800" dirty="0">
                <a:solidFill>
                  <a:srgbClr val="002C77"/>
                </a:solidFill>
                <a:latin typeface="Arial"/>
                <a:cs typeface="Arial"/>
              </a:rPr>
              <a:t>new</a:t>
            </a:r>
            <a:r>
              <a:rPr sz="1800" spc="-30" dirty="0">
                <a:solidFill>
                  <a:srgbClr val="002C77"/>
                </a:solidFill>
                <a:latin typeface="Arial"/>
                <a:cs typeface="Arial"/>
              </a:rPr>
              <a:t> </a:t>
            </a:r>
            <a:r>
              <a:rPr sz="1800" dirty="0">
                <a:solidFill>
                  <a:srgbClr val="002C77"/>
                </a:solidFill>
                <a:latin typeface="Arial"/>
                <a:cs typeface="Arial"/>
              </a:rPr>
              <a:t>reporting</a:t>
            </a:r>
            <a:r>
              <a:rPr sz="1800" spc="-30" dirty="0">
                <a:solidFill>
                  <a:srgbClr val="002C77"/>
                </a:solidFill>
                <a:latin typeface="Arial"/>
                <a:cs typeface="Arial"/>
              </a:rPr>
              <a:t> </a:t>
            </a:r>
            <a:r>
              <a:rPr sz="1800" dirty="0">
                <a:solidFill>
                  <a:srgbClr val="002C77"/>
                </a:solidFill>
                <a:latin typeface="Arial"/>
                <a:cs typeface="Arial"/>
              </a:rPr>
              <a:t>requirements</a:t>
            </a:r>
            <a:r>
              <a:rPr sz="1800" spc="-20" dirty="0">
                <a:solidFill>
                  <a:srgbClr val="002C77"/>
                </a:solidFill>
                <a:latin typeface="Arial"/>
                <a:cs typeface="Arial"/>
              </a:rPr>
              <a:t> </a:t>
            </a:r>
            <a:r>
              <a:rPr sz="1800" dirty="0">
                <a:solidFill>
                  <a:srgbClr val="002C77"/>
                </a:solidFill>
                <a:latin typeface="Arial"/>
                <a:cs typeface="Arial"/>
              </a:rPr>
              <a:t>for</a:t>
            </a:r>
            <a:r>
              <a:rPr sz="1800" spc="-45" dirty="0">
                <a:solidFill>
                  <a:srgbClr val="002C77"/>
                </a:solidFill>
                <a:latin typeface="Arial"/>
                <a:cs typeface="Arial"/>
              </a:rPr>
              <a:t> </a:t>
            </a:r>
            <a:r>
              <a:rPr sz="1800" dirty="0">
                <a:solidFill>
                  <a:srgbClr val="002C77"/>
                </a:solidFill>
                <a:latin typeface="Arial"/>
                <a:cs typeface="Arial"/>
              </a:rPr>
              <a:t>primary</a:t>
            </a:r>
            <a:r>
              <a:rPr sz="1800" spc="-30" dirty="0">
                <a:solidFill>
                  <a:srgbClr val="002C77"/>
                </a:solidFill>
                <a:latin typeface="Arial"/>
                <a:cs typeface="Arial"/>
              </a:rPr>
              <a:t> </a:t>
            </a:r>
            <a:r>
              <a:rPr sz="1800" dirty="0">
                <a:solidFill>
                  <a:srgbClr val="002C77"/>
                </a:solidFill>
                <a:latin typeface="Arial"/>
                <a:cs typeface="Arial"/>
              </a:rPr>
              <a:t>providers</a:t>
            </a:r>
            <a:r>
              <a:rPr sz="1800" spc="-25" dirty="0">
                <a:solidFill>
                  <a:srgbClr val="002C77"/>
                </a:solidFill>
                <a:latin typeface="Arial"/>
                <a:cs typeface="Arial"/>
              </a:rPr>
              <a:t> </a:t>
            </a:r>
            <a:r>
              <a:rPr sz="1800" dirty="0">
                <a:solidFill>
                  <a:srgbClr val="002C77"/>
                </a:solidFill>
                <a:latin typeface="Arial"/>
                <a:cs typeface="Arial"/>
              </a:rPr>
              <a:t>(for</a:t>
            </a:r>
            <a:r>
              <a:rPr sz="1800" spc="-40" dirty="0">
                <a:solidFill>
                  <a:srgbClr val="002C77"/>
                </a:solidFill>
                <a:latin typeface="Arial"/>
                <a:cs typeface="Arial"/>
              </a:rPr>
              <a:t> </a:t>
            </a:r>
            <a:r>
              <a:rPr sz="1800" dirty="0">
                <a:solidFill>
                  <a:srgbClr val="002C77"/>
                </a:solidFill>
                <a:latin typeface="Arial"/>
                <a:cs typeface="Arial"/>
              </a:rPr>
              <a:t>example,</a:t>
            </a:r>
            <a:r>
              <a:rPr sz="1800" spc="-10" dirty="0">
                <a:solidFill>
                  <a:srgbClr val="002C77"/>
                </a:solidFill>
                <a:latin typeface="Arial"/>
                <a:cs typeface="Arial"/>
              </a:rPr>
              <a:t> employment)</a:t>
            </a:r>
            <a:endParaRPr sz="1800">
              <a:latin typeface="Arial"/>
              <a:cs typeface="Arial"/>
            </a:endParaRPr>
          </a:p>
          <a:p>
            <a:pPr marL="469900" marR="107314" lvl="1" indent="-224154" algn="just">
              <a:lnSpc>
                <a:spcPct val="100000"/>
              </a:lnSpc>
              <a:spcBef>
                <a:spcPts val="600"/>
              </a:spcBef>
              <a:buChar char="–"/>
              <a:tabLst>
                <a:tab pos="469900" algn="l"/>
              </a:tabLst>
            </a:pPr>
            <a:r>
              <a:rPr sz="1800" dirty="0">
                <a:solidFill>
                  <a:srgbClr val="002C77"/>
                </a:solidFill>
                <a:latin typeface="Arial"/>
                <a:cs typeface="Arial"/>
              </a:rPr>
              <a:t>Select</a:t>
            </a:r>
            <a:r>
              <a:rPr sz="1800" spc="-35" dirty="0">
                <a:solidFill>
                  <a:srgbClr val="002C77"/>
                </a:solidFill>
                <a:latin typeface="Arial"/>
                <a:cs typeface="Arial"/>
              </a:rPr>
              <a:t> </a:t>
            </a:r>
            <a:r>
              <a:rPr sz="1800" dirty="0">
                <a:solidFill>
                  <a:srgbClr val="002C77"/>
                </a:solidFill>
                <a:latin typeface="Arial"/>
                <a:cs typeface="Arial"/>
              </a:rPr>
              <a:t>and</a:t>
            </a:r>
            <a:r>
              <a:rPr sz="1800" spc="-25" dirty="0">
                <a:solidFill>
                  <a:srgbClr val="002C77"/>
                </a:solidFill>
                <a:latin typeface="Arial"/>
                <a:cs typeface="Arial"/>
              </a:rPr>
              <a:t> </a:t>
            </a:r>
            <a:r>
              <a:rPr sz="1800" dirty="0">
                <a:solidFill>
                  <a:srgbClr val="002C77"/>
                </a:solidFill>
                <a:latin typeface="Arial"/>
                <a:cs typeface="Arial"/>
              </a:rPr>
              <a:t>Clinically</a:t>
            </a:r>
            <a:r>
              <a:rPr sz="1800" spc="-10" dirty="0">
                <a:solidFill>
                  <a:srgbClr val="002C77"/>
                </a:solidFill>
                <a:latin typeface="Arial"/>
                <a:cs typeface="Arial"/>
              </a:rPr>
              <a:t> </a:t>
            </a:r>
            <a:r>
              <a:rPr sz="1800" dirty="0">
                <a:solidFill>
                  <a:srgbClr val="002C77"/>
                </a:solidFill>
                <a:latin typeface="Arial"/>
                <a:cs typeface="Arial"/>
              </a:rPr>
              <a:t>Enhanced</a:t>
            </a:r>
            <a:r>
              <a:rPr sz="1800" spc="-20" dirty="0">
                <a:solidFill>
                  <a:srgbClr val="002C77"/>
                </a:solidFill>
                <a:latin typeface="Arial"/>
                <a:cs typeface="Arial"/>
              </a:rPr>
              <a:t> </a:t>
            </a:r>
            <a:r>
              <a:rPr sz="1800" dirty="0">
                <a:solidFill>
                  <a:srgbClr val="002C77"/>
                </a:solidFill>
                <a:latin typeface="Arial"/>
                <a:cs typeface="Arial"/>
              </a:rPr>
              <a:t>providers</a:t>
            </a:r>
            <a:r>
              <a:rPr sz="1800" spc="-20" dirty="0">
                <a:solidFill>
                  <a:srgbClr val="002C77"/>
                </a:solidFill>
                <a:latin typeface="Arial"/>
                <a:cs typeface="Arial"/>
              </a:rPr>
              <a:t> </a:t>
            </a:r>
            <a:r>
              <a:rPr sz="1800" dirty="0">
                <a:solidFill>
                  <a:srgbClr val="002C77"/>
                </a:solidFill>
                <a:latin typeface="Arial"/>
                <a:cs typeface="Arial"/>
              </a:rPr>
              <a:t>typically</a:t>
            </a:r>
            <a:r>
              <a:rPr sz="1800" spc="-15" dirty="0">
                <a:solidFill>
                  <a:srgbClr val="002C77"/>
                </a:solidFill>
                <a:latin typeface="Arial"/>
                <a:cs typeface="Arial"/>
              </a:rPr>
              <a:t> </a:t>
            </a:r>
            <a:r>
              <a:rPr sz="1800" dirty="0">
                <a:solidFill>
                  <a:srgbClr val="002C77"/>
                </a:solidFill>
                <a:latin typeface="Arial"/>
                <a:cs typeface="Arial"/>
              </a:rPr>
              <a:t>have</a:t>
            </a:r>
            <a:r>
              <a:rPr sz="1800" spc="-25" dirty="0">
                <a:solidFill>
                  <a:srgbClr val="002C77"/>
                </a:solidFill>
                <a:latin typeface="Arial"/>
                <a:cs typeface="Arial"/>
              </a:rPr>
              <a:t> </a:t>
            </a:r>
            <a:r>
              <a:rPr sz="1800" dirty="0">
                <a:solidFill>
                  <a:srgbClr val="002C77"/>
                </a:solidFill>
                <a:latin typeface="Arial"/>
                <a:cs typeface="Arial"/>
              </a:rPr>
              <a:t>performance</a:t>
            </a:r>
            <a:r>
              <a:rPr sz="1800" spc="-25" dirty="0">
                <a:solidFill>
                  <a:srgbClr val="002C77"/>
                </a:solidFill>
                <a:latin typeface="Arial"/>
                <a:cs typeface="Arial"/>
              </a:rPr>
              <a:t> </a:t>
            </a:r>
            <a:r>
              <a:rPr sz="1800" dirty="0">
                <a:solidFill>
                  <a:srgbClr val="002C77"/>
                </a:solidFill>
                <a:latin typeface="Arial"/>
                <a:cs typeface="Arial"/>
              </a:rPr>
              <a:t>targets</a:t>
            </a:r>
            <a:r>
              <a:rPr sz="1800" spc="-35" dirty="0">
                <a:solidFill>
                  <a:srgbClr val="002C77"/>
                </a:solidFill>
                <a:latin typeface="Arial"/>
                <a:cs typeface="Arial"/>
              </a:rPr>
              <a:t> </a:t>
            </a:r>
            <a:r>
              <a:rPr sz="1800" dirty="0">
                <a:solidFill>
                  <a:srgbClr val="002C77"/>
                </a:solidFill>
                <a:latin typeface="Arial"/>
                <a:cs typeface="Arial"/>
              </a:rPr>
              <a:t>they</a:t>
            </a:r>
            <a:r>
              <a:rPr sz="1800" spc="-35" dirty="0">
                <a:solidFill>
                  <a:srgbClr val="002C77"/>
                </a:solidFill>
                <a:latin typeface="Arial"/>
                <a:cs typeface="Arial"/>
              </a:rPr>
              <a:t> </a:t>
            </a:r>
            <a:r>
              <a:rPr sz="1800" dirty="0">
                <a:solidFill>
                  <a:srgbClr val="002C77"/>
                </a:solidFill>
                <a:latin typeface="Arial"/>
                <a:cs typeface="Arial"/>
              </a:rPr>
              <a:t>must</a:t>
            </a:r>
            <a:r>
              <a:rPr sz="1800" spc="-35" dirty="0">
                <a:solidFill>
                  <a:srgbClr val="002C77"/>
                </a:solidFill>
                <a:latin typeface="Arial"/>
                <a:cs typeface="Arial"/>
              </a:rPr>
              <a:t> </a:t>
            </a:r>
            <a:r>
              <a:rPr sz="1800" dirty="0">
                <a:solidFill>
                  <a:srgbClr val="002C77"/>
                </a:solidFill>
                <a:latin typeface="Arial"/>
                <a:cs typeface="Arial"/>
              </a:rPr>
              <a:t>meet</a:t>
            </a:r>
            <a:r>
              <a:rPr sz="1800" spc="-30" dirty="0">
                <a:solidFill>
                  <a:srgbClr val="002C77"/>
                </a:solidFill>
                <a:latin typeface="Arial"/>
                <a:cs typeface="Arial"/>
              </a:rPr>
              <a:t> </a:t>
            </a:r>
            <a:r>
              <a:rPr sz="1800" dirty="0">
                <a:solidFill>
                  <a:srgbClr val="002C77"/>
                </a:solidFill>
                <a:latin typeface="Arial"/>
                <a:cs typeface="Arial"/>
              </a:rPr>
              <a:t>to</a:t>
            </a:r>
            <a:r>
              <a:rPr sz="1800" spc="-40" dirty="0">
                <a:solidFill>
                  <a:srgbClr val="002C77"/>
                </a:solidFill>
                <a:latin typeface="Arial"/>
                <a:cs typeface="Arial"/>
              </a:rPr>
              <a:t> </a:t>
            </a:r>
            <a:r>
              <a:rPr sz="1800" dirty="0">
                <a:solidFill>
                  <a:srgbClr val="002C77"/>
                </a:solidFill>
                <a:latin typeface="Arial"/>
                <a:cs typeface="Arial"/>
              </a:rPr>
              <a:t>qualify</a:t>
            </a:r>
            <a:r>
              <a:rPr sz="1800" spc="-20" dirty="0">
                <a:solidFill>
                  <a:srgbClr val="002C77"/>
                </a:solidFill>
                <a:latin typeface="Arial"/>
                <a:cs typeface="Arial"/>
              </a:rPr>
              <a:t> </a:t>
            </a:r>
            <a:r>
              <a:rPr sz="1800" spc="-25" dirty="0">
                <a:solidFill>
                  <a:srgbClr val="002C77"/>
                </a:solidFill>
                <a:latin typeface="Arial"/>
                <a:cs typeface="Arial"/>
              </a:rPr>
              <a:t>for </a:t>
            </a:r>
            <a:r>
              <a:rPr sz="1800" dirty="0">
                <a:solidFill>
                  <a:srgbClr val="002C77"/>
                </a:solidFill>
                <a:latin typeface="Arial"/>
                <a:cs typeface="Arial"/>
              </a:rPr>
              <a:t>that</a:t>
            </a:r>
            <a:r>
              <a:rPr sz="1800" spc="-25" dirty="0">
                <a:solidFill>
                  <a:srgbClr val="002C77"/>
                </a:solidFill>
                <a:latin typeface="Arial"/>
                <a:cs typeface="Arial"/>
              </a:rPr>
              <a:t> </a:t>
            </a:r>
            <a:r>
              <a:rPr sz="1800" spc="-20" dirty="0">
                <a:solidFill>
                  <a:srgbClr val="002C77"/>
                </a:solidFill>
                <a:latin typeface="Arial"/>
                <a:cs typeface="Arial"/>
              </a:rPr>
              <a:t>tier</a:t>
            </a:r>
            <a:endParaRPr sz="1800">
              <a:latin typeface="Arial"/>
              <a:cs typeface="Arial"/>
            </a:endParaRPr>
          </a:p>
          <a:p>
            <a:pPr marL="239395" marR="5080" indent="-226695" algn="just">
              <a:lnSpc>
                <a:spcPct val="100000"/>
              </a:lnSpc>
              <a:spcBef>
                <a:spcPts val="590"/>
              </a:spcBef>
              <a:buChar char="•"/>
              <a:tabLst>
                <a:tab pos="241300" algn="l"/>
              </a:tabLst>
            </a:pPr>
            <a:r>
              <a:rPr sz="2000" dirty="0">
                <a:solidFill>
                  <a:srgbClr val="002C77"/>
                </a:solidFill>
                <a:latin typeface="Arial"/>
                <a:cs typeface="Arial"/>
              </a:rPr>
              <a:t>New</a:t>
            </a:r>
            <a:r>
              <a:rPr sz="2000" spc="-30" dirty="0">
                <a:solidFill>
                  <a:srgbClr val="002C77"/>
                </a:solidFill>
                <a:latin typeface="Arial"/>
                <a:cs typeface="Arial"/>
              </a:rPr>
              <a:t> </a:t>
            </a:r>
            <a:r>
              <a:rPr sz="2000" dirty="0">
                <a:solidFill>
                  <a:srgbClr val="002C77"/>
                </a:solidFill>
                <a:latin typeface="Arial"/>
                <a:cs typeface="Arial"/>
              </a:rPr>
              <a:t>performance</a:t>
            </a:r>
            <a:r>
              <a:rPr sz="2000" spc="-60" dirty="0">
                <a:solidFill>
                  <a:srgbClr val="002C77"/>
                </a:solidFill>
                <a:latin typeface="Arial"/>
                <a:cs typeface="Arial"/>
              </a:rPr>
              <a:t> </a:t>
            </a:r>
            <a:r>
              <a:rPr sz="2000" dirty="0">
                <a:solidFill>
                  <a:srgbClr val="002C77"/>
                </a:solidFill>
                <a:latin typeface="Arial"/>
                <a:cs typeface="Arial"/>
              </a:rPr>
              <a:t>areas</a:t>
            </a:r>
            <a:r>
              <a:rPr sz="2000" spc="-35" dirty="0">
                <a:solidFill>
                  <a:srgbClr val="002C77"/>
                </a:solidFill>
                <a:latin typeface="Arial"/>
                <a:cs typeface="Arial"/>
              </a:rPr>
              <a:t> </a:t>
            </a:r>
            <a:r>
              <a:rPr sz="2000" dirty="0">
                <a:solidFill>
                  <a:srgbClr val="002C77"/>
                </a:solidFill>
                <a:latin typeface="Arial"/>
                <a:cs typeface="Arial"/>
              </a:rPr>
              <a:t>that</a:t>
            </a:r>
            <a:r>
              <a:rPr sz="2000" spc="-40" dirty="0">
                <a:solidFill>
                  <a:srgbClr val="002C77"/>
                </a:solidFill>
                <a:latin typeface="Arial"/>
                <a:cs typeface="Arial"/>
              </a:rPr>
              <a:t> </a:t>
            </a:r>
            <a:r>
              <a:rPr sz="2000" dirty="0">
                <a:solidFill>
                  <a:srgbClr val="002C77"/>
                </a:solidFill>
                <a:latin typeface="Arial"/>
                <a:cs typeface="Arial"/>
              </a:rPr>
              <a:t>begin</a:t>
            </a:r>
            <a:r>
              <a:rPr sz="2000" spc="-25" dirty="0">
                <a:solidFill>
                  <a:srgbClr val="002C77"/>
                </a:solidFill>
                <a:latin typeface="Arial"/>
                <a:cs typeface="Arial"/>
              </a:rPr>
              <a:t> </a:t>
            </a:r>
            <a:r>
              <a:rPr sz="2000" dirty="0">
                <a:solidFill>
                  <a:srgbClr val="002C77"/>
                </a:solidFill>
                <a:latin typeface="Arial"/>
                <a:cs typeface="Arial"/>
              </a:rPr>
              <a:t>January</a:t>
            </a:r>
            <a:r>
              <a:rPr sz="2000" spc="-45" dirty="0">
                <a:solidFill>
                  <a:srgbClr val="002C77"/>
                </a:solidFill>
                <a:latin typeface="Arial"/>
                <a:cs typeface="Arial"/>
              </a:rPr>
              <a:t> </a:t>
            </a:r>
            <a:r>
              <a:rPr sz="2000" dirty="0">
                <a:solidFill>
                  <a:srgbClr val="002C77"/>
                </a:solidFill>
                <a:latin typeface="Arial"/>
                <a:cs typeface="Arial"/>
              </a:rPr>
              <a:t>1,</a:t>
            </a:r>
            <a:r>
              <a:rPr sz="2000" spc="-35" dirty="0">
                <a:solidFill>
                  <a:srgbClr val="002C77"/>
                </a:solidFill>
                <a:latin typeface="Arial"/>
                <a:cs typeface="Arial"/>
              </a:rPr>
              <a:t> </a:t>
            </a:r>
            <a:r>
              <a:rPr sz="2000" dirty="0">
                <a:solidFill>
                  <a:srgbClr val="002C77"/>
                </a:solidFill>
                <a:latin typeface="Arial"/>
                <a:cs typeface="Arial"/>
              </a:rPr>
              <a:t>2025,</a:t>
            </a:r>
            <a:r>
              <a:rPr sz="2000" spc="-50" dirty="0">
                <a:solidFill>
                  <a:srgbClr val="002C77"/>
                </a:solidFill>
                <a:latin typeface="Arial"/>
                <a:cs typeface="Arial"/>
              </a:rPr>
              <a:t> </a:t>
            </a:r>
            <a:r>
              <a:rPr sz="2000" dirty="0">
                <a:solidFill>
                  <a:srgbClr val="002C77"/>
                </a:solidFill>
                <a:latin typeface="Arial"/>
                <a:cs typeface="Arial"/>
              </a:rPr>
              <a:t>rely</a:t>
            </a:r>
            <a:r>
              <a:rPr sz="2000" spc="-20" dirty="0">
                <a:solidFill>
                  <a:srgbClr val="002C77"/>
                </a:solidFill>
                <a:latin typeface="Arial"/>
                <a:cs typeface="Arial"/>
              </a:rPr>
              <a:t> </a:t>
            </a:r>
            <a:r>
              <a:rPr sz="2000" dirty="0">
                <a:solidFill>
                  <a:srgbClr val="002C77"/>
                </a:solidFill>
                <a:latin typeface="Arial"/>
                <a:cs typeface="Arial"/>
              </a:rPr>
              <a:t>heavily</a:t>
            </a:r>
            <a:r>
              <a:rPr sz="2000" spc="-10" dirty="0">
                <a:solidFill>
                  <a:srgbClr val="002C77"/>
                </a:solidFill>
                <a:latin typeface="Arial"/>
                <a:cs typeface="Arial"/>
              </a:rPr>
              <a:t> </a:t>
            </a:r>
            <a:r>
              <a:rPr sz="2000" dirty="0">
                <a:solidFill>
                  <a:srgbClr val="002C77"/>
                </a:solidFill>
                <a:latin typeface="Arial"/>
                <a:cs typeface="Arial"/>
              </a:rPr>
              <a:t>on</a:t>
            </a:r>
            <a:r>
              <a:rPr sz="2000" spc="-30" dirty="0">
                <a:solidFill>
                  <a:srgbClr val="002C77"/>
                </a:solidFill>
                <a:latin typeface="Arial"/>
                <a:cs typeface="Arial"/>
              </a:rPr>
              <a:t> </a:t>
            </a:r>
            <a:r>
              <a:rPr sz="2000" dirty="0">
                <a:solidFill>
                  <a:srgbClr val="002C77"/>
                </a:solidFill>
                <a:latin typeface="Arial"/>
                <a:cs typeface="Arial"/>
              </a:rPr>
              <a:t>attestations,</a:t>
            </a:r>
            <a:r>
              <a:rPr sz="2000" spc="-55" dirty="0">
                <a:solidFill>
                  <a:srgbClr val="002C77"/>
                </a:solidFill>
                <a:latin typeface="Arial"/>
                <a:cs typeface="Arial"/>
              </a:rPr>
              <a:t> </a:t>
            </a:r>
            <a:r>
              <a:rPr sz="2000" dirty="0">
                <a:solidFill>
                  <a:srgbClr val="002C77"/>
                </a:solidFill>
                <a:latin typeface="Arial"/>
                <a:cs typeface="Arial"/>
              </a:rPr>
              <a:t>demonstration</a:t>
            </a:r>
            <a:r>
              <a:rPr sz="2000" spc="-50" dirty="0">
                <a:solidFill>
                  <a:srgbClr val="002C77"/>
                </a:solidFill>
                <a:latin typeface="Arial"/>
                <a:cs typeface="Arial"/>
              </a:rPr>
              <a:t> </a:t>
            </a:r>
            <a:r>
              <a:rPr sz="2000" spc="-25" dirty="0">
                <a:solidFill>
                  <a:srgbClr val="002C77"/>
                </a:solidFill>
                <a:latin typeface="Arial"/>
                <a:cs typeface="Arial"/>
              </a:rPr>
              <a:t>of 	</a:t>
            </a:r>
            <a:r>
              <a:rPr sz="2000" dirty="0">
                <a:solidFill>
                  <a:srgbClr val="002C77"/>
                </a:solidFill>
                <a:latin typeface="Arial"/>
                <a:cs typeface="Arial"/>
              </a:rPr>
              <a:t>data</a:t>
            </a:r>
            <a:r>
              <a:rPr sz="2000" spc="-20" dirty="0">
                <a:solidFill>
                  <a:srgbClr val="002C77"/>
                </a:solidFill>
                <a:latin typeface="Arial"/>
                <a:cs typeface="Arial"/>
              </a:rPr>
              <a:t> </a:t>
            </a:r>
            <a:r>
              <a:rPr sz="2000" dirty="0">
                <a:solidFill>
                  <a:srgbClr val="002C77"/>
                </a:solidFill>
                <a:latin typeface="Arial"/>
                <a:cs typeface="Arial"/>
              </a:rPr>
              <a:t>use,</a:t>
            </a:r>
            <a:r>
              <a:rPr sz="2000" spc="-40" dirty="0">
                <a:solidFill>
                  <a:srgbClr val="002C77"/>
                </a:solidFill>
                <a:latin typeface="Arial"/>
                <a:cs typeface="Arial"/>
              </a:rPr>
              <a:t> </a:t>
            </a:r>
            <a:r>
              <a:rPr sz="2000" dirty="0">
                <a:solidFill>
                  <a:srgbClr val="002C77"/>
                </a:solidFill>
                <a:latin typeface="Arial"/>
                <a:cs typeface="Arial"/>
              </a:rPr>
              <a:t>and</a:t>
            </a:r>
            <a:r>
              <a:rPr sz="2000" spc="-20" dirty="0">
                <a:solidFill>
                  <a:srgbClr val="002C77"/>
                </a:solidFill>
                <a:latin typeface="Arial"/>
                <a:cs typeface="Arial"/>
              </a:rPr>
              <a:t> </a:t>
            </a:r>
            <a:r>
              <a:rPr sz="2000" dirty="0">
                <a:solidFill>
                  <a:srgbClr val="002C77"/>
                </a:solidFill>
                <a:latin typeface="Arial"/>
                <a:cs typeface="Arial"/>
              </a:rPr>
              <a:t>reporting</a:t>
            </a:r>
            <a:r>
              <a:rPr sz="2000" spc="-45" dirty="0">
                <a:solidFill>
                  <a:srgbClr val="002C77"/>
                </a:solidFill>
                <a:latin typeface="Arial"/>
                <a:cs typeface="Arial"/>
              </a:rPr>
              <a:t> </a:t>
            </a:r>
            <a:r>
              <a:rPr sz="2000" dirty="0">
                <a:solidFill>
                  <a:srgbClr val="002C77"/>
                </a:solidFill>
                <a:latin typeface="Arial"/>
                <a:cs typeface="Arial"/>
              </a:rPr>
              <a:t>requirements</a:t>
            </a:r>
            <a:r>
              <a:rPr sz="2000" spc="-50" dirty="0">
                <a:solidFill>
                  <a:srgbClr val="002C77"/>
                </a:solidFill>
                <a:latin typeface="Arial"/>
                <a:cs typeface="Arial"/>
              </a:rPr>
              <a:t> </a:t>
            </a:r>
            <a:r>
              <a:rPr sz="2000" dirty="0">
                <a:solidFill>
                  <a:srgbClr val="002C77"/>
                </a:solidFill>
                <a:latin typeface="Arial"/>
                <a:cs typeface="Arial"/>
              </a:rPr>
              <a:t>for</a:t>
            </a:r>
            <a:r>
              <a:rPr sz="2000" spc="-20" dirty="0">
                <a:solidFill>
                  <a:srgbClr val="002C77"/>
                </a:solidFill>
                <a:latin typeface="Arial"/>
                <a:cs typeface="Arial"/>
              </a:rPr>
              <a:t> </a:t>
            </a:r>
            <a:r>
              <a:rPr sz="2000" dirty="0">
                <a:solidFill>
                  <a:srgbClr val="002C77"/>
                </a:solidFill>
                <a:latin typeface="Arial"/>
                <a:cs typeface="Arial"/>
              </a:rPr>
              <a:t>first</a:t>
            </a:r>
            <a:r>
              <a:rPr sz="2000" spc="-40" dirty="0">
                <a:solidFill>
                  <a:srgbClr val="002C77"/>
                </a:solidFill>
                <a:latin typeface="Arial"/>
                <a:cs typeface="Arial"/>
              </a:rPr>
              <a:t> </a:t>
            </a:r>
            <a:r>
              <a:rPr sz="2000" dirty="0">
                <a:solidFill>
                  <a:srgbClr val="002C77"/>
                </a:solidFill>
                <a:latin typeface="Arial"/>
                <a:cs typeface="Arial"/>
              </a:rPr>
              <a:t>contract</a:t>
            </a:r>
            <a:r>
              <a:rPr sz="2000" spc="-50" dirty="0">
                <a:solidFill>
                  <a:srgbClr val="002C77"/>
                </a:solidFill>
                <a:latin typeface="Arial"/>
                <a:cs typeface="Arial"/>
              </a:rPr>
              <a:t> </a:t>
            </a:r>
            <a:r>
              <a:rPr sz="2000" dirty="0">
                <a:solidFill>
                  <a:srgbClr val="002C77"/>
                </a:solidFill>
                <a:latin typeface="Arial"/>
                <a:cs typeface="Arial"/>
              </a:rPr>
              <a:t>cycle</a:t>
            </a:r>
            <a:r>
              <a:rPr sz="2000" spc="-15" dirty="0">
                <a:solidFill>
                  <a:srgbClr val="002C77"/>
                </a:solidFill>
                <a:latin typeface="Arial"/>
                <a:cs typeface="Arial"/>
              </a:rPr>
              <a:t> </a:t>
            </a:r>
            <a:r>
              <a:rPr sz="2000" dirty="0">
                <a:solidFill>
                  <a:srgbClr val="002C77"/>
                </a:solidFill>
                <a:latin typeface="Arial"/>
                <a:cs typeface="Arial"/>
              </a:rPr>
              <a:t>(January</a:t>
            </a:r>
            <a:r>
              <a:rPr sz="2000" spc="-55" dirty="0">
                <a:solidFill>
                  <a:srgbClr val="002C77"/>
                </a:solidFill>
                <a:latin typeface="Arial"/>
                <a:cs typeface="Arial"/>
              </a:rPr>
              <a:t> </a:t>
            </a:r>
            <a:r>
              <a:rPr sz="2000" dirty="0">
                <a:solidFill>
                  <a:srgbClr val="002C77"/>
                </a:solidFill>
                <a:latin typeface="Arial"/>
                <a:cs typeface="Arial"/>
              </a:rPr>
              <a:t>1,</a:t>
            </a:r>
            <a:r>
              <a:rPr sz="2000" spc="-15" dirty="0">
                <a:solidFill>
                  <a:srgbClr val="002C77"/>
                </a:solidFill>
                <a:latin typeface="Arial"/>
                <a:cs typeface="Arial"/>
              </a:rPr>
              <a:t> </a:t>
            </a:r>
            <a:r>
              <a:rPr sz="2000" dirty="0">
                <a:solidFill>
                  <a:srgbClr val="002C77"/>
                </a:solidFill>
                <a:latin typeface="Arial"/>
                <a:cs typeface="Arial"/>
              </a:rPr>
              <a:t>2025–June</a:t>
            </a:r>
            <a:r>
              <a:rPr sz="2000" spc="-45" dirty="0">
                <a:solidFill>
                  <a:srgbClr val="002C77"/>
                </a:solidFill>
                <a:latin typeface="Arial"/>
                <a:cs typeface="Arial"/>
              </a:rPr>
              <a:t> </a:t>
            </a:r>
            <a:r>
              <a:rPr sz="2000" dirty="0">
                <a:solidFill>
                  <a:srgbClr val="002C77"/>
                </a:solidFill>
                <a:latin typeface="Arial"/>
                <a:cs typeface="Arial"/>
              </a:rPr>
              <a:t>30,</a:t>
            </a:r>
            <a:r>
              <a:rPr sz="2000" spc="-25" dirty="0">
                <a:solidFill>
                  <a:srgbClr val="002C77"/>
                </a:solidFill>
                <a:latin typeface="Arial"/>
                <a:cs typeface="Arial"/>
              </a:rPr>
              <a:t> </a:t>
            </a:r>
            <a:r>
              <a:rPr sz="2000" spc="-10" dirty="0">
                <a:solidFill>
                  <a:srgbClr val="002C77"/>
                </a:solidFill>
                <a:latin typeface="Arial"/>
                <a:cs typeface="Arial"/>
              </a:rPr>
              <a:t>2026)</a:t>
            </a:r>
            <a:endParaRPr sz="2000">
              <a:latin typeface="Arial"/>
              <a:cs typeface="Arial"/>
            </a:endParaRPr>
          </a:p>
          <a:p>
            <a:pPr marL="469900" marR="659130" lvl="1" indent="-224154" algn="just">
              <a:lnSpc>
                <a:spcPct val="100000"/>
              </a:lnSpc>
              <a:spcBef>
                <a:spcPts val="610"/>
              </a:spcBef>
              <a:buChar char="–"/>
              <a:tabLst>
                <a:tab pos="469900" algn="l"/>
              </a:tabLst>
            </a:pPr>
            <a:r>
              <a:rPr sz="1800" dirty="0">
                <a:solidFill>
                  <a:srgbClr val="002C77"/>
                </a:solidFill>
                <a:latin typeface="Arial"/>
                <a:cs typeface="Arial"/>
              </a:rPr>
              <a:t>Generally</a:t>
            </a:r>
            <a:r>
              <a:rPr sz="1800" spc="-25" dirty="0">
                <a:solidFill>
                  <a:srgbClr val="002C77"/>
                </a:solidFill>
                <a:latin typeface="Arial"/>
                <a:cs typeface="Arial"/>
              </a:rPr>
              <a:t> </a:t>
            </a:r>
            <a:r>
              <a:rPr sz="1800" dirty="0">
                <a:solidFill>
                  <a:srgbClr val="002C77"/>
                </a:solidFill>
                <a:latin typeface="Arial"/>
                <a:cs typeface="Arial"/>
              </a:rPr>
              <a:t>aimed</a:t>
            </a:r>
            <a:r>
              <a:rPr sz="1800" spc="-30" dirty="0">
                <a:solidFill>
                  <a:srgbClr val="002C77"/>
                </a:solidFill>
                <a:latin typeface="Arial"/>
                <a:cs typeface="Arial"/>
              </a:rPr>
              <a:t> </a:t>
            </a:r>
            <a:r>
              <a:rPr sz="1800" dirty="0">
                <a:solidFill>
                  <a:srgbClr val="002C77"/>
                </a:solidFill>
                <a:latin typeface="Arial"/>
                <a:cs typeface="Arial"/>
              </a:rPr>
              <a:t>at</a:t>
            </a:r>
            <a:r>
              <a:rPr sz="1800" spc="-35" dirty="0">
                <a:solidFill>
                  <a:srgbClr val="002C77"/>
                </a:solidFill>
                <a:latin typeface="Arial"/>
                <a:cs typeface="Arial"/>
              </a:rPr>
              <a:t> </a:t>
            </a:r>
            <a:r>
              <a:rPr sz="1800" dirty="0">
                <a:solidFill>
                  <a:srgbClr val="002C77"/>
                </a:solidFill>
                <a:latin typeface="Arial"/>
                <a:cs typeface="Arial"/>
              </a:rPr>
              <a:t>capacity</a:t>
            </a:r>
            <a:r>
              <a:rPr sz="1800" spc="-25" dirty="0">
                <a:solidFill>
                  <a:srgbClr val="002C77"/>
                </a:solidFill>
                <a:latin typeface="Arial"/>
                <a:cs typeface="Arial"/>
              </a:rPr>
              <a:t> </a:t>
            </a:r>
            <a:r>
              <a:rPr sz="1800" dirty="0">
                <a:solidFill>
                  <a:srgbClr val="002C77"/>
                </a:solidFill>
                <a:latin typeface="Arial"/>
                <a:cs typeface="Arial"/>
              </a:rPr>
              <a:t>building</a:t>
            </a:r>
            <a:r>
              <a:rPr sz="1800" spc="-20" dirty="0">
                <a:solidFill>
                  <a:srgbClr val="002C77"/>
                </a:solidFill>
                <a:latin typeface="Arial"/>
                <a:cs typeface="Arial"/>
              </a:rPr>
              <a:t> </a:t>
            </a:r>
            <a:r>
              <a:rPr sz="1800" dirty="0">
                <a:solidFill>
                  <a:srgbClr val="002C77"/>
                </a:solidFill>
                <a:latin typeface="Arial"/>
                <a:cs typeface="Arial"/>
              </a:rPr>
              <a:t>and</a:t>
            </a:r>
            <a:r>
              <a:rPr sz="1800" spc="-30" dirty="0">
                <a:solidFill>
                  <a:srgbClr val="002C77"/>
                </a:solidFill>
                <a:latin typeface="Arial"/>
                <a:cs typeface="Arial"/>
              </a:rPr>
              <a:t> </a:t>
            </a:r>
            <a:r>
              <a:rPr sz="1800" dirty="0">
                <a:solidFill>
                  <a:srgbClr val="002C77"/>
                </a:solidFill>
                <a:latin typeface="Arial"/>
                <a:cs typeface="Arial"/>
              </a:rPr>
              <a:t>have</a:t>
            </a:r>
            <a:r>
              <a:rPr sz="1800" spc="-40" dirty="0">
                <a:solidFill>
                  <a:srgbClr val="002C77"/>
                </a:solidFill>
                <a:latin typeface="Arial"/>
                <a:cs typeface="Arial"/>
              </a:rPr>
              <a:t> </a:t>
            </a:r>
            <a:r>
              <a:rPr sz="1800" spc="-10" dirty="0">
                <a:solidFill>
                  <a:srgbClr val="002C77"/>
                </a:solidFill>
                <a:latin typeface="Arial"/>
                <a:cs typeface="Arial"/>
              </a:rPr>
              <a:t>value-</a:t>
            </a:r>
            <a:r>
              <a:rPr sz="1800" dirty="0">
                <a:solidFill>
                  <a:srgbClr val="002C77"/>
                </a:solidFill>
                <a:latin typeface="Arial"/>
                <a:cs typeface="Arial"/>
              </a:rPr>
              <a:t>based</a:t>
            </a:r>
            <a:r>
              <a:rPr sz="1800" spc="-10" dirty="0">
                <a:solidFill>
                  <a:srgbClr val="002C77"/>
                </a:solidFill>
                <a:latin typeface="Arial"/>
                <a:cs typeface="Arial"/>
              </a:rPr>
              <a:t> </a:t>
            </a:r>
            <a:r>
              <a:rPr sz="1800" dirty="0">
                <a:solidFill>
                  <a:srgbClr val="002C77"/>
                </a:solidFill>
                <a:latin typeface="Arial"/>
                <a:cs typeface="Arial"/>
              </a:rPr>
              <a:t>payment</a:t>
            </a:r>
            <a:r>
              <a:rPr sz="1800" spc="-15" dirty="0">
                <a:solidFill>
                  <a:srgbClr val="002C77"/>
                </a:solidFill>
                <a:latin typeface="Arial"/>
                <a:cs typeface="Arial"/>
              </a:rPr>
              <a:t> </a:t>
            </a:r>
            <a:r>
              <a:rPr sz="1800" dirty="0">
                <a:solidFill>
                  <a:srgbClr val="002C77"/>
                </a:solidFill>
                <a:latin typeface="Arial"/>
                <a:cs typeface="Arial"/>
              </a:rPr>
              <a:t>opportunities</a:t>
            </a:r>
            <a:r>
              <a:rPr sz="1800" spc="-15" dirty="0">
                <a:solidFill>
                  <a:srgbClr val="002C77"/>
                </a:solidFill>
                <a:latin typeface="Arial"/>
                <a:cs typeface="Arial"/>
              </a:rPr>
              <a:t> </a:t>
            </a:r>
            <a:r>
              <a:rPr sz="1800" dirty="0">
                <a:solidFill>
                  <a:srgbClr val="002C77"/>
                </a:solidFill>
                <a:latin typeface="Arial"/>
                <a:cs typeface="Arial"/>
              </a:rPr>
              <a:t>through</a:t>
            </a:r>
            <a:r>
              <a:rPr sz="1800" spc="-30" dirty="0">
                <a:solidFill>
                  <a:srgbClr val="002C77"/>
                </a:solidFill>
                <a:latin typeface="Arial"/>
                <a:cs typeface="Arial"/>
              </a:rPr>
              <a:t> </a:t>
            </a:r>
            <a:r>
              <a:rPr sz="1800" dirty="0">
                <a:solidFill>
                  <a:srgbClr val="002C77"/>
                </a:solidFill>
                <a:latin typeface="Arial"/>
                <a:cs typeface="Arial"/>
              </a:rPr>
              <a:t>P4P</a:t>
            </a:r>
            <a:r>
              <a:rPr sz="1800" spc="-55" dirty="0">
                <a:solidFill>
                  <a:srgbClr val="002C77"/>
                </a:solidFill>
                <a:latin typeface="Arial"/>
                <a:cs typeface="Arial"/>
              </a:rPr>
              <a:t> </a:t>
            </a:r>
            <a:r>
              <a:rPr sz="1800" spc="-25" dirty="0">
                <a:solidFill>
                  <a:srgbClr val="002C77"/>
                </a:solidFill>
                <a:latin typeface="Arial"/>
                <a:cs typeface="Arial"/>
              </a:rPr>
              <a:t>and </a:t>
            </a:r>
            <a:r>
              <a:rPr sz="1800" dirty="0">
                <a:solidFill>
                  <a:srgbClr val="002C77"/>
                </a:solidFill>
                <a:latin typeface="Arial"/>
                <a:cs typeface="Arial"/>
              </a:rPr>
              <a:t>enhanced</a:t>
            </a:r>
            <a:r>
              <a:rPr sz="1800" spc="-25" dirty="0">
                <a:solidFill>
                  <a:srgbClr val="002C77"/>
                </a:solidFill>
                <a:latin typeface="Arial"/>
                <a:cs typeface="Arial"/>
              </a:rPr>
              <a:t> </a:t>
            </a:r>
            <a:r>
              <a:rPr sz="1800" dirty="0">
                <a:solidFill>
                  <a:srgbClr val="002C77"/>
                </a:solidFill>
                <a:latin typeface="Arial"/>
                <a:cs typeface="Arial"/>
              </a:rPr>
              <a:t>rates</a:t>
            </a:r>
            <a:r>
              <a:rPr sz="1800" spc="-45" dirty="0">
                <a:solidFill>
                  <a:srgbClr val="002C77"/>
                </a:solidFill>
                <a:latin typeface="Arial"/>
                <a:cs typeface="Arial"/>
              </a:rPr>
              <a:t> </a:t>
            </a:r>
            <a:r>
              <a:rPr sz="1800" dirty="0">
                <a:solidFill>
                  <a:srgbClr val="002C77"/>
                </a:solidFill>
                <a:latin typeface="Arial"/>
                <a:cs typeface="Arial"/>
              </a:rPr>
              <a:t>to</a:t>
            </a:r>
            <a:r>
              <a:rPr sz="1800" spc="-45" dirty="0">
                <a:solidFill>
                  <a:srgbClr val="002C77"/>
                </a:solidFill>
                <a:latin typeface="Arial"/>
                <a:cs typeface="Arial"/>
              </a:rPr>
              <a:t> </a:t>
            </a:r>
            <a:r>
              <a:rPr sz="1800" dirty="0">
                <a:solidFill>
                  <a:srgbClr val="002C77"/>
                </a:solidFill>
                <a:latin typeface="Arial"/>
                <a:cs typeface="Arial"/>
              </a:rPr>
              <a:t>support</a:t>
            </a:r>
            <a:r>
              <a:rPr sz="1800" spc="-35" dirty="0">
                <a:solidFill>
                  <a:srgbClr val="002C77"/>
                </a:solidFill>
                <a:latin typeface="Arial"/>
                <a:cs typeface="Arial"/>
              </a:rPr>
              <a:t> </a:t>
            </a:r>
            <a:r>
              <a:rPr sz="1800" dirty="0">
                <a:solidFill>
                  <a:srgbClr val="002C77"/>
                </a:solidFill>
                <a:latin typeface="Arial"/>
                <a:cs typeface="Arial"/>
              </a:rPr>
              <a:t>providers</a:t>
            </a:r>
            <a:r>
              <a:rPr sz="1800" spc="-20" dirty="0">
                <a:solidFill>
                  <a:srgbClr val="002C77"/>
                </a:solidFill>
                <a:latin typeface="Arial"/>
                <a:cs typeface="Arial"/>
              </a:rPr>
              <a:t> </a:t>
            </a:r>
            <a:r>
              <a:rPr sz="1800" dirty="0">
                <a:solidFill>
                  <a:srgbClr val="002C77"/>
                </a:solidFill>
                <a:latin typeface="Arial"/>
                <a:cs typeface="Arial"/>
              </a:rPr>
              <a:t>with</a:t>
            </a:r>
            <a:r>
              <a:rPr sz="1800" spc="-15" dirty="0">
                <a:solidFill>
                  <a:srgbClr val="002C77"/>
                </a:solidFill>
                <a:latin typeface="Arial"/>
                <a:cs typeface="Arial"/>
              </a:rPr>
              <a:t> </a:t>
            </a:r>
            <a:r>
              <a:rPr sz="1800" dirty="0">
                <a:solidFill>
                  <a:srgbClr val="002C77"/>
                </a:solidFill>
                <a:latin typeface="Arial"/>
                <a:cs typeface="Arial"/>
              </a:rPr>
              <a:t>implementation</a:t>
            </a:r>
            <a:r>
              <a:rPr sz="1800" spc="-25" dirty="0">
                <a:solidFill>
                  <a:srgbClr val="002C77"/>
                </a:solidFill>
                <a:latin typeface="Arial"/>
                <a:cs typeface="Arial"/>
              </a:rPr>
              <a:t> </a:t>
            </a:r>
            <a:r>
              <a:rPr sz="1800" dirty="0">
                <a:solidFill>
                  <a:srgbClr val="002C77"/>
                </a:solidFill>
                <a:latin typeface="Arial"/>
                <a:cs typeface="Arial"/>
              </a:rPr>
              <a:t>(for</a:t>
            </a:r>
            <a:r>
              <a:rPr sz="1800" spc="-40" dirty="0">
                <a:solidFill>
                  <a:srgbClr val="002C77"/>
                </a:solidFill>
                <a:latin typeface="Arial"/>
                <a:cs typeface="Arial"/>
              </a:rPr>
              <a:t> </a:t>
            </a:r>
            <a:r>
              <a:rPr sz="1800" dirty="0">
                <a:solidFill>
                  <a:srgbClr val="002C77"/>
                </a:solidFill>
                <a:latin typeface="Arial"/>
                <a:cs typeface="Arial"/>
              </a:rPr>
              <a:t>example,</a:t>
            </a:r>
            <a:r>
              <a:rPr sz="1800" spc="-15" dirty="0">
                <a:solidFill>
                  <a:srgbClr val="002C77"/>
                </a:solidFill>
                <a:latin typeface="Arial"/>
                <a:cs typeface="Arial"/>
              </a:rPr>
              <a:t> </a:t>
            </a:r>
            <a:r>
              <a:rPr sz="1800" dirty="0">
                <a:solidFill>
                  <a:srgbClr val="002C77"/>
                </a:solidFill>
                <a:latin typeface="Arial"/>
                <a:cs typeface="Arial"/>
              </a:rPr>
              <a:t>credentialing,</a:t>
            </a:r>
            <a:r>
              <a:rPr sz="1800" spc="-15" dirty="0">
                <a:solidFill>
                  <a:srgbClr val="002C77"/>
                </a:solidFill>
                <a:latin typeface="Arial"/>
                <a:cs typeface="Arial"/>
              </a:rPr>
              <a:t> </a:t>
            </a:r>
            <a:r>
              <a:rPr sz="1800" dirty="0">
                <a:solidFill>
                  <a:srgbClr val="002C77"/>
                </a:solidFill>
                <a:latin typeface="Arial"/>
                <a:cs typeface="Arial"/>
              </a:rPr>
              <a:t>use</a:t>
            </a:r>
            <a:r>
              <a:rPr sz="1800" spc="-35" dirty="0">
                <a:solidFill>
                  <a:srgbClr val="002C77"/>
                </a:solidFill>
                <a:latin typeface="Arial"/>
                <a:cs typeface="Arial"/>
              </a:rPr>
              <a:t> </a:t>
            </a:r>
            <a:r>
              <a:rPr sz="1800" dirty="0">
                <a:solidFill>
                  <a:srgbClr val="002C77"/>
                </a:solidFill>
                <a:latin typeface="Arial"/>
                <a:cs typeface="Arial"/>
              </a:rPr>
              <a:t>of</a:t>
            </a:r>
            <a:r>
              <a:rPr sz="1800" spc="-45" dirty="0">
                <a:solidFill>
                  <a:srgbClr val="002C77"/>
                </a:solidFill>
                <a:latin typeface="Arial"/>
                <a:cs typeface="Arial"/>
              </a:rPr>
              <a:t> </a:t>
            </a:r>
            <a:r>
              <a:rPr sz="1800" spc="-10" dirty="0">
                <a:solidFill>
                  <a:srgbClr val="002C77"/>
                </a:solidFill>
                <a:latin typeface="Arial"/>
                <a:cs typeface="Arial"/>
              </a:rPr>
              <a:t>remote technology)</a:t>
            </a:r>
            <a:endParaRPr sz="1800">
              <a:latin typeface="Arial"/>
              <a:cs typeface="Arial"/>
            </a:endParaRPr>
          </a:p>
          <a:p>
            <a:pPr marL="239395" marR="76835" indent="-226695" algn="just">
              <a:lnSpc>
                <a:spcPct val="100000"/>
              </a:lnSpc>
              <a:spcBef>
                <a:spcPts val="590"/>
              </a:spcBef>
              <a:buChar char="•"/>
              <a:tabLst>
                <a:tab pos="241300" algn="l"/>
              </a:tabLst>
            </a:pPr>
            <a:r>
              <a:rPr sz="2000" dirty="0">
                <a:solidFill>
                  <a:srgbClr val="002C77"/>
                </a:solidFill>
                <a:latin typeface="Arial"/>
                <a:cs typeface="Arial"/>
              </a:rPr>
              <a:t>Reporting</a:t>
            </a:r>
            <a:r>
              <a:rPr sz="2000" spc="-45" dirty="0">
                <a:solidFill>
                  <a:srgbClr val="002C77"/>
                </a:solidFill>
                <a:latin typeface="Arial"/>
                <a:cs typeface="Arial"/>
              </a:rPr>
              <a:t> </a:t>
            </a:r>
            <a:r>
              <a:rPr sz="2000" dirty="0">
                <a:solidFill>
                  <a:srgbClr val="002C77"/>
                </a:solidFill>
                <a:latin typeface="Arial"/>
                <a:cs typeface="Arial"/>
              </a:rPr>
              <a:t>requirements</a:t>
            </a:r>
            <a:r>
              <a:rPr sz="2000" spc="-65" dirty="0">
                <a:solidFill>
                  <a:srgbClr val="002C77"/>
                </a:solidFill>
                <a:latin typeface="Arial"/>
                <a:cs typeface="Arial"/>
              </a:rPr>
              <a:t> </a:t>
            </a:r>
            <a:r>
              <a:rPr sz="2000" dirty="0">
                <a:solidFill>
                  <a:srgbClr val="002C77"/>
                </a:solidFill>
                <a:latin typeface="Arial"/>
                <a:cs typeface="Arial"/>
              </a:rPr>
              <a:t>in</a:t>
            </a:r>
            <a:r>
              <a:rPr sz="2000" spc="-5" dirty="0">
                <a:solidFill>
                  <a:srgbClr val="002C77"/>
                </a:solidFill>
                <a:latin typeface="Arial"/>
                <a:cs typeface="Arial"/>
              </a:rPr>
              <a:t> </a:t>
            </a:r>
            <a:r>
              <a:rPr sz="2000" dirty="0">
                <a:solidFill>
                  <a:srgbClr val="002C77"/>
                </a:solidFill>
                <a:latin typeface="Arial"/>
                <a:cs typeface="Arial"/>
              </a:rPr>
              <a:t>first</a:t>
            </a:r>
            <a:r>
              <a:rPr sz="2000" spc="-50" dirty="0">
                <a:solidFill>
                  <a:srgbClr val="002C77"/>
                </a:solidFill>
                <a:latin typeface="Arial"/>
                <a:cs typeface="Arial"/>
              </a:rPr>
              <a:t> </a:t>
            </a:r>
            <a:r>
              <a:rPr sz="2000" dirty="0">
                <a:solidFill>
                  <a:srgbClr val="002C77"/>
                </a:solidFill>
                <a:latin typeface="Arial"/>
                <a:cs typeface="Arial"/>
              </a:rPr>
              <a:t>contract</a:t>
            </a:r>
            <a:r>
              <a:rPr sz="2000" spc="-55" dirty="0">
                <a:solidFill>
                  <a:srgbClr val="002C77"/>
                </a:solidFill>
                <a:latin typeface="Arial"/>
                <a:cs typeface="Arial"/>
              </a:rPr>
              <a:t> </a:t>
            </a:r>
            <a:r>
              <a:rPr sz="2000" dirty="0">
                <a:solidFill>
                  <a:srgbClr val="002C77"/>
                </a:solidFill>
                <a:latin typeface="Arial"/>
                <a:cs typeface="Arial"/>
              </a:rPr>
              <a:t>cycle</a:t>
            </a:r>
            <a:r>
              <a:rPr sz="2000" spc="-30" dirty="0">
                <a:solidFill>
                  <a:srgbClr val="002C77"/>
                </a:solidFill>
                <a:latin typeface="Arial"/>
                <a:cs typeface="Arial"/>
              </a:rPr>
              <a:t> </a:t>
            </a:r>
            <a:r>
              <a:rPr sz="2000" dirty="0">
                <a:solidFill>
                  <a:srgbClr val="002C77"/>
                </a:solidFill>
                <a:latin typeface="Arial"/>
                <a:cs typeface="Arial"/>
              </a:rPr>
              <a:t>will</a:t>
            </a:r>
            <a:r>
              <a:rPr sz="2000" spc="-10" dirty="0">
                <a:solidFill>
                  <a:srgbClr val="002C77"/>
                </a:solidFill>
                <a:latin typeface="Arial"/>
                <a:cs typeface="Arial"/>
              </a:rPr>
              <a:t> </a:t>
            </a:r>
            <a:r>
              <a:rPr sz="2000" dirty="0">
                <a:solidFill>
                  <a:srgbClr val="002C77"/>
                </a:solidFill>
                <a:latin typeface="Arial"/>
                <a:cs typeface="Arial"/>
              </a:rPr>
              <a:t>support</a:t>
            </a:r>
            <a:r>
              <a:rPr sz="2000" spc="-60" dirty="0">
                <a:solidFill>
                  <a:srgbClr val="002C77"/>
                </a:solidFill>
                <a:latin typeface="Arial"/>
                <a:cs typeface="Arial"/>
              </a:rPr>
              <a:t> </a:t>
            </a:r>
            <a:r>
              <a:rPr sz="2000" dirty="0">
                <a:solidFill>
                  <a:srgbClr val="002C77"/>
                </a:solidFill>
                <a:latin typeface="Arial"/>
                <a:cs typeface="Arial"/>
              </a:rPr>
              <a:t>development</a:t>
            </a:r>
            <a:r>
              <a:rPr sz="2000" spc="-50" dirty="0">
                <a:solidFill>
                  <a:srgbClr val="002C77"/>
                </a:solidFill>
                <a:latin typeface="Arial"/>
                <a:cs typeface="Arial"/>
              </a:rPr>
              <a:t> </a:t>
            </a:r>
            <a:r>
              <a:rPr sz="2000" dirty="0">
                <a:solidFill>
                  <a:srgbClr val="002C77"/>
                </a:solidFill>
                <a:latin typeface="Arial"/>
                <a:cs typeface="Arial"/>
              </a:rPr>
              <a:t>of</a:t>
            </a:r>
            <a:r>
              <a:rPr sz="2000" spc="-40" dirty="0">
                <a:solidFill>
                  <a:srgbClr val="002C77"/>
                </a:solidFill>
                <a:latin typeface="Arial"/>
                <a:cs typeface="Arial"/>
              </a:rPr>
              <a:t> </a:t>
            </a:r>
            <a:r>
              <a:rPr sz="2000" dirty="0">
                <a:solidFill>
                  <a:srgbClr val="002C77"/>
                </a:solidFill>
                <a:latin typeface="Arial"/>
                <a:cs typeface="Arial"/>
              </a:rPr>
              <a:t>performance</a:t>
            </a:r>
            <a:r>
              <a:rPr sz="2000" spc="-60" dirty="0">
                <a:solidFill>
                  <a:srgbClr val="002C77"/>
                </a:solidFill>
                <a:latin typeface="Arial"/>
                <a:cs typeface="Arial"/>
              </a:rPr>
              <a:t> </a:t>
            </a:r>
            <a:r>
              <a:rPr sz="2000" dirty="0">
                <a:solidFill>
                  <a:srgbClr val="002C77"/>
                </a:solidFill>
                <a:latin typeface="Arial"/>
                <a:cs typeface="Arial"/>
              </a:rPr>
              <a:t>targets</a:t>
            </a:r>
            <a:r>
              <a:rPr sz="2000" spc="-40" dirty="0">
                <a:solidFill>
                  <a:srgbClr val="002C77"/>
                </a:solidFill>
                <a:latin typeface="Arial"/>
                <a:cs typeface="Arial"/>
              </a:rPr>
              <a:t> </a:t>
            </a:r>
            <a:r>
              <a:rPr sz="2000" spc="-25" dirty="0">
                <a:solidFill>
                  <a:srgbClr val="002C77"/>
                </a:solidFill>
                <a:latin typeface="Arial"/>
                <a:cs typeface="Arial"/>
              </a:rPr>
              <a:t>for 	</a:t>
            </a:r>
            <a:r>
              <a:rPr sz="2000" dirty="0">
                <a:solidFill>
                  <a:srgbClr val="002C77"/>
                </a:solidFill>
                <a:latin typeface="Arial"/>
                <a:cs typeface="Arial"/>
              </a:rPr>
              <a:t>contract</a:t>
            </a:r>
            <a:r>
              <a:rPr sz="2000" spc="-75" dirty="0">
                <a:solidFill>
                  <a:srgbClr val="002C77"/>
                </a:solidFill>
                <a:latin typeface="Arial"/>
                <a:cs typeface="Arial"/>
              </a:rPr>
              <a:t> </a:t>
            </a:r>
            <a:r>
              <a:rPr sz="2000" dirty="0">
                <a:solidFill>
                  <a:srgbClr val="002C77"/>
                </a:solidFill>
                <a:latin typeface="Arial"/>
                <a:cs typeface="Arial"/>
              </a:rPr>
              <a:t>cycles</a:t>
            </a:r>
            <a:r>
              <a:rPr sz="2000" spc="-30" dirty="0">
                <a:solidFill>
                  <a:srgbClr val="002C77"/>
                </a:solidFill>
                <a:latin typeface="Arial"/>
                <a:cs typeface="Arial"/>
              </a:rPr>
              <a:t> </a:t>
            </a:r>
            <a:r>
              <a:rPr sz="2000" dirty="0">
                <a:solidFill>
                  <a:srgbClr val="002C77"/>
                </a:solidFill>
                <a:latin typeface="Arial"/>
                <a:cs typeface="Arial"/>
              </a:rPr>
              <a:t>beginning</a:t>
            </a:r>
            <a:r>
              <a:rPr sz="2000" spc="-30" dirty="0">
                <a:solidFill>
                  <a:srgbClr val="002C77"/>
                </a:solidFill>
                <a:latin typeface="Arial"/>
                <a:cs typeface="Arial"/>
              </a:rPr>
              <a:t> </a:t>
            </a:r>
            <a:r>
              <a:rPr sz="2000" dirty="0">
                <a:solidFill>
                  <a:srgbClr val="002C77"/>
                </a:solidFill>
                <a:latin typeface="Arial"/>
                <a:cs typeface="Arial"/>
              </a:rPr>
              <a:t>in</a:t>
            </a:r>
            <a:r>
              <a:rPr sz="2000" spc="-20" dirty="0">
                <a:solidFill>
                  <a:srgbClr val="002C77"/>
                </a:solidFill>
                <a:latin typeface="Arial"/>
                <a:cs typeface="Arial"/>
              </a:rPr>
              <a:t> </a:t>
            </a:r>
            <a:r>
              <a:rPr sz="2000" dirty="0">
                <a:solidFill>
                  <a:srgbClr val="002C77"/>
                </a:solidFill>
                <a:latin typeface="Arial"/>
                <a:cs typeface="Arial"/>
              </a:rPr>
              <a:t>FY26–27</a:t>
            </a:r>
            <a:r>
              <a:rPr sz="2000" spc="-30" dirty="0">
                <a:solidFill>
                  <a:srgbClr val="002C77"/>
                </a:solidFill>
                <a:latin typeface="Arial"/>
                <a:cs typeface="Arial"/>
              </a:rPr>
              <a:t> </a:t>
            </a:r>
            <a:r>
              <a:rPr sz="2000" dirty="0">
                <a:solidFill>
                  <a:srgbClr val="002C77"/>
                </a:solidFill>
                <a:latin typeface="Arial"/>
                <a:cs typeface="Arial"/>
              </a:rPr>
              <a:t>and</a:t>
            </a:r>
            <a:r>
              <a:rPr sz="2000" spc="-30" dirty="0">
                <a:solidFill>
                  <a:srgbClr val="002C77"/>
                </a:solidFill>
                <a:latin typeface="Arial"/>
                <a:cs typeface="Arial"/>
              </a:rPr>
              <a:t> </a:t>
            </a:r>
            <a:r>
              <a:rPr sz="2000" spc="-10" dirty="0">
                <a:solidFill>
                  <a:srgbClr val="002C77"/>
                </a:solidFill>
                <a:latin typeface="Arial"/>
                <a:cs typeface="Arial"/>
              </a:rPr>
              <a:t>FY27–28</a:t>
            </a:r>
            <a:endParaRPr sz="2000">
              <a:latin typeface="Arial"/>
              <a:cs typeface="Arial"/>
            </a:endParaRPr>
          </a:p>
        </p:txBody>
      </p:sp>
      <p:pic>
        <p:nvPicPr>
          <p:cNvPr id="4" name="object 4"/>
          <p:cNvPicPr/>
          <p:nvPr/>
        </p:nvPicPr>
        <p:blipFill>
          <a:blip r:embed="rId2" cstate="print"/>
          <a:stretch>
            <a:fillRect/>
          </a:stretch>
        </p:blipFill>
        <p:spPr>
          <a:xfrm>
            <a:off x="1406652" y="6440423"/>
            <a:ext cx="1277111" cy="274319"/>
          </a:xfrm>
          <a:prstGeom prst="rect">
            <a:avLst/>
          </a:prstGeom>
        </p:spPr>
      </p:pic>
      <p:sp>
        <p:nvSpPr>
          <p:cNvPr id="5" name="object 5"/>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t>28</a:t>
            </a:fld>
            <a:endParaRPr spc="-25" dirty="0"/>
          </a:p>
        </p:txBody>
      </p:sp>
    </p:spTree>
    <p:extLst>
      <p:ext uri="{BB962C8B-B14F-4D97-AF65-F5344CB8AC3E}">
        <p14:creationId xmlns:p14="http://schemas.microsoft.com/office/powerpoint/2010/main" val="2244050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3491" rIns="0" bIns="0" rtlCol="0">
            <a:spAutoFit/>
          </a:bodyPr>
          <a:lstStyle/>
          <a:p>
            <a:pPr marL="12700" marR="5080">
              <a:lnSpc>
                <a:spcPct val="80000"/>
              </a:lnSpc>
              <a:spcBef>
                <a:spcPts val="819"/>
              </a:spcBef>
            </a:pPr>
            <a:r>
              <a:rPr dirty="0"/>
              <a:t>Residential</a:t>
            </a:r>
            <a:r>
              <a:rPr spc="-25" dirty="0"/>
              <a:t> </a:t>
            </a:r>
            <a:r>
              <a:rPr dirty="0"/>
              <a:t>Provider</a:t>
            </a:r>
            <a:r>
              <a:rPr spc="-35" dirty="0"/>
              <a:t> </a:t>
            </a:r>
            <a:r>
              <a:rPr spc="-10" dirty="0"/>
              <a:t>Performance-</a:t>
            </a:r>
            <a:r>
              <a:rPr dirty="0"/>
              <a:t>Based</a:t>
            </a:r>
            <a:r>
              <a:rPr spc="-55" dirty="0"/>
              <a:t> </a:t>
            </a:r>
            <a:r>
              <a:rPr spc="-10" dirty="0"/>
              <a:t>Contracting </a:t>
            </a:r>
            <a:r>
              <a:rPr dirty="0"/>
              <a:t>Preparedness</a:t>
            </a:r>
            <a:r>
              <a:rPr spc="-185" dirty="0"/>
              <a:t> </a:t>
            </a:r>
            <a:r>
              <a:rPr spc="-10" dirty="0"/>
              <a:t>Assessment</a:t>
            </a:r>
          </a:p>
        </p:txBody>
      </p:sp>
      <p:pic>
        <p:nvPicPr>
          <p:cNvPr id="3" name="object 3"/>
          <p:cNvPicPr/>
          <p:nvPr/>
        </p:nvPicPr>
        <p:blipFill>
          <a:blip r:embed="rId2" cstate="print"/>
          <a:stretch>
            <a:fillRect/>
          </a:stretch>
        </p:blipFill>
        <p:spPr>
          <a:xfrm>
            <a:off x="4175650" y="2208594"/>
            <a:ext cx="7862020" cy="2351612"/>
          </a:xfrm>
          <a:prstGeom prst="rect">
            <a:avLst/>
          </a:prstGeom>
        </p:spPr>
      </p:pic>
      <p:sp>
        <p:nvSpPr>
          <p:cNvPr id="4" name="object 4"/>
          <p:cNvSpPr txBox="1"/>
          <p:nvPr/>
        </p:nvSpPr>
        <p:spPr>
          <a:xfrm>
            <a:off x="428208" y="1276390"/>
            <a:ext cx="10847070" cy="4817110"/>
          </a:xfrm>
          <a:prstGeom prst="rect">
            <a:avLst/>
          </a:prstGeom>
        </p:spPr>
        <p:txBody>
          <a:bodyPr vert="horz" wrap="square" lIns="0" tIns="13335" rIns="0" bIns="0" rtlCol="0">
            <a:spAutoFit/>
          </a:bodyPr>
          <a:lstStyle/>
          <a:p>
            <a:pPr marL="241300" marR="5080" indent="-228600">
              <a:lnSpc>
                <a:spcPct val="100000"/>
              </a:lnSpc>
              <a:spcBef>
                <a:spcPts val="105"/>
              </a:spcBef>
              <a:buChar char="•"/>
              <a:tabLst>
                <a:tab pos="241300" algn="l"/>
              </a:tabLst>
            </a:pPr>
            <a:r>
              <a:rPr sz="2000" dirty="0">
                <a:solidFill>
                  <a:srgbClr val="002C77"/>
                </a:solidFill>
                <a:latin typeface="Arial"/>
                <a:cs typeface="Arial"/>
              </a:rPr>
              <a:t>ODP</a:t>
            </a:r>
            <a:r>
              <a:rPr sz="2000" spc="-80" dirty="0">
                <a:solidFill>
                  <a:srgbClr val="002C77"/>
                </a:solidFill>
                <a:latin typeface="Arial"/>
                <a:cs typeface="Arial"/>
              </a:rPr>
              <a:t> </a:t>
            </a:r>
            <a:r>
              <a:rPr sz="2000" dirty="0">
                <a:solidFill>
                  <a:srgbClr val="002C77"/>
                </a:solidFill>
                <a:latin typeface="Arial"/>
                <a:cs typeface="Arial"/>
              </a:rPr>
              <a:t>will</a:t>
            </a:r>
            <a:r>
              <a:rPr sz="2000" spc="-15" dirty="0">
                <a:solidFill>
                  <a:srgbClr val="002C77"/>
                </a:solidFill>
                <a:latin typeface="Arial"/>
                <a:cs typeface="Arial"/>
              </a:rPr>
              <a:t> </a:t>
            </a:r>
            <a:r>
              <a:rPr sz="2000" dirty="0">
                <a:solidFill>
                  <a:srgbClr val="002C77"/>
                </a:solidFill>
                <a:latin typeface="Arial"/>
                <a:cs typeface="Arial"/>
              </a:rPr>
              <a:t>publish</a:t>
            </a:r>
            <a:r>
              <a:rPr sz="2000" spc="-30" dirty="0">
                <a:solidFill>
                  <a:srgbClr val="002C77"/>
                </a:solidFill>
                <a:latin typeface="Arial"/>
                <a:cs typeface="Arial"/>
              </a:rPr>
              <a:t> </a:t>
            </a:r>
            <a:r>
              <a:rPr sz="2000" dirty="0">
                <a:solidFill>
                  <a:srgbClr val="002C77"/>
                </a:solidFill>
                <a:latin typeface="Arial"/>
                <a:cs typeface="Arial"/>
              </a:rPr>
              <a:t>provider</a:t>
            </a:r>
            <a:r>
              <a:rPr sz="2000" spc="-45" dirty="0">
                <a:solidFill>
                  <a:srgbClr val="002C77"/>
                </a:solidFill>
                <a:latin typeface="Arial"/>
                <a:cs typeface="Arial"/>
              </a:rPr>
              <a:t> </a:t>
            </a:r>
            <a:r>
              <a:rPr sz="2000" dirty="0">
                <a:solidFill>
                  <a:srgbClr val="002C77"/>
                </a:solidFill>
                <a:latin typeface="Arial"/>
                <a:cs typeface="Arial"/>
              </a:rPr>
              <a:t>preparedness</a:t>
            </a:r>
            <a:r>
              <a:rPr sz="2000" spc="-65" dirty="0">
                <a:solidFill>
                  <a:srgbClr val="002C77"/>
                </a:solidFill>
                <a:latin typeface="Arial"/>
                <a:cs typeface="Arial"/>
              </a:rPr>
              <a:t> </a:t>
            </a:r>
            <a:r>
              <a:rPr sz="2000" dirty="0">
                <a:solidFill>
                  <a:srgbClr val="002C77"/>
                </a:solidFill>
                <a:latin typeface="Arial"/>
                <a:cs typeface="Arial"/>
              </a:rPr>
              <a:t>tools</a:t>
            </a:r>
            <a:r>
              <a:rPr sz="2000" spc="-30" dirty="0">
                <a:solidFill>
                  <a:srgbClr val="002C77"/>
                </a:solidFill>
                <a:latin typeface="Arial"/>
                <a:cs typeface="Arial"/>
              </a:rPr>
              <a:t> </a:t>
            </a:r>
            <a:r>
              <a:rPr sz="2000" dirty="0">
                <a:solidFill>
                  <a:srgbClr val="002C77"/>
                </a:solidFill>
                <a:latin typeface="Arial"/>
                <a:cs typeface="Arial"/>
              </a:rPr>
              <a:t>and</a:t>
            </a:r>
            <a:r>
              <a:rPr sz="2000" spc="-35" dirty="0">
                <a:solidFill>
                  <a:srgbClr val="002C77"/>
                </a:solidFill>
                <a:latin typeface="Arial"/>
                <a:cs typeface="Arial"/>
              </a:rPr>
              <a:t> </a:t>
            </a:r>
            <a:r>
              <a:rPr sz="2000" dirty="0">
                <a:solidFill>
                  <a:srgbClr val="002C77"/>
                </a:solidFill>
                <a:latin typeface="Arial"/>
                <a:cs typeface="Arial"/>
              </a:rPr>
              <a:t>hold</a:t>
            </a:r>
            <a:r>
              <a:rPr sz="2000" spc="-30" dirty="0">
                <a:solidFill>
                  <a:srgbClr val="002C77"/>
                </a:solidFill>
                <a:latin typeface="Arial"/>
                <a:cs typeface="Arial"/>
              </a:rPr>
              <a:t> </a:t>
            </a:r>
            <a:r>
              <a:rPr sz="2000" dirty="0">
                <a:solidFill>
                  <a:srgbClr val="002C77"/>
                </a:solidFill>
                <a:latin typeface="Arial"/>
                <a:cs typeface="Arial"/>
              </a:rPr>
              <a:t>provider</a:t>
            </a:r>
            <a:r>
              <a:rPr sz="2000" spc="-45" dirty="0">
                <a:solidFill>
                  <a:srgbClr val="002C77"/>
                </a:solidFill>
                <a:latin typeface="Arial"/>
                <a:cs typeface="Arial"/>
              </a:rPr>
              <a:t> </a:t>
            </a:r>
            <a:r>
              <a:rPr sz="2000" dirty="0">
                <a:solidFill>
                  <a:srgbClr val="002C77"/>
                </a:solidFill>
                <a:latin typeface="Arial"/>
                <a:cs typeface="Arial"/>
              </a:rPr>
              <a:t>forums</a:t>
            </a:r>
            <a:r>
              <a:rPr sz="2000" spc="-50" dirty="0">
                <a:solidFill>
                  <a:srgbClr val="002C77"/>
                </a:solidFill>
                <a:latin typeface="Arial"/>
                <a:cs typeface="Arial"/>
              </a:rPr>
              <a:t> </a:t>
            </a:r>
            <a:r>
              <a:rPr sz="2000" dirty="0">
                <a:solidFill>
                  <a:srgbClr val="002C77"/>
                </a:solidFill>
                <a:latin typeface="Arial"/>
                <a:cs typeface="Arial"/>
              </a:rPr>
              <a:t>to</a:t>
            </a:r>
            <a:r>
              <a:rPr sz="2000" spc="-25" dirty="0">
                <a:solidFill>
                  <a:srgbClr val="002C77"/>
                </a:solidFill>
                <a:latin typeface="Arial"/>
                <a:cs typeface="Arial"/>
              </a:rPr>
              <a:t> </a:t>
            </a:r>
            <a:r>
              <a:rPr sz="2000" dirty="0">
                <a:solidFill>
                  <a:srgbClr val="002C77"/>
                </a:solidFill>
                <a:latin typeface="Arial"/>
                <a:cs typeface="Arial"/>
              </a:rPr>
              <a:t>support</a:t>
            </a:r>
            <a:r>
              <a:rPr sz="2000" spc="-60" dirty="0">
                <a:solidFill>
                  <a:srgbClr val="002C77"/>
                </a:solidFill>
                <a:latin typeface="Arial"/>
                <a:cs typeface="Arial"/>
              </a:rPr>
              <a:t> </a:t>
            </a:r>
            <a:r>
              <a:rPr sz="2000" dirty="0">
                <a:solidFill>
                  <a:srgbClr val="002C77"/>
                </a:solidFill>
                <a:latin typeface="Arial"/>
                <a:cs typeface="Arial"/>
              </a:rPr>
              <a:t>providers</a:t>
            </a:r>
            <a:r>
              <a:rPr sz="2000" spc="-55" dirty="0">
                <a:solidFill>
                  <a:srgbClr val="002C77"/>
                </a:solidFill>
                <a:latin typeface="Arial"/>
                <a:cs typeface="Arial"/>
              </a:rPr>
              <a:t> </a:t>
            </a:r>
            <a:r>
              <a:rPr sz="2000" spc="-25" dirty="0">
                <a:solidFill>
                  <a:srgbClr val="002C77"/>
                </a:solidFill>
                <a:latin typeface="Arial"/>
                <a:cs typeface="Arial"/>
              </a:rPr>
              <a:t>as </a:t>
            </a:r>
            <a:r>
              <a:rPr sz="2000" dirty="0">
                <a:solidFill>
                  <a:srgbClr val="002C77"/>
                </a:solidFill>
                <a:latin typeface="Arial"/>
                <a:cs typeface="Arial"/>
              </a:rPr>
              <a:t>they</a:t>
            </a:r>
            <a:r>
              <a:rPr sz="2000" spc="-30" dirty="0">
                <a:solidFill>
                  <a:srgbClr val="002C77"/>
                </a:solidFill>
                <a:latin typeface="Arial"/>
                <a:cs typeface="Arial"/>
              </a:rPr>
              <a:t> </a:t>
            </a:r>
            <a:r>
              <a:rPr sz="2000" dirty="0">
                <a:solidFill>
                  <a:srgbClr val="002C77"/>
                </a:solidFill>
                <a:latin typeface="Arial"/>
                <a:cs typeface="Arial"/>
              </a:rPr>
              <a:t>get</a:t>
            </a:r>
            <a:r>
              <a:rPr sz="2000" spc="-30" dirty="0">
                <a:solidFill>
                  <a:srgbClr val="002C77"/>
                </a:solidFill>
                <a:latin typeface="Arial"/>
                <a:cs typeface="Arial"/>
              </a:rPr>
              <a:t> </a:t>
            </a:r>
            <a:r>
              <a:rPr sz="2000" dirty="0">
                <a:solidFill>
                  <a:srgbClr val="002C77"/>
                </a:solidFill>
                <a:latin typeface="Arial"/>
                <a:cs typeface="Arial"/>
              </a:rPr>
              <a:t>ready</a:t>
            </a:r>
            <a:r>
              <a:rPr sz="2000" spc="-25" dirty="0">
                <a:solidFill>
                  <a:srgbClr val="002C77"/>
                </a:solidFill>
                <a:latin typeface="Arial"/>
                <a:cs typeface="Arial"/>
              </a:rPr>
              <a:t> </a:t>
            </a:r>
            <a:r>
              <a:rPr sz="2000" dirty="0">
                <a:solidFill>
                  <a:srgbClr val="002C77"/>
                </a:solidFill>
                <a:latin typeface="Arial"/>
                <a:cs typeface="Arial"/>
              </a:rPr>
              <a:t>for</a:t>
            </a:r>
            <a:r>
              <a:rPr sz="2000" spc="-20" dirty="0">
                <a:solidFill>
                  <a:srgbClr val="002C77"/>
                </a:solidFill>
                <a:latin typeface="Arial"/>
                <a:cs typeface="Arial"/>
              </a:rPr>
              <a:t> </a:t>
            </a:r>
            <a:r>
              <a:rPr sz="2000" spc="-10" dirty="0">
                <a:solidFill>
                  <a:srgbClr val="002C77"/>
                </a:solidFill>
                <a:latin typeface="Arial"/>
                <a:cs typeface="Arial"/>
              </a:rPr>
              <a:t>performance-</a:t>
            </a:r>
            <a:r>
              <a:rPr sz="2000" dirty="0">
                <a:solidFill>
                  <a:srgbClr val="002C77"/>
                </a:solidFill>
                <a:latin typeface="Arial"/>
                <a:cs typeface="Arial"/>
              </a:rPr>
              <a:t>based</a:t>
            </a:r>
            <a:r>
              <a:rPr sz="2000" spc="-55" dirty="0">
                <a:solidFill>
                  <a:srgbClr val="002C77"/>
                </a:solidFill>
                <a:latin typeface="Arial"/>
                <a:cs typeface="Arial"/>
              </a:rPr>
              <a:t> </a:t>
            </a:r>
            <a:r>
              <a:rPr sz="2000" dirty="0">
                <a:solidFill>
                  <a:srgbClr val="002C77"/>
                </a:solidFill>
                <a:latin typeface="Arial"/>
                <a:cs typeface="Arial"/>
              </a:rPr>
              <a:t>contracting</a:t>
            </a:r>
            <a:r>
              <a:rPr sz="2000" spc="-45" dirty="0">
                <a:solidFill>
                  <a:srgbClr val="002C77"/>
                </a:solidFill>
                <a:latin typeface="Arial"/>
                <a:cs typeface="Arial"/>
              </a:rPr>
              <a:t> </a:t>
            </a:r>
            <a:r>
              <a:rPr sz="2000" dirty="0">
                <a:solidFill>
                  <a:srgbClr val="002C77"/>
                </a:solidFill>
                <a:latin typeface="Arial"/>
                <a:cs typeface="Arial"/>
              </a:rPr>
              <a:t>implementation</a:t>
            </a:r>
            <a:r>
              <a:rPr sz="2000" spc="-30" dirty="0">
                <a:solidFill>
                  <a:srgbClr val="002C77"/>
                </a:solidFill>
                <a:latin typeface="Arial"/>
                <a:cs typeface="Arial"/>
              </a:rPr>
              <a:t> </a:t>
            </a:r>
            <a:r>
              <a:rPr sz="2000" dirty="0">
                <a:solidFill>
                  <a:srgbClr val="002C77"/>
                </a:solidFill>
                <a:latin typeface="Arial"/>
                <a:cs typeface="Arial"/>
              </a:rPr>
              <a:t>by</a:t>
            </a:r>
            <a:r>
              <a:rPr sz="2000" spc="-15" dirty="0">
                <a:solidFill>
                  <a:srgbClr val="002C77"/>
                </a:solidFill>
                <a:latin typeface="Arial"/>
                <a:cs typeface="Arial"/>
              </a:rPr>
              <a:t> </a:t>
            </a:r>
            <a:r>
              <a:rPr sz="2000" dirty="0">
                <a:solidFill>
                  <a:srgbClr val="002C77"/>
                </a:solidFill>
                <a:latin typeface="Arial"/>
                <a:cs typeface="Arial"/>
              </a:rPr>
              <a:t>July</a:t>
            </a:r>
            <a:r>
              <a:rPr sz="2000" spc="-25" dirty="0">
                <a:solidFill>
                  <a:srgbClr val="002C77"/>
                </a:solidFill>
                <a:latin typeface="Arial"/>
                <a:cs typeface="Arial"/>
              </a:rPr>
              <a:t> </a:t>
            </a:r>
            <a:r>
              <a:rPr sz="2000" dirty="0">
                <a:solidFill>
                  <a:srgbClr val="002C77"/>
                </a:solidFill>
                <a:latin typeface="Arial"/>
                <a:cs typeface="Arial"/>
              </a:rPr>
              <a:t>1,</a:t>
            </a:r>
            <a:r>
              <a:rPr sz="2000" spc="-15" dirty="0">
                <a:solidFill>
                  <a:srgbClr val="002C77"/>
                </a:solidFill>
                <a:latin typeface="Arial"/>
                <a:cs typeface="Arial"/>
              </a:rPr>
              <a:t> </a:t>
            </a:r>
            <a:r>
              <a:rPr sz="2000" spc="-20" dirty="0">
                <a:solidFill>
                  <a:srgbClr val="002C77"/>
                </a:solidFill>
                <a:latin typeface="Arial"/>
                <a:cs typeface="Arial"/>
              </a:rPr>
              <a:t>2024</a:t>
            </a:r>
            <a:endParaRPr sz="2000">
              <a:latin typeface="Arial"/>
              <a:cs typeface="Arial"/>
            </a:endParaRPr>
          </a:p>
          <a:p>
            <a:pPr marL="281305" marR="7381875" indent="-228600">
              <a:lnSpc>
                <a:spcPct val="100000"/>
              </a:lnSpc>
              <a:spcBef>
                <a:spcPts val="1275"/>
              </a:spcBef>
              <a:buChar char="•"/>
              <a:tabLst>
                <a:tab pos="281305" algn="l"/>
              </a:tabLst>
            </a:pPr>
            <a:r>
              <a:rPr sz="2000" dirty="0">
                <a:solidFill>
                  <a:srgbClr val="002C77"/>
                </a:solidFill>
                <a:latin typeface="Arial"/>
                <a:cs typeface="Arial"/>
              </a:rPr>
              <a:t>Provider</a:t>
            </a:r>
            <a:r>
              <a:rPr sz="2000" spc="-50" dirty="0">
                <a:solidFill>
                  <a:srgbClr val="002C77"/>
                </a:solidFill>
                <a:latin typeface="Arial"/>
                <a:cs typeface="Arial"/>
              </a:rPr>
              <a:t> </a:t>
            </a:r>
            <a:r>
              <a:rPr sz="2000" dirty="0">
                <a:solidFill>
                  <a:srgbClr val="002C77"/>
                </a:solidFill>
                <a:latin typeface="Arial"/>
                <a:cs typeface="Arial"/>
              </a:rPr>
              <a:t>preparedness</a:t>
            </a:r>
            <a:r>
              <a:rPr sz="2000" spc="-85" dirty="0">
                <a:solidFill>
                  <a:srgbClr val="002C77"/>
                </a:solidFill>
                <a:latin typeface="Arial"/>
                <a:cs typeface="Arial"/>
              </a:rPr>
              <a:t> </a:t>
            </a:r>
            <a:r>
              <a:rPr sz="2000" spc="-20" dirty="0">
                <a:solidFill>
                  <a:srgbClr val="002C77"/>
                </a:solidFill>
                <a:latin typeface="Arial"/>
                <a:cs typeface="Arial"/>
              </a:rPr>
              <a:t>tools </a:t>
            </a:r>
            <a:r>
              <a:rPr sz="2000" spc="-10" dirty="0">
                <a:solidFill>
                  <a:srgbClr val="002C77"/>
                </a:solidFill>
                <a:latin typeface="Arial"/>
                <a:cs typeface="Arial"/>
              </a:rPr>
              <a:t>include:</a:t>
            </a:r>
            <a:endParaRPr sz="2000">
              <a:latin typeface="Arial"/>
              <a:cs typeface="Arial"/>
            </a:endParaRPr>
          </a:p>
          <a:p>
            <a:pPr marL="509905" marR="7679055" lvl="1" indent="-224154">
              <a:lnSpc>
                <a:spcPct val="100000"/>
              </a:lnSpc>
              <a:spcBef>
                <a:spcPts val="605"/>
              </a:spcBef>
              <a:buChar char="–"/>
              <a:tabLst>
                <a:tab pos="509905" algn="l"/>
              </a:tabLst>
            </a:pPr>
            <a:r>
              <a:rPr sz="1800" dirty="0">
                <a:solidFill>
                  <a:srgbClr val="002C77"/>
                </a:solidFill>
                <a:latin typeface="Arial"/>
                <a:cs typeface="Arial"/>
              </a:rPr>
              <a:t>Residential</a:t>
            </a:r>
            <a:r>
              <a:rPr sz="1800" spc="-55" dirty="0">
                <a:solidFill>
                  <a:srgbClr val="002C77"/>
                </a:solidFill>
                <a:latin typeface="Arial"/>
                <a:cs typeface="Arial"/>
              </a:rPr>
              <a:t> </a:t>
            </a:r>
            <a:r>
              <a:rPr sz="1800" spc="-10" dirty="0">
                <a:solidFill>
                  <a:srgbClr val="002C77"/>
                </a:solidFill>
                <a:latin typeface="Arial"/>
                <a:cs typeface="Arial"/>
              </a:rPr>
              <a:t>Provider Performance-</a:t>
            </a:r>
            <a:r>
              <a:rPr sz="1800" spc="-20" dirty="0">
                <a:solidFill>
                  <a:srgbClr val="002C77"/>
                </a:solidFill>
                <a:latin typeface="Arial"/>
                <a:cs typeface="Arial"/>
              </a:rPr>
              <a:t>Based </a:t>
            </a:r>
            <a:r>
              <a:rPr sz="1800" dirty="0">
                <a:solidFill>
                  <a:srgbClr val="002C77"/>
                </a:solidFill>
                <a:latin typeface="Arial"/>
                <a:cs typeface="Arial"/>
              </a:rPr>
              <a:t>Contracting</a:t>
            </a:r>
            <a:r>
              <a:rPr sz="1800" spc="-65" dirty="0">
                <a:solidFill>
                  <a:srgbClr val="002C77"/>
                </a:solidFill>
                <a:latin typeface="Arial"/>
                <a:cs typeface="Arial"/>
              </a:rPr>
              <a:t> </a:t>
            </a:r>
            <a:r>
              <a:rPr sz="1800" spc="-10" dirty="0">
                <a:solidFill>
                  <a:srgbClr val="002C77"/>
                </a:solidFill>
                <a:latin typeface="Arial"/>
                <a:cs typeface="Arial"/>
              </a:rPr>
              <a:t>Preparedness Assessment</a:t>
            </a:r>
            <a:endParaRPr sz="1800">
              <a:latin typeface="Arial"/>
              <a:cs typeface="Arial"/>
            </a:endParaRPr>
          </a:p>
          <a:p>
            <a:pPr marL="509905" marR="7284084" lvl="1" indent="-224154">
              <a:lnSpc>
                <a:spcPct val="100000"/>
              </a:lnSpc>
              <a:spcBef>
                <a:spcPts val="600"/>
              </a:spcBef>
              <a:buChar char="–"/>
              <a:tabLst>
                <a:tab pos="509905" algn="l"/>
              </a:tabLst>
            </a:pPr>
            <a:r>
              <a:rPr sz="1800" dirty="0">
                <a:solidFill>
                  <a:srgbClr val="002C77"/>
                </a:solidFill>
                <a:latin typeface="Arial"/>
                <a:cs typeface="Arial"/>
              </a:rPr>
              <a:t>Assessment</a:t>
            </a:r>
            <a:r>
              <a:rPr sz="1800" spc="-50" dirty="0">
                <a:solidFill>
                  <a:srgbClr val="002C77"/>
                </a:solidFill>
                <a:latin typeface="Arial"/>
                <a:cs typeface="Arial"/>
              </a:rPr>
              <a:t> </a:t>
            </a:r>
            <a:r>
              <a:rPr sz="1800" dirty="0">
                <a:solidFill>
                  <a:srgbClr val="002C77"/>
                </a:solidFill>
                <a:latin typeface="Arial"/>
                <a:cs typeface="Arial"/>
              </a:rPr>
              <a:t>includes</a:t>
            </a:r>
            <a:r>
              <a:rPr sz="1800" spc="-30" dirty="0">
                <a:solidFill>
                  <a:srgbClr val="002C77"/>
                </a:solidFill>
                <a:latin typeface="Arial"/>
                <a:cs typeface="Arial"/>
              </a:rPr>
              <a:t> </a:t>
            </a:r>
            <a:r>
              <a:rPr sz="1800" spc="-50" dirty="0">
                <a:solidFill>
                  <a:srgbClr val="002C77"/>
                </a:solidFill>
                <a:latin typeface="Arial"/>
                <a:cs typeface="Arial"/>
              </a:rPr>
              <a:t>a </a:t>
            </a:r>
            <a:r>
              <a:rPr sz="1800" dirty="0">
                <a:solidFill>
                  <a:srgbClr val="002C77"/>
                </a:solidFill>
                <a:latin typeface="Arial"/>
                <a:cs typeface="Arial"/>
              </a:rPr>
              <a:t>template</a:t>
            </a:r>
            <a:r>
              <a:rPr sz="1800" spc="-20" dirty="0">
                <a:solidFill>
                  <a:srgbClr val="002C77"/>
                </a:solidFill>
                <a:latin typeface="Arial"/>
                <a:cs typeface="Arial"/>
              </a:rPr>
              <a:t> </a:t>
            </a:r>
            <a:r>
              <a:rPr sz="1800" dirty="0">
                <a:solidFill>
                  <a:srgbClr val="002C77"/>
                </a:solidFill>
                <a:latin typeface="Arial"/>
                <a:cs typeface="Arial"/>
              </a:rPr>
              <a:t>to</a:t>
            </a:r>
            <a:r>
              <a:rPr sz="1800" spc="-35" dirty="0">
                <a:solidFill>
                  <a:srgbClr val="002C77"/>
                </a:solidFill>
                <a:latin typeface="Arial"/>
                <a:cs typeface="Arial"/>
              </a:rPr>
              <a:t> </a:t>
            </a:r>
            <a:r>
              <a:rPr sz="1800" dirty="0">
                <a:solidFill>
                  <a:srgbClr val="002C77"/>
                </a:solidFill>
                <a:latin typeface="Arial"/>
                <a:cs typeface="Arial"/>
              </a:rPr>
              <a:t>support</a:t>
            </a:r>
            <a:r>
              <a:rPr sz="1800" spc="-5" dirty="0">
                <a:solidFill>
                  <a:srgbClr val="002C77"/>
                </a:solidFill>
                <a:latin typeface="Arial"/>
                <a:cs typeface="Arial"/>
              </a:rPr>
              <a:t> </a:t>
            </a:r>
            <a:r>
              <a:rPr sz="1800" spc="-10" dirty="0">
                <a:solidFill>
                  <a:srgbClr val="002C77"/>
                </a:solidFill>
                <a:latin typeface="Arial"/>
                <a:cs typeface="Arial"/>
              </a:rPr>
              <a:t>providers </a:t>
            </a:r>
            <a:r>
              <a:rPr sz="1800" dirty="0">
                <a:solidFill>
                  <a:srgbClr val="002C77"/>
                </a:solidFill>
                <a:latin typeface="Arial"/>
                <a:cs typeface="Arial"/>
              </a:rPr>
              <a:t>developing</a:t>
            </a:r>
            <a:r>
              <a:rPr sz="1800" spc="-10" dirty="0">
                <a:solidFill>
                  <a:srgbClr val="002C77"/>
                </a:solidFill>
                <a:latin typeface="Arial"/>
                <a:cs typeface="Arial"/>
              </a:rPr>
              <a:t> </a:t>
            </a:r>
            <a:r>
              <a:rPr sz="1800" dirty="0">
                <a:solidFill>
                  <a:srgbClr val="002C77"/>
                </a:solidFill>
                <a:latin typeface="Arial"/>
                <a:cs typeface="Arial"/>
              </a:rPr>
              <a:t>plans</a:t>
            </a:r>
            <a:r>
              <a:rPr sz="1800" spc="-20" dirty="0">
                <a:solidFill>
                  <a:srgbClr val="002C77"/>
                </a:solidFill>
                <a:latin typeface="Arial"/>
                <a:cs typeface="Arial"/>
              </a:rPr>
              <a:t> </a:t>
            </a:r>
            <a:r>
              <a:rPr sz="1800" dirty="0">
                <a:solidFill>
                  <a:srgbClr val="002C77"/>
                </a:solidFill>
                <a:latin typeface="Arial"/>
                <a:cs typeface="Arial"/>
              </a:rPr>
              <a:t>to</a:t>
            </a:r>
            <a:r>
              <a:rPr sz="1800" spc="-45" dirty="0">
                <a:solidFill>
                  <a:srgbClr val="002C77"/>
                </a:solidFill>
                <a:latin typeface="Arial"/>
                <a:cs typeface="Arial"/>
              </a:rPr>
              <a:t> </a:t>
            </a:r>
            <a:r>
              <a:rPr sz="1800" spc="-10" dirty="0">
                <a:solidFill>
                  <a:srgbClr val="002C77"/>
                </a:solidFill>
                <a:latin typeface="Arial"/>
                <a:cs typeface="Arial"/>
              </a:rPr>
              <a:t>improve </a:t>
            </a:r>
            <a:r>
              <a:rPr sz="1800" dirty="0">
                <a:solidFill>
                  <a:srgbClr val="002C77"/>
                </a:solidFill>
                <a:latin typeface="Arial"/>
                <a:cs typeface="Arial"/>
              </a:rPr>
              <a:t>performance</a:t>
            </a:r>
            <a:r>
              <a:rPr sz="1800" spc="-20" dirty="0">
                <a:solidFill>
                  <a:srgbClr val="002C77"/>
                </a:solidFill>
                <a:latin typeface="Arial"/>
                <a:cs typeface="Arial"/>
              </a:rPr>
              <a:t> </a:t>
            </a:r>
            <a:r>
              <a:rPr sz="1800" dirty="0">
                <a:solidFill>
                  <a:srgbClr val="002C77"/>
                </a:solidFill>
                <a:latin typeface="Arial"/>
                <a:cs typeface="Arial"/>
              </a:rPr>
              <a:t>on</a:t>
            </a:r>
            <a:r>
              <a:rPr sz="1800" spc="-20" dirty="0">
                <a:solidFill>
                  <a:srgbClr val="002C77"/>
                </a:solidFill>
                <a:latin typeface="Arial"/>
                <a:cs typeface="Arial"/>
              </a:rPr>
              <a:t> </a:t>
            </a:r>
            <a:r>
              <a:rPr sz="1800" dirty="0">
                <a:solidFill>
                  <a:srgbClr val="002C77"/>
                </a:solidFill>
                <a:latin typeface="Arial"/>
                <a:cs typeface="Arial"/>
              </a:rPr>
              <a:t>the</a:t>
            </a:r>
            <a:r>
              <a:rPr sz="1800" spc="-30" dirty="0">
                <a:solidFill>
                  <a:srgbClr val="002C77"/>
                </a:solidFill>
                <a:latin typeface="Arial"/>
                <a:cs typeface="Arial"/>
              </a:rPr>
              <a:t> </a:t>
            </a:r>
            <a:r>
              <a:rPr sz="1800" spc="-10" dirty="0">
                <a:solidFill>
                  <a:srgbClr val="002C77"/>
                </a:solidFill>
                <a:latin typeface="Arial"/>
                <a:cs typeface="Arial"/>
              </a:rPr>
              <a:t>standards </a:t>
            </a:r>
            <a:r>
              <a:rPr sz="1800" dirty="0">
                <a:solidFill>
                  <a:srgbClr val="002C77"/>
                </a:solidFill>
                <a:latin typeface="Arial"/>
                <a:cs typeface="Arial"/>
              </a:rPr>
              <a:t>ahead</a:t>
            </a:r>
            <a:r>
              <a:rPr sz="1800" spc="-40" dirty="0">
                <a:solidFill>
                  <a:srgbClr val="002C77"/>
                </a:solidFill>
                <a:latin typeface="Arial"/>
                <a:cs typeface="Arial"/>
              </a:rPr>
              <a:t> </a:t>
            </a:r>
            <a:r>
              <a:rPr sz="1800" dirty="0">
                <a:solidFill>
                  <a:srgbClr val="002C77"/>
                </a:solidFill>
                <a:latin typeface="Arial"/>
                <a:cs typeface="Arial"/>
              </a:rPr>
              <a:t>of</a:t>
            </a:r>
            <a:r>
              <a:rPr sz="1800" spc="-45" dirty="0">
                <a:solidFill>
                  <a:srgbClr val="002C77"/>
                </a:solidFill>
                <a:latin typeface="Arial"/>
                <a:cs typeface="Arial"/>
              </a:rPr>
              <a:t> </a:t>
            </a:r>
            <a:r>
              <a:rPr sz="1800" dirty="0">
                <a:solidFill>
                  <a:srgbClr val="002C77"/>
                </a:solidFill>
                <a:latin typeface="Arial"/>
                <a:cs typeface="Arial"/>
              </a:rPr>
              <a:t>implementation</a:t>
            </a:r>
            <a:r>
              <a:rPr sz="1800" spc="-30" dirty="0">
                <a:solidFill>
                  <a:srgbClr val="002C77"/>
                </a:solidFill>
                <a:latin typeface="Arial"/>
                <a:cs typeface="Arial"/>
              </a:rPr>
              <a:t> </a:t>
            </a:r>
            <a:r>
              <a:rPr sz="1800" spc="-25" dirty="0">
                <a:solidFill>
                  <a:srgbClr val="002C77"/>
                </a:solidFill>
                <a:latin typeface="Arial"/>
                <a:cs typeface="Arial"/>
              </a:rPr>
              <a:t>in </a:t>
            </a:r>
            <a:r>
              <a:rPr sz="1800" dirty="0">
                <a:solidFill>
                  <a:srgbClr val="002C77"/>
                </a:solidFill>
                <a:latin typeface="Arial"/>
                <a:cs typeface="Arial"/>
              </a:rPr>
              <a:t>January</a:t>
            </a:r>
            <a:r>
              <a:rPr sz="1800" spc="-25" dirty="0">
                <a:solidFill>
                  <a:srgbClr val="002C77"/>
                </a:solidFill>
                <a:latin typeface="Arial"/>
                <a:cs typeface="Arial"/>
              </a:rPr>
              <a:t> </a:t>
            </a:r>
            <a:r>
              <a:rPr sz="1800" spc="-20" dirty="0">
                <a:solidFill>
                  <a:srgbClr val="002C77"/>
                </a:solidFill>
                <a:latin typeface="Arial"/>
                <a:cs typeface="Arial"/>
              </a:rPr>
              <a:t>2025</a:t>
            </a:r>
            <a:endParaRPr sz="1800">
              <a:latin typeface="Arial"/>
              <a:cs typeface="Arial"/>
            </a:endParaRPr>
          </a:p>
          <a:p>
            <a:pPr marL="287020" indent="-228600">
              <a:lnSpc>
                <a:spcPct val="100000"/>
              </a:lnSpc>
              <a:spcBef>
                <a:spcPts val="1880"/>
              </a:spcBef>
              <a:buChar char="•"/>
              <a:tabLst>
                <a:tab pos="287020" algn="l"/>
              </a:tabLst>
            </a:pPr>
            <a:r>
              <a:rPr sz="1800" dirty="0">
                <a:solidFill>
                  <a:srgbClr val="002C77"/>
                </a:solidFill>
                <a:latin typeface="Arial"/>
                <a:cs typeface="Arial"/>
              </a:rPr>
              <a:t>ODP</a:t>
            </a:r>
            <a:r>
              <a:rPr sz="1800" spc="-80" dirty="0">
                <a:solidFill>
                  <a:srgbClr val="002C77"/>
                </a:solidFill>
                <a:latin typeface="Arial"/>
                <a:cs typeface="Arial"/>
              </a:rPr>
              <a:t> </a:t>
            </a:r>
            <a:r>
              <a:rPr sz="1800" dirty="0">
                <a:solidFill>
                  <a:srgbClr val="002C77"/>
                </a:solidFill>
                <a:latin typeface="Arial"/>
                <a:cs typeface="Arial"/>
              </a:rPr>
              <a:t>will</a:t>
            </a:r>
            <a:r>
              <a:rPr sz="1800" spc="10" dirty="0">
                <a:solidFill>
                  <a:srgbClr val="002C77"/>
                </a:solidFill>
                <a:latin typeface="Arial"/>
                <a:cs typeface="Arial"/>
              </a:rPr>
              <a:t> </a:t>
            </a:r>
            <a:r>
              <a:rPr sz="1800" dirty="0">
                <a:solidFill>
                  <a:srgbClr val="002C77"/>
                </a:solidFill>
                <a:latin typeface="Arial"/>
                <a:cs typeface="Arial"/>
              </a:rPr>
              <a:t>also</a:t>
            </a:r>
            <a:r>
              <a:rPr sz="1800" spc="-20" dirty="0">
                <a:solidFill>
                  <a:srgbClr val="002C77"/>
                </a:solidFill>
                <a:latin typeface="Arial"/>
                <a:cs typeface="Arial"/>
              </a:rPr>
              <a:t> </a:t>
            </a:r>
            <a:r>
              <a:rPr sz="1800" dirty="0">
                <a:solidFill>
                  <a:srgbClr val="002C77"/>
                </a:solidFill>
                <a:latin typeface="Arial"/>
                <a:cs typeface="Arial"/>
              </a:rPr>
              <a:t>hold</a:t>
            </a:r>
            <a:r>
              <a:rPr sz="1800" spc="-25" dirty="0">
                <a:solidFill>
                  <a:srgbClr val="002C77"/>
                </a:solidFill>
                <a:latin typeface="Arial"/>
                <a:cs typeface="Arial"/>
              </a:rPr>
              <a:t> </a:t>
            </a:r>
            <a:r>
              <a:rPr sz="1800" dirty="0">
                <a:solidFill>
                  <a:srgbClr val="002C77"/>
                </a:solidFill>
                <a:latin typeface="Arial"/>
                <a:cs typeface="Arial"/>
              </a:rPr>
              <a:t>provider</a:t>
            </a:r>
            <a:r>
              <a:rPr sz="1800" spc="-20" dirty="0">
                <a:solidFill>
                  <a:srgbClr val="002C77"/>
                </a:solidFill>
                <a:latin typeface="Arial"/>
                <a:cs typeface="Arial"/>
              </a:rPr>
              <a:t> </a:t>
            </a:r>
            <a:r>
              <a:rPr sz="1800" dirty="0">
                <a:solidFill>
                  <a:srgbClr val="002C77"/>
                </a:solidFill>
                <a:latin typeface="Arial"/>
                <a:cs typeface="Arial"/>
              </a:rPr>
              <a:t>preparedness</a:t>
            </a:r>
            <a:r>
              <a:rPr sz="1800" spc="-10" dirty="0">
                <a:solidFill>
                  <a:srgbClr val="002C77"/>
                </a:solidFill>
                <a:latin typeface="Arial"/>
                <a:cs typeface="Arial"/>
              </a:rPr>
              <a:t> </a:t>
            </a:r>
            <a:r>
              <a:rPr sz="1800" dirty="0">
                <a:solidFill>
                  <a:srgbClr val="002C77"/>
                </a:solidFill>
                <a:latin typeface="Arial"/>
                <a:cs typeface="Arial"/>
              </a:rPr>
              <a:t>forums</a:t>
            </a:r>
            <a:r>
              <a:rPr sz="1800" spc="-30" dirty="0">
                <a:solidFill>
                  <a:srgbClr val="002C77"/>
                </a:solidFill>
                <a:latin typeface="Arial"/>
                <a:cs typeface="Arial"/>
              </a:rPr>
              <a:t> </a:t>
            </a:r>
            <a:r>
              <a:rPr sz="1800" dirty="0">
                <a:solidFill>
                  <a:srgbClr val="002C77"/>
                </a:solidFill>
                <a:latin typeface="Arial"/>
                <a:cs typeface="Arial"/>
              </a:rPr>
              <a:t>for</a:t>
            </a:r>
            <a:r>
              <a:rPr sz="1800" spc="-35" dirty="0">
                <a:solidFill>
                  <a:srgbClr val="002C77"/>
                </a:solidFill>
                <a:latin typeface="Arial"/>
                <a:cs typeface="Arial"/>
              </a:rPr>
              <a:t> </a:t>
            </a:r>
            <a:r>
              <a:rPr sz="1800" dirty="0">
                <a:solidFill>
                  <a:srgbClr val="002C77"/>
                </a:solidFill>
                <a:latin typeface="Arial"/>
                <a:cs typeface="Arial"/>
              </a:rPr>
              <a:t>detailed</a:t>
            </a:r>
            <a:r>
              <a:rPr sz="1800" spc="-10" dirty="0">
                <a:solidFill>
                  <a:srgbClr val="002C77"/>
                </a:solidFill>
                <a:latin typeface="Arial"/>
                <a:cs typeface="Arial"/>
              </a:rPr>
              <a:t> </a:t>
            </a:r>
            <a:r>
              <a:rPr sz="1800" dirty="0">
                <a:solidFill>
                  <a:srgbClr val="002C77"/>
                </a:solidFill>
                <a:latin typeface="Arial"/>
                <a:cs typeface="Arial"/>
              </a:rPr>
              <a:t>review</a:t>
            </a:r>
            <a:r>
              <a:rPr sz="1800" spc="-25" dirty="0">
                <a:solidFill>
                  <a:srgbClr val="002C77"/>
                </a:solidFill>
                <a:latin typeface="Arial"/>
                <a:cs typeface="Arial"/>
              </a:rPr>
              <a:t> </a:t>
            </a:r>
            <a:r>
              <a:rPr sz="1800" dirty="0">
                <a:solidFill>
                  <a:srgbClr val="002C77"/>
                </a:solidFill>
                <a:latin typeface="Arial"/>
                <a:cs typeface="Arial"/>
              </a:rPr>
              <a:t>of</a:t>
            </a:r>
            <a:r>
              <a:rPr sz="1800" spc="-35" dirty="0">
                <a:solidFill>
                  <a:srgbClr val="002C77"/>
                </a:solidFill>
                <a:latin typeface="Arial"/>
                <a:cs typeface="Arial"/>
              </a:rPr>
              <a:t> </a:t>
            </a:r>
            <a:r>
              <a:rPr sz="1800" spc="-10" dirty="0">
                <a:solidFill>
                  <a:srgbClr val="002C77"/>
                </a:solidFill>
                <a:latin typeface="Arial"/>
                <a:cs typeface="Arial"/>
              </a:rPr>
              <a:t>measures</a:t>
            </a:r>
            <a:endParaRPr sz="1800">
              <a:latin typeface="Arial"/>
              <a:cs typeface="Arial"/>
            </a:endParaRPr>
          </a:p>
        </p:txBody>
      </p:sp>
      <p:pic>
        <p:nvPicPr>
          <p:cNvPr id="5" name="object 5"/>
          <p:cNvPicPr/>
          <p:nvPr/>
        </p:nvPicPr>
        <p:blipFill>
          <a:blip r:embed="rId3" cstate="print"/>
          <a:stretch>
            <a:fillRect/>
          </a:stretch>
        </p:blipFill>
        <p:spPr>
          <a:xfrm>
            <a:off x="1406652" y="6440423"/>
            <a:ext cx="1277111" cy="274319"/>
          </a:xfrm>
          <a:prstGeom prst="rect">
            <a:avLst/>
          </a:prstGeom>
        </p:spPr>
      </p:pic>
      <p:sp>
        <p:nvSpPr>
          <p:cNvPr id="6" name="object 6"/>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t>29</a:t>
            </a:fld>
            <a:endParaRPr spc="-25" dirty="0"/>
          </a:p>
        </p:txBody>
      </p:sp>
    </p:spTree>
    <p:extLst>
      <p:ext uri="{BB962C8B-B14F-4D97-AF65-F5344CB8AC3E}">
        <p14:creationId xmlns:p14="http://schemas.microsoft.com/office/powerpoint/2010/main" val="265521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41D1-E0FD-FEE3-56AB-B241158AE13D}"/>
              </a:ext>
            </a:extLst>
          </p:cNvPr>
          <p:cNvSpPr>
            <a:spLocks noGrp="1"/>
          </p:cNvSpPr>
          <p:nvPr>
            <p:ph type="title"/>
          </p:nvPr>
        </p:nvSpPr>
        <p:spPr>
          <a:xfrm>
            <a:off x="3243303" y="3266665"/>
            <a:ext cx="8129067" cy="861991"/>
          </a:xfrm>
        </p:spPr>
        <p:txBody>
          <a:bodyPr/>
          <a:lstStyle/>
          <a:p>
            <a:r>
              <a:rPr lang="en-US" dirty="0"/>
              <a:t>Agenda</a:t>
            </a:r>
          </a:p>
        </p:txBody>
      </p:sp>
    </p:spTree>
    <p:extLst>
      <p:ext uri="{BB962C8B-B14F-4D97-AF65-F5344CB8AC3E}">
        <p14:creationId xmlns:p14="http://schemas.microsoft.com/office/powerpoint/2010/main" val="942091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9"/>
          </a:xfrm>
          <a:prstGeom prst="rect">
            <a:avLst/>
          </a:prstGeom>
        </p:spPr>
      </p:pic>
      <p:sp>
        <p:nvSpPr>
          <p:cNvPr id="3" name="object 3"/>
          <p:cNvSpPr txBox="1"/>
          <p:nvPr/>
        </p:nvSpPr>
        <p:spPr>
          <a:xfrm>
            <a:off x="9201212" y="6266732"/>
            <a:ext cx="251777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Arial"/>
                <a:cs typeface="Arial"/>
              </a:rPr>
              <a:t>Copyright ©</a:t>
            </a:r>
            <a:r>
              <a:rPr sz="800" spc="-20" dirty="0">
                <a:solidFill>
                  <a:srgbClr val="FFFFFF"/>
                </a:solidFill>
                <a:latin typeface="Arial"/>
                <a:cs typeface="Arial"/>
              </a:rPr>
              <a:t> </a:t>
            </a:r>
            <a:r>
              <a:rPr sz="800" dirty="0">
                <a:solidFill>
                  <a:srgbClr val="FFFFFF"/>
                </a:solidFill>
                <a:latin typeface="Arial"/>
                <a:cs typeface="Arial"/>
              </a:rPr>
              <a:t>2024</a:t>
            </a:r>
            <a:r>
              <a:rPr sz="800" spc="5" dirty="0">
                <a:solidFill>
                  <a:srgbClr val="FFFFFF"/>
                </a:solidFill>
                <a:latin typeface="Arial"/>
                <a:cs typeface="Arial"/>
              </a:rPr>
              <a:t> </a:t>
            </a:r>
            <a:r>
              <a:rPr sz="800" dirty="0">
                <a:solidFill>
                  <a:srgbClr val="FFFFFF"/>
                </a:solidFill>
                <a:latin typeface="Arial"/>
                <a:cs typeface="Arial"/>
              </a:rPr>
              <a:t>Mercer</a:t>
            </a:r>
            <a:r>
              <a:rPr sz="800" spc="-20" dirty="0">
                <a:solidFill>
                  <a:srgbClr val="FFFFFF"/>
                </a:solidFill>
                <a:latin typeface="Arial"/>
                <a:cs typeface="Arial"/>
              </a:rPr>
              <a:t> </a:t>
            </a:r>
            <a:r>
              <a:rPr sz="800" dirty="0">
                <a:solidFill>
                  <a:srgbClr val="FFFFFF"/>
                </a:solidFill>
                <a:latin typeface="Arial"/>
                <a:cs typeface="Arial"/>
              </a:rPr>
              <a:t>(US)</a:t>
            </a:r>
            <a:r>
              <a:rPr sz="800" spc="-25" dirty="0">
                <a:solidFill>
                  <a:srgbClr val="FFFFFF"/>
                </a:solidFill>
                <a:latin typeface="Arial"/>
                <a:cs typeface="Arial"/>
              </a:rPr>
              <a:t> </a:t>
            </a:r>
            <a:r>
              <a:rPr sz="800" dirty="0">
                <a:solidFill>
                  <a:srgbClr val="FFFFFF"/>
                </a:solidFill>
                <a:latin typeface="Arial"/>
                <a:cs typeface="Arial"/>
              </a:rPr>
              <a:t>LLC.</a:t>
            </a:r>
            <a:r>
              <a:rPr sz="800" spc="-10" dirty="0">
                <a:solidFill>
                  <a:srgbClr val="FFFFFF"/>
                </a:solidFill>
                <a:latin typeface="Arial"/>
                <a:cs typeface="Arial"/>
              </a:rPr>
              <a:t> </a:t>
            </a:r>
            <a:r>
              <a:rPr sz="800" dirty="0">
                <a:solidFill>
                  <a:srgbClr val="FFFFFF"/>
                </a:solidFill>
                <a:latin typeface="Arial"/>
                <a:cs typeface="Arial"/>
              </a:rPr>
              <a:t>All</a:t>
            </a:r>
            <a:r>
              <a:rPr sz="800" spc="-25" dirty="0">
                <a:solidFill>
                  <a:srgbClr val="FFFFFF"/>
                </a:solidFill>
                <a:latin typeface="Arial"/>
                <a:cs typeface="Arial"/>
              </a:rPr>
              <a:t> </a:t>
            </a:r>
            <a:r>
              <a:rPr sz="800" dirty="0">
                <a:solidFill>
                  <a:srgbClr val="FFFFFF"/>
                </a:solidFill>
                <a:latin typeface="Arial"/>
                <a:cs typeface="Arial"/>
              </a:rPr>
              <a:t>rights</a:t>
            </a:r>
            <a:r>
              <a:rPr sz="800" spc="-20" dirty="0">
                <a:solidFill>
                  <a:srgbClr val="FFFFFF"/>
                </a:solidFill>
                <a:latin typeface="Arial"/>
                <a:cs typeface="Arial"/>
              </a:rPr>
              <a:t> </a:t>
            </a:r>
            <a:r>
              <a:rPr sz="800" spc="-10" dirty="0">
                <a:solidFill>
                  <a:srgbClr val="FFFFFF"/>
                </a:solidFill>
                <a:latin typeface="Arial"/>
                <a:cs typeface="Arial"/>
              </a:rPr>
              <a:t>reserved.</a:t>
            </a:r>
            <a:endParaRPr sz="800">
              <a:latin typeface="Arial"/>
              <a:cs typeface="Arial"/>
            </a:endParaRPr>
          </a:p>
        </p:txBody>
      </p:sp>
      <p:sp>
        <p:nvSpPr>
          <p:cNvPr id="4" name="object 4"/>
          <p:cNvSpPr txBox="1"/>
          <p:nvPr/>
        </p:nvSpPr>
        <p:spPr>
          <a:xfrm>
            <a:off x="462499" y="6190244"/>
            <a:ext cx="250380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a:t>
            </a:r>
            <a:r>
              <a:rPr sz="1400" spc="-90" dirty="0">
                <a:solidFill>
                  <a:srgbClr val="FFFFFF"/>
                </a:solidFill>
                <a:latin typeface="Arial"/>
                <a:cs typeface="Arial"/>
              </a:rPr>
              <a:t> </a:t>
            </a:r>
            <a:r>
              <a:rPr sz="1400" dirty="0">
                <a:solidFill>
                  <a:srgbClr val="FFFFFF"/>
                </a:solidFill>
                <a:latin typeface="Arial"/>
                <a:cs typeface="Arial"/>
              </a:rPr>
              <a:t>business</a:t>
            </a:r>
            <a:r>
              <a:rPr sz="1400" spc="-45"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Marsh</a:t>
            </a:r>
            <a:r>
              <a:rPr sz="1400" spc="-40" dirty="0">
                <a:solidFill>
                  <a:srgbClr val="FFFFFF"/>
                </a:solidFill>
                <a:latin typeface="Arial"/>
                <a:cs typeface="Arial"/>
              </a:rPr>
              <a:t> </a:t>
            </a:r>
            <a:r>
              <a:rPr sz="1400" spc="-10" dirty="0">
                <a:solidFill>
                  <a:srgbClr val="FFFFFF"/>
                </a:solidFill>
                <a:latin typeface="Arial"/>
                <a:cs typeface="Arial"/>
              </a:rPr>
              <a:t>McLennan</a:t>
            </a:r>
            <a:endParaRPr sz="1400">
              <a:latin typeface="Arial"/>
              <a:cs typeface="Arial"/>
            </a:endParaRPr>
          </a:p>
        </p:txBody>
      </p:sp>
      <p:pic>
        <p:nvPicPr>
          <p:cNvPr id="5" name="object 5"/>
          <p:cNvPicPr/>
          <p:nvPr/>
        </p:nvPicPr>
        <p:blipFill>
          <a:blip r:embed="rId3" cstate="print"/>
          <a:stretch>
            <a:fillRect/>
          </a:stretch>
        </p:blipFill>
        <p:spPr>
          <a:xfrm>
            <a:off x="486155" y="345960"/>
            <a:ext cx="1780031" cy="277355"/>
          </a:xfrm>
          <a:prstGeom prst="rect">
            <a:avLst/>
          </a:prstGeom>
        </p:spPr>
      </p:pic>
    </p:spTree>
    <p:extLst>
      <p:ext uri="{BB962C8B-B14F-4D97-AF65-F5344CB8AC3E}">
        <p14:creationId xmlns:p14="http://schemas.microsoft.com/office/powerpoint/2010/main" val="2518495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0221-CF39-A0CA-9F6D-9CB930C16AFD}"/>
              </a:ext>
            </a:extLst>
          </p:cNvPr>
          <p:cNvSpPr>
            <a:spLocks noGrp="1"/>
          </p:cNvSpPr>
          <p:nvPr>
            <p:ph type="title"/>
          </p:nvPr>
        </p:nvSpPr>
        <p:spPr>
          <a:xfrm>
            <a:off x="3243303" y="3285131"/>
            <a:ext cx="8129067" cy="972828"/>
          </a:xfrm>
        </p:spPr>
        <p:txBody>
          <a:bodyPr/>
          <a:lstStyle/>
          <a:p>
            <a:r>
              <a:rPr lang="en-US" dirty="0"/>
              <a:t>ACCESS Rule Overview</a:t>
            </a:r>
          </a:p>
        </p:txBody>
      </p:sp>
    </p:spTree>
    <p:extLst>
      <p:ext uri="{BB962C8B-B14F-4D97-AF65-F5344CB8AC3E}">
        <p14:creationId xmlns:p14="http://schemas.microsoft.com/office/powerpoint/2010/main" val="3308796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5D3E2-E8BB-403E-980D-2495B2415032}"/>
              </a:ext>
              <a:ext uri="{C183D7F6-B498-43B3-948B-1728B52AA6E4}">
                <adec:decorative xmlns:adec="http://schemas.microsoft.com/office/drawing/2017/decorative" xmlns="" val="1"/>
              </a:ext>
            </a:extLst>
          </p:cNvPr>
          <p:cNvPicPr>
            <a:picLocks noChangeAspect="1"/>
          </p:cNvPicPr>
          <p:nvPr/>
        </p:nvPicPr>
        <p:blipFill rotWithShape="1">
          <a:blip r:embed="rId3">
            <a:alphaModFix amt="32000"/>
          </a:blip>
          <a:srcRect l="171" t="65" r="2801" b="-388"/>
          <a:stretch/>
        </p:blipFill>
        <p:spPr>
          <a:xfrm>
            <a:off x="-10626" y="-4416"/>
            <a:ext cx="12200768" cy="6875730"/>
          </a:xfrm>
          <a:prstGeom prst="rect">
            <a:avLst/>
          </a:prstGeom>
        </p:spPr>
      </p:pic>
      <p:sp>
        <p:nvSpPr>
          <p:cNvPr id="5" name="TextBox 4">
            <a:extLst>
              <a:ext uri="{FF2B5EF4-FFF2-40B4-BE49-F238E27FC236}">
                <a16:creationId xmlns:a16="http://schemas.microsoft.com/office/drawing/2014/main" id="{04C9DB6A-4A6E-5313-1CD4-975E718DA2BA}"/>
              </a:ext>
              <a:ext uri="{C183D7F6-B498-43B3-948B-1728B52AA6E4}">
                <adec:decorative xmlns:adec="http://schemas.microsoft.com/office/drawing/2017/decorative" xmlns="" val="1"/>
              </a:ext>
            </a:extLst>
          </p:cNvPr>
          <p:cNvSpPr txBox="1"/>
          <p:nvPr/>
        </p:nvSpPr>
        <p:spPr>
          <a:xfrm>
            <a:off x="1137478" y="11043"/>
            <a:ext cx="3809996" cy="6857997"/>
          </a:xfrm>
          <a:prstGeom prst="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itle 1">
            <a:extLst>
              <a:ext uri="{FF2B5EF4-FFF2-40B4-BE49-F238E27FC236}">
                <a16:creationId xmlns:a16="http://schemas.microsoft.com/office/drawing/2014/main" id="{94A64F95-BEA5-5A27-E4D9-49924EDE77D2}"/>
              </a:ext>
            </a:extLst>
          </p:cNvPr>
          <p:cNvSpPr>
            <a:spLocks noGrp="1"/>
          </p:cNvSpPr>
          <p:nvPr>
            <p:ph type="title"/>
          </p:nvPr>
        </p:nvSpPr>
        <p:spPr>
          <a:xfrm>
            <a:off x="1141068" y="1157565"/>
            <a:ext cx="3790123" cy="2852737"/>
          </a:xfrm>
        </p:spPr>
        <p:txBody>
          <a:bodyPr>
            <a:normAutofit/>
          </a:bodyPr>
          <a:lstStyle/>
          <a:p>
            <a:pPr algn="ctr"/>
            <a:r>
              <a:rPr lang="en-US" sz="6600">
                <a:solidFill>
                  <a:schemeClr val="bg1"/>
                </a:solidFill>
                <a:latin typeface="Aptos Display"/>
                <a:cs typeface="Arial"/>
              </a:rPr>
              <a:t>Critical Incidents</a:t>
            </a:r>
          </a:p>
        </p:txBody>
      </p:sp>
    </p:spTree>
    <p:extLst>
      <p:ext uri="{BB962C8B-B14F-4D97-AF65-F5344CB8AC3E}">
        <p14:creationId xmlns:p14="http://schemas.microsoft.com/office/powerpoint/2010/main" val="112620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AB3-E420-EAE8-9E9E-C1B647D77855}"/>
              </a:ext>
            </a:extLst>
          </p:cNvPr>
          <p:cNvSpPr>
            <a:spLocks noGrp="1"/>
          </p:cNvSpPr>
          <p:nvPr>
            <p:ph type="title"/>
          </p:nvPr>
        </p:nvSpPr>
        <p:spPr>
          <a:xfrm>
            <a:off x="4314" y="365125"/>
            <a:ext cx="12154618" cy="1325563"/>
          </a:xfrm>
          <a:solidFill>
            <a:schemeClr val="accent1">
              <a:lumMod val="75000"/>
            </a:schemeClr>
          </a:solidFill>
        </p:spPr>
        <p:txBody>
          <a:bodyPr>
            <a:normAutofit/>
          </a:bodyPr>
          <a:lstStyle/>
          <a:p>
            <a:r>
              <a:rPr lang="en-US">
                <a:solidFill>
                  <a:schemeClr val="bg1"/>
                </a:solidFill>
              </a:rPr>
              <a:t> New Assurance</a:t>
            </a:r>
            <a:endParaRPr lang="en-US" sz="4400">
              <a:solidFill>
                <a:schemeClr val="bg1"/>
              </a:solidFill>
            </a:endParaRPr>
          </a:p>
        </p:txBody>
      </p:sp>
      <p:sp>
        <p:nvSpPr>
          <p:cNvPr id="3" name="Subtitle 2">
            <a:extLst>
              <a:ext uri="{FF2B5EF4-FFF2-40B4-BE49-F238E27FC236}">
                <a16:creationId xmlns:a16="http://schemas.microsoft.com/office/drawing/2014/main" id="{354BE0E4-54A1-80ED-0C6D-9BA78A4AC25B}"/>
              </a:ext>
            </a:extLst>
          </p:cNvPr>
          <p:cNvSpPr>
            <a:spLocks noGrp="1"/>
          </p:cNvSpPr>
          <p:nvPr>
            <p:ph idx="1"/>
          </p:nvPr>
        </p:nvSpPr>
        <p:spPr>
          <a:xfrm>
            <a:off x="1025106" y="2084418"/>
            <a:ext cx="10515600" cy="4351338"/>
          </a:xfrm>
        </p:spPr>
        <p:txBody>
          <a:bodyPr vert="horz" lIns="91440" tIns="45720" rIns="91440" bIns="45720" rtlCol="0" anchor="t">
            <a:noAutofit/>
          </a:bodyPr>
          <a:lstStyle/>
          <a:p>
            <a:pPr>
              <a:buFont typeface="Arial"/>
              <a:buChar char="•"/>
            </a:pPr>
            <a:r>
              <a:rPr lang="en-US" sz="3600">
                <a:latin typeface="Aptos Display"/>
                <a:ea typeface="Calibri"/>
                <a:cs typeface="Calibri"/>
              </a:rPr>
              <a:t>Assurance that the state operates and maintains an incident management system that identifies, reports, triages, investigates, resolves, tracks, and trends critical incidents. </a:t>
            </a:r>
          </a:p>
          <a:p>
            <a:pPr marL="0" indent="0">
              <a:buNone/>
            </a:pPr>
            <a:endParaRPr lang="en-US">
              <a:latin typeface="Segoe UI"/>
              <a:ea typeface="Calibri"/>
              <a:cs typeface="Segoe UI"/>
            </a:endParaRPr>
          </a:p>
          <a:p>
            <a:pPr marL="57150" indent="0">
              <a:lnSpc>
                <a:spcPct val="90000"/>
              </a:lnSpc>
              <a:buNone/>
            </a:pPr>
            <a:endParaRPr lang="en-US" sz="2400">
              <a:latin typeface="+mj-lt"/>
              <a:ea typeface="Calibri"/>
            </a:endParaRPr>
          </a:p>
        </p:txBody>
      </p:sp>
      <p:sp>
        <p:nvSpPr>
          <p:cNvPr id="5" name="TextBox 4">
            <a:extLst>
              <a:ext uri="{FF2B5EF4-FFF2-40B4-BE49-F238E27FC236}">
                <a16:creationId xmlns:a16="http://schemas.microsoft.com/office/drawing/2014/main" id="{36197F8D-5C0F-2C0D-9F8A-D58E7995FC5C}"/>
              </a:ext>
            </a:extLst>
          </p:cNvPr>
          <p:cNvSpPr txBox="1"/>
          <p:nvPr/>
        </p:nvSpPr>
        <p:spPr>
          <a:xfrm>
            <a:off x="1023658" y="4840506"/>
            <a:ext cx="6094878" cy="523220"/>
          </a:xfrm>
          <a:prstGeom prst="rect">
            <a:avLst/>
          </a:prstGeom>
          <a:noFill/>
        </p:spPr>
        <p:txBody>
          <a:bodyPr wrap="square" lIns="91440" tIns="45720" rIns="91440" bIns="45720" anchor="t">
            <a:spAutoFit/>
          </a:bodyPr>
          <a:lstStyle/>
          <a:p>
            <a:pPr marL="0" indent="0" fontAlgn="base">
              <a:buClr>
                <a:srgbClr val="92D0AA"/>
              </a:buClr>
              <a:buSzPct val="125000"/>
              <a:buNone/>
            </a:pPr>
            <a:r>
              <a:rPr lang="en-US" sz="2800" b="1" i="0">
                <a:solidFill>
                  <a:srgbClr val="C76C61"/>
                </a:solidFill>
                <a:effectLst/>
                <a:latin typeface="Calibri"/>
                <a:cs typeface="Calibri"/>
              </a:rPr>
              <a:t>Effective </a:t>
            </a:r>
            <a:r>
              <a:rPr lang="en-US" sz="2800" b="1">
                <a:solidFill>
                  <a:srgbClr val="C76C61"/>
                </a:solidFill>
                <a:latin typeface="Calibri"/>
                <a:cs typeface="Calibri"/>
              </a:rPr>
              <a:t>Date — 3</a:t>
            </a:r>
            <a:r>
              <a:rPr lang="en-US" sz="2800" b="1" i="0">
                <a:solidFill>
                  <a:srgbClr val="C76C61"/>
                </a:solidFill>
                <a:effectLst/>
                <a:latin typeface="Calibri"/>
                <a:cs typeface="Calibri"/>
              </a:rPr>
              <a:t> years (July 9, 2027).</a:t>
            </a:r>
            <a:endParaRPr lang="en-US" sz="2800" b="1">
              <a:solidFill>
                <a:srgbClr val="C76C61"/>
              </a:solidFill>
              <a:latin typeface="Calibri"/>
              <a:cs typeface="Calibri"/>
            </a:endParaRPr>
          </a:p>
        </p:txBody>
      </p:sp>
    </p:spTree>
    <p:extLst>
      <p:ext uri="{BB962C8B-B14F-4D97-AF65-F5344CB8AC3E}">
        <p14:creationId xmlns:p14="http://schemas.microsoft.com/office/powerpoint/2010/main" val="369137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AB3-E420-EAE8-9E9E-C1B647D77855}"/>
              </a:ext>
            </a:extLst>
          </p:cNvPr>
          <p:cNvSpPr>
            <a:spLocks noGrp="1"/>
          </p:cNvSpPr>
          <p:nvPr>
            <p:ph type="title"/>
          </p:nvPr>
        </p:nvSpPr>
        <p:spPr>
          <a:xfrm>
            <a:off x="-10064" y="365125"/>
            <a:ext cx="12240882" cy="1210545"/>
          </a:xfrm>
          <a:solidFill>
            <a:schemeClr val="accent1">
              <a:lumMod val="75000"/>
            </a:schemeClr>
          </a:solidFill>
        </p:spPr>
        <p:txBody>
          <a:bodyPr>
            <a:normAutofit/>
          </a:bodyPr>
          <a:lstStyle/>
          <a:p>
            <a:r>
              <a:rPr lang="en-US">
                <a:solidFill>
                  <a:schemeClr val="bg1"/>
                </a:solidFill>
              </a:rPr>
              <a:t> New Definition</a:t>
            </a:r>
            <a:endParaRPr lang="en-US" sz="4400">
              <a:solidFill>
                <a:schemeClr val="bg1"/>
              </a:solidFill>
            </a:endParaRPr>
          </a:p>
        </p:txBody>
      </p:sp>
      <p:sp>
        <p:nvSpPr>
          <p:cNvPr id="3" name="Subtitle 2">
            <a:extLst>
              <a:ext uri="{FF2B5EF4-FFF2-40B4-BE49-F238E27FC236}">
                <a16:creationId xmlns:a16="http://schemas.microsoft.com/office/drawing/2014/main" id="{354BE0E4-54A1-80ED-0C6D-9BA78A4AC25B}"/>
              </a:ext>
            </a:extLst>
          </p:cNvPr>
          <p:cNvSpPr>
            <a:spLocks noGrp="1"/>
          </p:cNvSpPr>
          <p:nvPr>
            <p:ph idx="1"/>
          </p:nvPr>
        </p:nvSpPr>
        <p:spPr/>
        <p:txBody>
          <a:bodyPr vert="horz" lIns="91440" tIns="45720" rIns="91440" bIns="45720" rtlCol="0" anchor="t">
            <a:noAutofit/>
          </a:bodyPr>
          <a:lstStyle/>
          <a:p>
            <a:pPr marL="0" indent="0">
              <a:buNone/>
            </a:pPr>
            <a:endParaRPr lang="en-US">
              <a:latin typeface="Segoe UI"/>
              <a:ea typeface="Calibri"/>
              <a:cs typeface="Segoe UI"/>
            </a:endParaRPr>
          </a:p>
          <a:p>
            <a:pPr marL="57150" indent="0">
              <a:lnSpc>
                <a:spcPct val="90000"/>
              </a:lnSpc>
              <a:buNone/>
            </a:pPr>
            <a:endParaRPr lang="en-US" sz="2400">
              <a:latin typeface="+mj-lt"/>
              <a:ea typeface="Calibri"/>
            </a:endParaRPr>
          </a:p>
        </p:txBody>
      </p:sp>
      <p:sp>
        <p:nvSpPr>
          <p:cNvPr id="6" name="Content Placeholder 9">
            <a:extLst>
              <a:ext uri="{FF2B5EF4-FFF2-40B4-BE49-F238E27FC236}">
                <a16:creationId xmlns:a16="http://schemas.microsoft.com/office/drawing/2014/main" id="{F3AA43E8-B4B8-10AA-1F62-06E8D12C0743}"/>
              </a:ext>
            </a:extLst>
          </p:cNvPr>
          <p:cNvSpPr txBox="1">
            <a:spLocks/>
          </p:cNvSpPr>
          <p:nvPr/>
        </p:nvSpPr>
        <p:spPr>
          <a:xfrm>
            <a:off x="725069" y="1693740"/>
            <a:ext cx="10745962"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600">
                <a:latin typeface="Aptos Display"/>
                <a:cs typeface="Calibri"/>
              </a:rPr>
              <a:t>Defines critical incident to include, at a minimum — </a:t>
            </a:r>
            <a:endParaRPr lang="en-US" sz="2600">
              <a:latin typeface="Aptos Display"/>
              <a:cs typeface="Calibri" panose="020F0502020204030204" pitchFamily="34" charset="0"/>
            </a:endParaRPr>
          </a:p>
          <a:p>
            <a:pPr marL="514350" indent="-514350" fontAlgn="base">
              <a:buFont typeface="+mj-lt"/>
              <a:buAutoNum type="arabicPeriod"/>
            </a:pPr>
            <a:r>
              <a:rPr lang="en-US" sz="2600">
                <a:latin typeface="Aptos Display"/>
                <a:cs typeface="Calibri"/>
              </a:rPr>
              <a:t>Verbal, physical, sexual, psychological, or emotional abuse; </a:t>
            </a:r>
            <a:endParaRPr lang="en-US" sz="2600">
              <a:latin typeface="Aptos Display"/>
              <a:cs typeface="Calibri" panose="020F0502020204030204" pitchFamily="34" charset="0"/>
            </a:endParaRPr>
          </a:p>
          <a:p>
            <a:pPr marL="514350" indent="-514350" fontAlgn="base">
              <a:buFont typeface="+mj-lt"/>
              <a:buAutoNum type="arabicPeriod"/>
            </a:pPr>
            <a:r>
              <a:rPr lang="en-US" sz="2600">
                <a:latin typeface="Aptos Display"/>
                <a:cs typeface="Calibri"/>
              </a:rPr>
              <a:t>Neglect; </a:t>
            </a:r>
          </a:p>
          <a:p>
            <a:pPr marL="514350" indent="-514350" fontAlgn="base">
              <a:buFont typeface="+mj-lt"/>
              <a:buAutoNum type="arabicPeriod"/>
            </a:pPr>
            <a:r>
              <a:rPr lang="en-US" sz="2600">
                <a:latin typeface="Aptos Display"/>
                <a:cs typeface="Calibri"/>
              </a:rPr>
              <a:t>Exploitation including financial exploitation; </a:t>
            </a:r>
          </a:p>
          <a:p>
            <a:pPr marL="514350" indent="-514350" fontAlgn="base">
              <a:buFont typeface="+mj-lt"/>
              <a:buAutoNum type="arabicPeriod"/>
            </a:pPr>
            <a:r>
              <a:rPr lang="en-US" sz="2600">
                <a:latin typeface="Aptos Display"/>
                <a:cs typeface="Calibri"/>
              </a:rPr>
              <a:t>Misuse or unauthorized use of restrictive interventions or seclusion; </a:t>
            </a:r>
          </a:p>
          <a:p>
            <a:pPr marL="514350" indent="-514350" fontAlgn="base">
              <a:buFont typeface="+mj-lt"/>
              <a:buAutoNum type="arabicPeriod"/>
            </a:pPr>
            <a:r>
              <a:rPr lang="en-US" sz="2600">
                <a:latin typeface="Aptos Display"/>
                <a:cs typeface="Calibri"/>
              </a:rPr>
              <a:t>A medication error resulting in a telephone call to or a consultation with a poison control center, an emergency department visit, an urgent care visit, a hospitalization, or death; or </a:t>
            </a:r>
          </a:p>
          <a:p>
            <a:pPr marL="514350" indent="-514350" fontAlgn="base">
              <a:buFont typeface="+mj-lt"/>
              <a:buAutoNum type="arabicPeriod"/>
            </a:pPr>
            <a:r>
              <a:rPr lang="en-US" sz="2600">
                <a:latin typeface="Aptos Display"/>
                <a:cs typeface="Calibri"/>
              </a:rPr>
              <a:t>An unexplained or unanticipated death, including but not limited to a death caused by abuse or neglect.</a:t>
            </a:r>
          </a:p>
          <a:p>
            <a:pPr marL="0" indent="0">
              <a:buFont typeface="Arial" panose="020B0604020202020204" pitchFamily="34" charset="0"/>
              <a:buNone/>
            </a:pPr>
            <a:r>
              <a:rPr lang="en-US" sz="2600" b="1">
                <a:solidFill>
                  <a:srgbClr val="C76C61"/>
                </a:solidFill>
                <a:latin typeface="Aptos Display"/>
                <a:cs typeface="Calibri"/>
              </a:rPr>
              <a:t>Effective Date — 3 years (July 9, 2027).</a:t>
            </a:r>
            <a:endParaRPr lang="en-US" sz="2600">
              <a:latin typeface="Aptos Display"/>
              <a:cs typeface="Calibri"/>
            </a:endParaRPr>
          </a:p>
          <a:p>
            <a:pPr marL="0" indent="0">
              <a:buFont typeface="Arial" panose="020B0604020202020204" pitchFamily="34" charset="0"/>
              <a:buNone/>
            </a:pPr>
            <a:endParaRPr lang="en-US"/>
          </a:p>
        </p:txBody>
      </p:sp>
    </p:spTree>
    <p:extLst>
      <p:ext uri="{BB962C8B-B14F-4D97-AF65-F5344CB8AC3E}">
        <p14:creationId xmlns:p14="http://schemas.microsoft.com/office/powerpoint/2010/main" val="95088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AB3-E420-EAE8-9E9E-C1B647D77855}"/>
              </a:ext>
            </a:extLst>
          </p:cNvPr>
          <p:cNvSpPr>
            <a:spLocks noGrp="1"/>
          </p:cNvSpPr>
          <p:nvPr>
            <p:ph type="title"/>
          </p:nvPr>
        </p:nvSpPr>
        <p:spPr>
          <a:xfrm>
            <a:off x="-10064" y="365125"/>
            <a:ext cx="12197750" cy="1325563"/>
          </a:xfrm>
          <a:solidFill>
            <a:schemeClr val="accent1">
              <a:lumMod val="75000"/>
            </a:schemeClr>
          </a:solidFill>
        </p:spPr>
        <p:txBody>
          <a:bodyPr>
            <a:normAutofit/>
          </a:bodyPr>
          <a:lstStyle/>
          <a:p>
            <a:r>
              <a:rPr lang="en-US">
                <a:solidFill>
                  <a:schemeClr val="bg1"/>
                </a:solidFill>
              </a:rPr>
              <a:t> New Information System</a:t>
            </a:r>
            <a:endParaRPr lang="en-US" sz="4400">
              <a:solidFill>
                <a:schemeClr val="bg1"/>
              </a:solidFill>
            </a:endParaRPr>
          </a:p>
        </p:txBody>
      </p:sp>
      <p:sp>
        <p:nvSpPr>
          <p:cNvPr id="3" name="Subtitle 2">
            <a:extLst>
              <a:ext uri="{FF2B5EF4-FFF2-40B4-BE49-F238E27FC236}">
                <a16:creationId xmlns:a16="http://schemas.microsoft.com/office/drawing/2014/main" id="{354BE0E4-54A1-80ED-0C6D-9BA78A4AC25B}"/>
              </a:ext>
            </a:extLst>
          </p:cNvPr>
          <p:cNvSpPr>
            <a:spLocks noGrp="1"/>
          </p:cNvSpPr>
          <p:nvPr>
            <p:ph idx="1"/>
          </p:nvPr>
        </p:nvSpPr>
        <p:spPr/>
        <p:txBody>
          <a:bodyPr vert="horz" lIns="91440" tIns="45720" rIns="91440" bIns="45720" rtlCol="0" anchor="t">
            <a:noAutofit/>
          </a:bodyPr>
          <a:lstStyle/>
          <a:p>
            <a:pPr marL="0" indent="0">
              <a:buNone/>
            </a:pPr>
            <a:endParaRPr lang="en-US">
              <a:latin typeface="Segoe UI"/>
              <a:ea typeface="Calibri"/>
              <a:cs typeface="Segoe UI"/>
            </a:endParaRPr>
          </a:p>
          <a:p>
            <a:pPr marL="57150" indent="0">
              <a:lnSpc>
                <a:spcPct val="90000"/>
              </a:lnSpc>
              <a:buNone/>
            </a:pPr>
            <a:endParaRPr lang="en-US" sz="2400">
              <a:latin typeface="+mj-lt"/>
              <a:ea typeface="Calibri"/>
            </a:endParaRPr>
          </a:p>
        </p:txBody>
      </p:sp>
      <p:sp>
        <p:nvSpPr>
          <p:cNvPr id="6" name="Content Placeholder 9">
            <a:extLst>
              <a:ext uri="{FF2B5EF4-FFF2-40B4-BE49-F238E27FC236}">
                <a16:creationId xmlns:a16="http://schemas.microsoft.com/office/drawing/2014/main" id="{F3AA43E8-B4B8-10AA-1F62-06E8D12C0743}"/>
              </a:ext>
            </a:extLst>
          </p:cNvPr>
          <p:cNvSpPr txBox="1">
            <a:spLocks/>
          </p:cNvSpPr>
          <p:nvPr/>
        </p:nvSpPr>
        <p:spPr>
          <a:xfrm>
            <a:off x="840088" y="2110683"/>
            <a:ext cx="1074596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3600">
                <a:solidFill>
                  <a:srgbClr val="000000"/>
                </a:solidFill>
                <a:latin typeface="Aptos Display"/>
                <a:cs typeface="Calibri"/>
              </a:rPr>
              <a:t>Enables electronic critical incident data collection. </a:t>
            </a:r>
          </a:p>
          <a:p>
            <a:pPr marL="514350" indent="-514350">
              <a:buAutoNum type="arabicPeriod"/>
            </a:pPr>
            <a:r>
              <a:rPr lang="en-US" sz="3600">
                <a:solidFill>
                  <a:srgbClr val="000000"/>
                </a:solidFill>
                <a:latin typeface="Aptos Display"/>
                <a:cs typeface="Calibri"/>
              </a:rPr>
              <a:t>Tracking (including of the status and resolution of investigations). </a:t>
            </a:r>
          </a:p>
          <a:p>
            <a:pPr marL="514350" indent="-514350">
              <a:buAutoNum type="arabicPeriod"/>
            </a:pPr>
            <a:r>
              <a:rPr lang="en-US" sz="3600">
                <a:solidFill>
                  <a:srgbClr val="000000"/>
                </a:solidFill>
                <a:latin typeface="Aptos Display"/>
                <a:cs typeface="Calibri"/>
              </a:rPr>
              <a:t>Trending.</a:t>
            </a:r>
          </a:p>
          <a:p>
            <a:pPr marL="0" indent="0">
              <a:buNone/>
            </a:pPr>
            <a:endParaRPr lang="en-US">
              <a:solidFill>
                <a:srgbClr val="000000"/>
              </a:solidFill>
              <a:latin typeface="Calibri"/>
              <a:cs typeface="Calibri"/>
            </a:endParaRPr>
          </a:p>
          <a:p>
            <a:pPr marL="0" indent="0">
              <a:buFont typeface="Arial" panose="020B0604020202020204" pitchFamily="34" charset="0"/>
              <a:buNone/>
            </a:pPr>
            <a:endParaRPr lang="en-US" b="1">
              <a:solidFill>
                <a:srgbClr val="C76C61"/>
              </a:solidFill>
              <a:latin typeface="Calibri"/>
              <a:cs typeface="Calibri"/>
            </a:endParaRPr>
          </a:p>
          <a:p>
            <a:pPr>
              <a:buNone/>
            </a:pPr>
            <a:r>
              <a:rPr lang="en-US" b="1">
                <a:solidFill>
                  <a:srgbClr val="C76C61"/>
                </a:solidFill>
                <a:latin typeface="Calibri"/>
                <a:cs typeface="Calibri"/>
              </a:rPr>
              <a:t>Effective Date — 5 years (July 9, 2029).</a:t>
            </a:r>
            <a:endParaRPr lang="en-US">
              <a:latin typeface="Calibri"/>
              <a:cs typeface="Calibri"/>
            </a:endParaRPr>
          </a:p>
          <a:p>
            <a:pPr marL="0" indent="0">
              <a:buFont typeface="Arial" panose="020B0604020202020204" pitchFamily="34" charset="0"/>
              <a:buNone/>
            </a:pPr>
            <a:endParaRPr lang="en-US"/>
          </a:p>
        </p:txBody>
      </p:sp>
    </p:spTree>
    <p:extLst>
      <p:ext uri="{BB962C8B-B14F-4D97-AF65-F5344CB8AC3E}">
        <p14:creationId xmlns:p14="http://schemas.microsoft.com/office/powerpoint/2010/main" val="333501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AB3-E420-EAE8-9E9E-C1B647D77855}"/>
              </a:ext>
            </a:extLst>
          </p:cNvPr>
          <p:cNvSpPr>
            <a:spLocks noGrp="1"/>
          </p:cNvSpPr>
          <p:nvPr>
            <p:ph type="title"/>
          </p:nvPr>
        </p:nvSpPr>
        <p:spPr>
          <a:xfrm>
            <a:off x="4314" y="365125"/>
            <a:ext cx="12168995" cy="1325563"/>
          </a:xfrm>
          <a:solidFill>
            <a:schemeClr val="accent1">
              <a:lumMod val="75000"/>
            </a:schemeClr>
          </a:solidFill>
        </p:spPr>
        <p:txBody>
          <a:bodyPr>
            <a:normAutofit/>
          </a:bodyPr>
          <a:lstStyle/>
          <a:p>
            <a:pPr>
              <a:spcBef>
                <a:spcPts val="0"/>
              </a:spcBef>
            </a:pPr>
            <a:r>
              <a:rPr lang="en-US">
                <a:solidFill>
                  <a:schemeClr val="bg1"/>
                </a:solidFill>
              </a:rPr>
              <a:t> New Reporting Requirements</a:t>
            </a:r>
            <a:endParaRPr lang="en-US"/>
          </a:p>
        </p:txBody>
      </p:sp>
      <p:sp>
        <p:nvSpPr>
          <p:cNvPr id="3" name="Subtitle 2">
            <a:extLst>
              <a:ext uri="{FF2B5EF4-FFF2-40B4-BE49-F238E27FC236}">
                <a16:creationId xmlns:a16="http://schemas.microsoft.com/office/drawing/2014/main" id="{354BE0E4-54A1-80ED-0C6D-9BA78A4AC25B}"/>
              </a:ext>
            </a:extLst>
          </p:cNvPr>
          <p:cNvSpPr>
            <a:spLocks noGrp="1"/>
          </p:cNvSpPr>
          <p:nvPr>
            <p:ph idx="1"/>
          </p:nvPr>
        </p:nvSpPr>
        <p:spPr/>
        <p:txBody>
          <a:bodyPr vert="horz" lIns="91440" tIns="45720" rIns="91440" bIns="45720" rtlCol="0" anchor="t">
            <a:noAutofit/>
          </a:bodyPr>
          <a:lstStyle/>
          <a:p>
            <a:pPr marL="0" indent="0">
              <a:buNone/>
            </a:pPr>
            <a:endParaRPr lang="en-US">
              <a:latin typeface="Segoe UI"/>
              <a:ea typeface="Calibri"/>
              <a:cs typeface="Segoe UI"/>
            </a:endParaRPr>
          </a:p>
          <a:p>
            <a:pPr marL="57150" indent="0">
              <a:lnSpc>
                <a:spcPct val="90000"/>
              </a:lnSpc>
              <a:buNone/>
            </a:pPr>
            <a:endParaRPr lang="en-US" sz="2400">
              <a:latin typeface="+mj-lt"/>
              <a:ea typeface="Calibri"/>
            </a:endParaRPr>
          </a:p>
        </p:txBody>
      </p:sp>
      <p:sp>
        <p:nvSpPr>
          <p:cNvPr id="5" name="Content Placeholder 9">
            <a:extLst>
              <a:ext uri="{FF2B5EF4-FFF2-40B4-BE49-F238E27FC236}">
                <a16:creationId xmlns:a16="http://schemas.microsoft.com/office/drawing/2014/main" id="{FDF9A3BD-625E-30A8-B971-D38A0E34D616}"/>
              </a:ext>
            </a:extLst>
          </p:cNvPr>
          <p:cNvSpPr>
            <a:spLocks noGrp="1"/>
          </p:cNvSpPr>
          <p:nvPr/>
        </p:nvSpPr>
        <p:spPr>
          <a:xfrm>
            <a:off x="602553" y="1825625"/>
            <a:ext cx="1075124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a:latin typeface="Aptos Display"/>
                <a:cs typeface="Calibri"/>
              </a:rPr>
              <a:t>The state must report, every 24 months, on the results of an incident management system assessment to demonstrate that it meets the requirements. </a:t>
            </a:r>
            <a:endParaRPr lang="en-US" sz="3200">
              <a:latin typeface="Aptos Display"/>
              <a:cs typeface="Calibri" panose="020F0502020204030204" pitchFamily="34" charset="0"/>
            </a:endParaRPr>
          </a:p>
          <a:p>
            <a:pPr marL="457200" lvl="1" indent="0" fontAlgn="base">
              <a:buNone/>
            </a:pPr>
            <a:r>
              <a:rPr lang="en-US" sz="3200">
                <a:latin typeface="Aptos Display"/>
                <a:cs typeface="Calibri"/>
              </a:rPr>
              <a:t>- CMS may reduce the frequency of reporting to up to once every 60 months for states with incident management systems that are determined by CMS to meet the requirements.</a:t>
            </a:r>
          </a:p>
          <a:p>
            <a:pPr marL="0" indent="0">
              <a:buNone/>
            </a:pPr>
            <a:endParaRPr lang="en-US"/>
          </a:p>
        </p:txBody>
      </p:sp>
    </p:spTree>
    <p:extLst>
      <p:ext uri="{BB962C8B-B14F-4D97-AF65-F5344CB8AC3E}">
        <p14:creationId xmlns:p14="http://schemas.microsoft.com/office/powerpoint/2010/main" val="427405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AB3-E420-EAE8-9E9E-C1B647D77855}"/>
              </a:ext>
            </a:extLst>
          </p:cNvPr>
          <p:cNvSpPr>
            <a:spLocks noGrp="1"/>
          </p:cNvSpPr>
          <p:nvPr>
            <p:ph type="title"/>
          </p:nvPr>
        </p:nvSpPr>
        <p:spPr>
          <a:xfrm>
            <a:off x="-247" y="271949"/>
            <a:ext cx="12183372" cy="1383072"/>
          </a:xfrm>
          <a:solidFill>
            <a:schemeClr val="accent1">
              <a:lumMod val="75000"/>
            </a:schemeClr>
          </a:solidFill>
        </p:spPr>
        <p:txBody>
          <a:bodyPr>
            <a:normAutofit/>
          </a:bodyPr>
          <a:lstStyle/>
          <a:p>
            <a:r>
              <a:rPr lang="en-US">
                <a:solidFill>
                  <a:schemeClr val="bg1"/>
                </a:solidFill>
                <a:ea typeface="+mj-lt"/>
                <a:cs typeface="+mj-lt"/>
              </a:rPr>
              <a:t> New Identification Requirements </a:t>
            </a:r>
            <a:r>
              <a:rPr lang="en-US" i="1">
                <a:solidFill>
                  <a:schemeClr val="bg1"/>
                </a:solidFill>
                <a:ea typeface="+mj-lt"/>
                <a:cs typeface="+mj-lt"/>
              </a:rPr>
              <a:t>(1 of 3)</a:t>
            </a:r>
            <a:endParaRPr lang="en-US">
              <a:solidFill>
                <a:schemeClr val="bg1"/>
              </a:solidFill>
            </a:endParaRPr>
          </a:p>
        </p:txBody>
      </p:sp>
      <p:sp>
        <p:nvSpPr>
          <p:cNvPr id="3" name="Subtitle 2">
            <a:extLst>
              <a:ext uri="{FF2B5EF4-FFF2-40B4-BE49-F238E27FC236}">
                <a16:creationId xmlns:a16="http://schemas.microsoft.com/office/drawing/2014/main" id="{354BE0E4-54A1-80ED-0C6D-9BA78A4AC25B}"/>
              </a:ext>
            </a:extLst>
          </p:cNvPr>
          <p:cNvSpPr>
            <a:spLocks noGrp="1"/>
          </p:cNvSpPr>
          <p:nvPr>
            <p:ph idx="1"/>
          </p:nvPr>
        </p:nvSpPr>
        <p:spPr/>
        <p:txBody>
          <a:bodyPr vert="horz" lIns="91440" tIns="45720" rIns="91440" bIns="45720" rtlCol="0" anchor="t">
            <a:noAutofit/>
          </a:bodyPr>
          <a:lstStyle/>
          <a:p>
            <a:pPr marL="0" indent="0">
              <a:buNone/>
            </a:pPr>
            <a:endParaRPr lang="en-US">
              <a:latin typeface="Segoe UI"/>
              <a:ea typeface="Calibri"/>
              <a:cs typeface="Segoe UI"/>
            </a:endParaRPr>
          </a:p>
          <a:p>
            <a:pPr marL="57150" indent="0">
              <a:lnSpc>
                <a:spcPct val="90000"/>
              </a:lnSpc>
              <a:buNone/>
            </a:pPr>
            <a:endParaRPr lang="en-US" sz="2400">
              <a:latin typeface="+mj-lt"/>
              <a:ea typeface="Calibri"/>
            </a:endParaRPr>
          </a:p>
        </p:txBody>
      </p:sp>
      <p:sp>
        <p:nvSpPr>
          <p:cNvPr id="4" name="TextBox 3">
            <a:extLst>
              <a:ext uri="{FF2B5EF4-FFF2-40B4-BE49-F238E27FC236}">
                <a16:creationId xmlns:a16="http://schemas.microsoft.com/office/drawing/2014/main" id="{717CBDA4-8A12-6232-3FCF-F7BF4388BCD0}"/>
              </a:ext>
            </a:extLst>
          </p:cNvPr>
          <p:cNvSpPr txBox="1"/>
          <p:nvPr/>
        </p:nvSpPr>
        <p:spPr>
          <a:xfrm>
            <a:off x="291612" y="1717873"/>
            <a:ext cx="11608776"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200" b="1" baseline="0">
                <a:latin typeface="Aptos Display"/>
                <a:ea typeface="Arial"/>
                <a:cs typeface="Arial"/>
              </a:rPr>
              <a:t>The state must: </a:t>
            </a:r>
            <a:r>
              <a:rPr lang="en-US" sz="2200" b="1">
                <a:latin typeface="Aptos Display"/>
                <a:ea typeface="Arial"/>
                <a:cs typeface="Arial"/>
              </a:rPr>
              <a:t>​</a:t>
            </a:r>
          </a:p>
          <a:p>
            <a:pPr marL="228600" lvl="0" indent="-228600" rtl="0">
              <a:buFont typeface=""/>
              <a:buChar char="•"/>
            </a:pPr>
            <a:r>
              <a:rPr lang="en-US" sz="2200" baseline="0">
                <a:latin typeface="Aptos Display"/>
                <a:ea typeface="Arial"/>
                <a:cs typeface="Arial"/>
              </a:rPr>
              <a:t>Require providers to report to the state, within state-established timeframes and procedures, any critical incident that occurs during the delivery of services authorized under section 1915(c) of the Act and as specified in the waiver participant's person-centered service plan, or occurs as a result of the failure to deliver services authorized under section 1915(c) of the Act and as specified in the waiver participant's person-centered service plan. </a:t>
            </a:r>
            <a:r>
              <a:rPr lang="en-US" sz="2200">
                <a:latin typeface="Aptos Display"/>
                <a:ea typeface="Arial"/>
                <a:cs typeface="Arial"/>
              </a:rPr>
              <a:t>​</a:t>
            </a:r>
          </a:p>
          <a:p>
            <a:pPr marL="228600" indent="-228600">
              <a:buFont typeface=""/>
              <a:buChar char="•"/>
            </a:pPr>
            <a:endParaRPr lang="en-US" sz="2200">
              <a:latin typeface="Aptos Display"/>
              <a:ea typeface="Arial"/>
              <a:cs typeface="Arial"/>
            </a:endParaRPr>
          </a:p>
          <a:p>
            <a:pPr marL="228600" lvl="0" indent="-228600">
              <a:buFont typeface=""/>
              <a:buChar char="•"/>
            </a:pPr>
            <a:r>
              <a:rPr lang="en-US" sz="2200" baseline="0">
                <a:latin typeface="Aptos Display"/>
                <a:ea typeface="Arial"/>
                <a:cs typeface="Arial"/>
              </a:rPr>
              <a:t>Use claims data, Medicaid fraud control unit data, and data from other state agencies such as Adult Protective Services or Child Protective Services to the extent permissible under applicable state law to identify critical incidents that are unreported by providers and occur during the delivery of services authorized under section 1915(c) of the Act and as specified in the waiver participant's person-centered service plan, or occur as a result of the failure to deliver services authorized under section 1915(c) of the Act and as specified in the waiver participant's person-centered service plan. </a:t>
            </a:r>
            <a:r>
              <a:rPr lang="en-US" sz="2200">
                <a:latin typeface="Aptos Display"/>
                <a:ea typeface="Arial"/>
                <a:cs typeface="Arial"/>
              </a:rPr>
              <a:t>​</a:t>
            </a:r>
            <a:endParaRPr lang="en-US">
              <a:latin typeface="Aptos Display"/>
            </a:endParaRPr>
          </a:p>
        </p:txBody>
      </p:sp>
    </p:spTree>
    <p:extLst>
      <p:ext uri="{BB962C8B-B14F-4D97-AF65-F5344CB8AC3E}">
        <p14:creationId xmlns:p14="http://schemas.microsoft.com/office/powerpoint/2010/main" val="18825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AB3-E420-EAE8-9E9E-C1B647D77855}"/>
              </a:ext>
            </a:extLst>
          </p:cNvPr>
          <p:cNvSpPr>
            <a:spLocks noGrp="1"/>
          </p:cNvSpPr>
          <p:nvPr>
            <p:ph type="title"/>
          </p:nvPr>
        </p:nvSpPr>
        <p:spPr>
          <a:xfrm>
            <a:off x="-29002" y="386968"/>
            <a:ext cx="12255260" cy="1354318"/>
          </a:xfrm>
          <a:solidFill>
            <a:schemeClr val="accent1">
              <a:lumMod val="75000"/>
            </a:schemeClr>
          </a:solidFill>
        </p:spPr>
        <p:txBody>
          <a:bodyPr>
            <a:normAutofit/>
          </a:bodyPr>
          <a:lstStyle/>
          <a:p>
            <a:r>
              <a:rPr lang="en-US">
                <a:solidFill>
                  <a:schemeClr val="bg1"/>
                </a:solidFill>
              </a:rPr>
              <a:t> New Identification Requirements</a:t>
            </a:r>
            <a:r>
              <a:rPr lang="en-US" i="1">
                <a:solidFill>
                  <a:schemeClr val="bg1"/>
                </a:solidFill>
              </a:rPr>
              <a:t> (2 of 3)</a:t>
            </a:r>
            <a:endParaRPr lang="en-US" sz="4400" i="1">
              <a:solidFill>
                <a:schemeClr val="bg1"/>
              </a:solidFill>
            </a:endParaRPr>
          </a:p>
        </p:txBody>
      </p:sp>
      <p:sp>
        <p:nvSpPr>
          <p:cNvPr id="3" name="Subtitle 2">
            <a:extLst>
              <a:ext uri="{FF2B5EF4-FFF2-40B4-BE49-F238E27FC236}">
                <a16:creationId xmlns:a16="http://schemas.microsoft.com/office/drawing/2014/main" id="{354BE0E4-54A1-80ED-0C6D-9BA78A4AC25B}"/>
              </a:ext>
            </a:extLst>
          </p:cNvPr>
          <p:cNvSpPr>
            <a:spLocks noGrp="1"/>
          </p:cNvSpPr>
          <p:nvPr>
            <p:ph idx="1"/>
          </p:nvPr>
        </p:nvSpPr>
        <p:spPr/>
        <p:txBody>
          <a:bodyPr vert="horz" lIns="91440" tIns="45720" rIns="91440" bIns="45720" rtlCol="0" anchor="t">
            <a:noAutofit/>
          </a:bodyPr>
          <a:lstStyle/>
          <a:p>
            <a:pPr marL="0" indent="0">
              <a:buNone/>
            </a:pPr>
            <a:endParaRPr lang="en-US">
              <a:latin typeface="Segoe UI"/>
              <a:ea typeface="Calibri"/>
              <a:cs typeface="Segoe UI"/>
            </a:endParaRPr>
          </a:p>
          <a:p>
            <a:pPr marL="57150" indent="0">
              <a:lnSpc>
                <a:spcPct val="90000"/>
              </a:lnSpc>
              <a:buNone/>
            </a:pPr>
            <a:endParaRPr lang="en-US" sz="2400">
              <a:latin typeface="+mj-lt"/>
              <a:ea typeface="Calibri"/>
            </a:endParaRPr>
          </a:p>
        </p:txBody>
      </p:sp>
      <p:sp>
        <p:nvSpPr>
          <p:cNvPr id="7" name="TextBox 6">
            <a:extLst>
              <a:ext uri="{FF2B5EF4-FFF2-40B4-BE49-F238E27FC236}">
                <a16:creationId xmlns:a16="http://schemas.microsoft.com/office/drawing/2014/main" id="{75DE4353-0E88-3900-49D6-CA8CE25B7E85}"/>
              </a:ext>
            </a:extLst>
          </p:cNvPr>
          <p:cNvSpPr txBox="1"/>
          <p:nvPr/>
        </p:nvSpPr>
        <p:spPr>
          <a:xfrm>
            <a:off x="290230" y="1866347"/>
            <a:ext cx="1160877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rtl="0">
              <a:buFont typeface="Arial"/>
              <a:buChar char="•"/>
            </a:pPr>
            <a:endParaRPr lang="en-US" sz="2200">
              <a:latin typeface="Calibri"/>
              <a:ea typeface="Arial"/>
              <a:cs typeface="Arial"/>
            </a:endParaRPr>
          </a:p>
          <a:p>
            <a:pPr marL="342900" indent="-342900">
              <a:buFont typeface="Arial"/>
              <a:buChar char="•"/>
            </a:pPr>
            <a:r>
              <a:rPr lang="en-US" sz="2200">
                <a:latin typeface="Calibri"/>
                <a:cs typeface="Calibri"/>
              </a:rPr>
              <a:t>Ensure that there is information sharing on the status and resolution of investigations, such as through the use of information sharing agreements, between the state and the entity or entities responsible in the state for investigating critical incidents.</a:t>
            </a:r>
            <a:endParaRPr lang="en-US"/>
          </a:p>
          <a:p>
            <a:pPr lvl="0"/>
            <a:endParaRPr lang="en-US" sz="2200">
              <a:latin typeface="Calibri"/>
              <a:cs typeface="Arial"/>
            </a:endParaRPr>
          </a:p>
          <a:p>
            <a:endParaRPr lang="en-US" sz="2200">
              <a:latin typeface="Calibri"/>
              <a:cs typeface="Calibri"/>
            </a:endParaRPr>
          </a:p>
        </p:txBody>
      </p:sp>
    </p:spTree>
    <p:extLst>
      <p:ext uri="{BB962C8B-B14F-4D97-AF65-F5344CB8AC3E}">
        <p14:creationId xmlns:p14="http://schemas.microsoft.com/office/powerpoint/2010/main" val="23752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AB3-E420-EAE8-9E9E-C1B647D77855}"/>
              </a:ext>
            </a:extLst>
          </p:cNvPr>
          <p:cNvSpPr>
            <a:spLocks noGrp="1"/>
          </p:cNvSpPr>
          <p:nvPr>
            <p:ph type="title"/>
          </p:nvPr>
        </p:nvSpPr>
        <p:spPr>
          <a:xfrm>
            <a:off x="14130" y="386968"/>
            <a:ext cx="12183372" cy="1354318"/>
          </a:xfrm>
          <a:solidFill>
            <a:schemeClr val="accent1">
              <a:lumMod val="75000"/>
            </a:schemeClr>
          </a:solidFill>
        </p:spPr>
        <p:txBody>
          <a:bodyPr>
            <a:normAutofit/>
          </a:bodyPr>
          <a:lstStyle/>
          <a:p>
            <a:r>
              <a:rPr lang="en-US">
                <a:solidFill>
                  <a:schemeClr val="bg1"/>
                </a:solidFill>
              </a:rPr>
              <a:t> New Identification Requirements </a:t>
            </a:r>
            <a:r>
              <a:rPr lang="en-US" i="1">
                <a:solidFill>
                  <a:schemeClr val="bg1"/>
                </a:solidFill>
              </a:rPr>
              <a:t>(3 of 3)</a:t>
            </a:r>
            <a:endParaRPr lang="en-US" sz="4400" i="1">
              <a:solidFill>
                <a:schemeClr val="bg1"/>
              </a:solidFill>
            </a:endParaRPr>
          </a:p>
        </p:txBody>
      </p:sp>
      <p:sp>
        <p:nvSpPr>
          <p:cNvPr id="3" name="Subtitle 2">
            <a:extLst>
              <a:ext uri="{FF2B5EF4-FFF2-40B4-BE49-F238E27FC236}">
                <a16:creationId xmlns:a16="http://schemas.microsoft.com/office/drawing/2014/main" id="{354BE0E4-54A1-80ED-0C6D-9BA78A4AC25B}"/>
              </a:ext>
            </a:extLst>
          </p:cNvPr>
          <p:cNvSpPr>
            <a:spLocks noGrp="1"/>
          </p:cNvSpPr>
          <p:nvPr>
            <p:ph idx="1"/>
          </p:nvPr>
        </p:nvSpPr>
        <p:spPr/>
        <p:txBody>
          <a:bodyPr vert="horz" lIns="91440" tIns="45720" rIns="91440" bIns="45720" rtlCol="0" anchor="t">
            <a:noAutofit/>
          </a:bodyPr>
          <a:lstStyle/>
          <a:p>
            <a:pPr marL="0" indent="0">
              <a:buNone/>
            </a:pPr>
            <a:endParaRPr lang="en-US">
              <a:latin typeface="Segoe UI"/>
              <a:ea typeface="Calibri"/>
              <a:cs typeface="Segoe UI"/>
            </a:endParaRPr>
          </a:p>
          <a:p>
            <a:pPr marL="57150" indent="0">
              <a:lnSpc>
                <a:spcPct val="90000"/>
              </a:lnSpc>
              <a:buNone/>
            </a:pPr>
            <a:endParaRPr lang="en-US" sz="2400">
              <a:latin typeface="+mj-lt"/>
              <a:ea typeface="Calibri"/>
            </a:endParaRPr>
          </a:p>
        </p:txBody>
      </p:sp>
      <p:sp>
        <p:nvSpPr>
          <p:cNvPr id="10" name="Content Placeholder 9">
            <a:extLst>
              <a:ext uri="{FF2B5EF4-FFF2-40B4-BE49-F238E27FC236}">
                <a16:creationId xmlns:a16="http://schemas.microsoft.com/office/drawing/2014/main" id="{C5537467-F568-DDB6-97D2-DE5C6842D05C}"/>
              </a:ext>
            </a:extLst>
          </p:cNvPr>
          <p:cNvSpPr txBox="1">
            <a:spLocks/>
          </p:cNvSpPr>
          <p:nvPr/>
        </p:nvSpPr>
        <p:spPr>
          <a:xfrm>
            <a:off x="607838" y="1710606"/>
            <a:ext cx="10745962"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200" dirty="0">
                <a:latin typeface="Aptos Display"/>
                <a:cs typeface="Calibri"/>
              </a:rPr>
              <a:t>The state must: </a:t>
            </a:r>
            <a:endParaRPr lang="en-US" sz="2200" dirty="0">
              <a:latin typeface="Aptos Display"/>
              <a:cs typeface="Calibri" panose="020F0502020204030204" pitchFamily="34" charset="0"/>
            </a:endParaRPr>
          </a:p>
          <a:p>
            <a:pPr marL="457200" indent="-457200" fontAlgn="base">
              <a:buFont typeface="+mj-lt"/>
              <a:buAutoNum type="arabicPeriod"/>
            </a:pPr>
            <a:r>
              <a:rPr lang="en-US" sz="2200" dirty="0">
                <a:latin typeface="Aptos Display"/>
                <a:cs typeface="Calibri"/>
              </a:rPr>
              <a:t>Initiate an investigation, within state-specified timeframes, for no less than 90 percent of critical incidents; </a:t>
            </a:r>
          </a:p>
          <a:p>
            <a:pPr marL="457200" indent="-457200" fontAlgn="base">
              <a:buFont typeface="+mj-lt"/>
              <a:buAutoNum type="arabicPeriod"/>
            </a:pPr>
            <a:r>
              <a:rPr lang="en-US" sz="2200" dirty="0">
                <a:latin typeface="Aptos Display"/>
                <a:cs typeface="Calibri"/>
              </a:rPr>
              <a:t>Complete an investigation and determine the resolution of the investigation, within state-specified timeframes, for no less than 90 percent of critical incidents; and </a:t>
            </a:r>
          </a:p>
          <a:p>
            <a:pPr marL="457200" indent="-457200" fontAlgn="base">
              <a:buFont typeface="+mj-lt"/>
              <a:buAutoNum type="arabicPeriod"/>
            </a:pPr>
            <a:r>
              <a:rPr lang="en-US" sz="2200" dirty="0">
                <a:latin typeface="Aptos Display"/>
                <a:cs typeface="Calibri"/>
              </a:rPr>
              <a:t>Ensure that corrective action has been completed within state-specified timeframes, for no less than 90 percent of critical incidents that require corrective action. </a:t>
            </a:r>
          </a:p>
          <a:p>
            <a:pPr marL="0" indent="0" fontAlgn="base">
              <a:buFont typeface="Arial" panose="020B0604020202020204" pitchFamily="34" charset="0"/>
              <a:buNone/>
            </a:pPr>
            <a:r>
              <a:rPr lang="en-US" sz="2200" dirty="0">
                <a:latin typeface="Aptos Display"/>
                <a:cs typeface="Calibri"/>
              </a:rPr>
              <a:t>Separately investigate critical incidents if the investigative agency fails to report the resolution of an investigation within state-specified timeframes ("intended to ensure that the failure to effectively share information between state agencies or other entities in the state responsible for investigating incidents does not impede a state's ability to effectively identify, report, triage, investigate, resolve, track, and trend critical incident").</a:t>
            </a:r>
          </a:p>
          <a:p>
            <a:pPr marL="0" indent="0" fontAlgn="base">
              <a:buFont typeface="Arial" panose="020B0604020202020204" pitchFamily="34" charset="0"/>
              <a:buNone/>
            </a:pPr>
            <a:r>
              <a:rPr lang="en-US" sz="2200" b="1" dirty="0">
                <a:solidFill>
                  <a:srgbClr val="C76C61"/>
                </a:solidFill>
                <a:latin typeface="Aptos Display"/>
                <a:cs typeface="Calibri"/>
              </a:rPr>
              <a:t>Effective Date — 3 years (July 9, 2027)</a:t>
            </a:r>
          </a:p>
          <a:p>
            <a:pPr marL="0" indent="0" fontAlgn="base">
              <a:buFont typeface="Arial" panose="020B0604020202020204" pitchFamily="34" charset="0"/>
              <a:buNone/>
            </a:pPr>
            <a:endParaRPr lang="en-US" sz="3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506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61800" y="762001"/>
            <a:ext cx="5334197" cy="1708242"/>
          </a:xfrm>
        </p:spPr>
        <p:txBody>
          <a:bodyPr vert="horz" lIns="91440" tIns="45720" rIns="91440" bIns="45720" rtlCol="0" anchor="ctr">
            <a:normAutofit/>
          </a:bodyPr>
          <a:lstStyle/>
          <a:p>
            <a:r>
              <a:rPr lang="en-US">
                <a:solidFill>
                  <a:schemeClr val="tx1"/>
                </a:solidFill>
              </a:rPr>
              <a:t>Agenda</a:t>
            </a:r>
          </a:p>
        </p:txBody>
      </p:sp>
      <p:sp>
        <p:nvSpPr>
          <p:cNvPr id="7" name="Text Placeholder 6"/>
          <p:cNvSpPr>
            <a:spLocks noGrp="1"/>
          </p:cNvSpPr>
          <p:nvPr>
            <p:ph type="body" sz="quarter" idx="10"/>
          </p:nvPr>
        </p:nvSpPr>
        <p:spPr>
          <a:xfrm>
            <a:off x="761800" y="2470244"/>
            <a:ext cx="5334197" cy="3769835"/>
          </a:xfrm>
        </p:spPr>
        <p:txBody>
          <a:bodyPr vert="horz" lIns="91440" tIns="45720" rIns="91440" bIns="45720" rtlCol="0" anchor="ctr">
            <a:normAutofit lnSpcReduction="10000"/>
          </a:bodyPr>
          <a:lstStyle/>
          <a:p>
            <a:pPr marL="0"/>
            <a:r>
              <a:rPr lang="en-US" sz="2000" dirty="0"/>
              <a:t>8:30 am – Welcome, Introductions, Agenda</a:t>
            </a:r>
          </a:p>
          <a:p>
            <a:pPr marL="0"/>
            <a:r>
              <a:rPr lang="en-US" sz="2000" dirty="0"/>
              <a:t>8:45 am – Pennsylvania/Mercer, Incentivizing Quality</a:t>
            </a:r>
          </a:p>
          <a:p>
            <a:pPr marL="0"/>
            <a:r>
              <a:rPr lang="en-US" sz="2000" dirty="0"/>
              <a:t>9:35 am – Access Rule Overview – Quality</a:t>
            </a:r>
          </a:p>
          <a:p>
            <a:pPr marL="0"/>
            <a:r>
              <a:rPr lang="en-US" sz="2000" dirty="0"/>
              <a:t>9:45 am – NCI &amp; Access Rule Quality</a:t>
            </a:r>
          </a:p>
          <a:p>
            <a:pPr marL="0"/>
            <a:r>
              <a:rPr lang="en-US" sz="2000" dirty="0"/>
              <a:t>10:05 am – Group Work</a:t>
            </a:r>
          </a:p>
          <a:p>
            <a:pPr marL="0"/>
            <a:r>
              <a:rPr lang="en-US" sz="2000" dirty="0"/>
              <a:t>10:40 am – Break</a:t>
            </a:r>
          </a:p>
          <a:p>
            <a:pPr marL="0"/>
            <a:r>
              <a:rPr lang="en-US" sz="2000" dirty="0"/>
              <a:t>11:00 am – Table Report Out</a:t>
            </a:r>
          </a:p>
          <a:p>
            <a:pPr marL="0"/>
            <a:r>
              <a:rPr lang="en-US" sz="2000" dirty="0"/>
              <a:t>11:50 am – Wrap-Up/Discussion</a:t>
            </a:r>
          </a:p>
          <a:p>
            <a:pPr marL="0"/>
            <a:r>
              <a:rPr lang="en-US" sz="2000" dirty="0"/>
              <a:t>12:30 am – Thank You &amp; Safe Travels!</a:t>
            </a:r>
          </a:p>
          <a:p>
            <a:pPr marL="0"/>
            <a:endParaRPr lang="en-US" sz="2000" dirty="0"/>
          </a:p>
        </p:txBody>
      </p:sp>
      <p:pic>
        <p:nvPicPr>
          <p:cNvPr id="9" name="Picture 8" descr="Side view of a white calendar">
            <a:extLst>
              <a:ext uri="{FF2B5EF4-FFF2-40B4-BE49-F238E27FC236}">
                <a16:creationId xmlns:a16="http://schemas.microsoft.com/office/drawing/2014/main" id="{B9D13110-E210-9E97-F083-218295A12759}"/>
              </a:ext>
            </a:extLst>
          </p:cNvPr>
          <p:cNvPicPr>
            <a:picLocks noChangeAspect="1"/>
          </p:cNvPicPr>
          <p:nvPr/>
        </p:nvPicPr>
        <p:blipFill rotWithShape="1">
          <a:blip r:embed="rId2"/>
          <a:srcRect l="48163" r="4" b="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24859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5D3E2-E8BB-403E-980D-2495B2415032}"/>
              </a:ext>
              <a:ext uri="{C183D7F6-B498-43B3-948B-1728B52AA6E4}">
                <adec:decorative xmlns:adec="http://schemas.microsoft.com/office/drawing/2017/decorative" xmlns="" val="1"/>
              </a:ext>
            </a:extLst>
          </p:cNvPr>
          <p:cNvPicPr>
            <a:picLocks noChangeAspect="1"/>
          </p:cNvPicPr>
          <p:nvPr/>
        </p:nvPicPr>
        <p:blipFill rotWithShape="1">
          <a:blip r:embed="rId3">
            <a:alphaModFix amt="32000"/>
          </a:blip>
          <a:srcRect l="171" t="65" r="2801" b="-388"/>
          <a:stretch/>
        </p:blipFill>
        <p:spPr>
          <a:xfrm>
            <a:off x="-10626" y="-4416"/>
            <a:ext cx="12200768" cy="6875730"/>
          </a:xfrm>
          <a:prstGeom prst="rect">
            <a:avLst/>
          </a:prstGeom>
        </p:spPr>
      </p:pic>
      <p:sp>
        <p:nvSpPr>
          <p:cNvPr id="5" name="TextBox 4">
            <a:extLst>
              <a:ext uri="{FF2B5EF4-FFF2-40B4-BE49-F238E27FC236}">
                <a16:creationId xmlns:a16="http://schemas.microsoft.com/office/drawing/2014/main" id="{04C9DB6A-4A6E-5313-1CD4-975E718DA2BA}"/>
              </a:ext>
              <a:ext uri="{C183D7F6-B498-43B3-948B-1728B52AA6E4}">
                <adec:decorative xmlns:adec="http://schemas.microsoft.com/office/drawing/2017/decorative" xmlns="" val="1"/>
              </a:ext>
            </a:extLst>
          </p:cNvPr>
          <p:cNvSpPr txBox="1"/>
          <p:nvPr/>
        </p:nvSpPr>
        <p:spPr>
          <a:xfrm>
            <a:off x="1137478" y="11043"/>
            <a:ext cx="3809996" cy="6857997"/>
          </a:xfrm>
          <a:prstGeom prst="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itle 1">
            <a:extLst>
              <a:ext uri="{FF2B5EF4-FFF2-40B4-BE49-F238E27FC236}">
                <a16:creationId xmlns:a16="http://schemas.microsoft.com/office/drawing/2014/main" id="{94A64F95-BEA5-5A27-E4D9-49924EDE77D2}"/>
              </a:ext>
            </a:extLst>
          </p:cNvPr>
          <p:cNvSpPr>
            <a:spLocks noGrp="1"/>
          </p:cNvSpPr>
          <p:nvPr>
            <p:ph type="title"/>
          </p:nvPr>
        </p:nvSpPr>
        <p:spPr>
          <a:xfrm>
            <a:off x="1152112" y="583304"/>
            <a:ext cx="3790123" cy="2852737"/>
          </a:xfrm>
        </p:spPr>
        <p:txBody>
          <a:bodyPr>
            <a:normAutofit/>
          </a:bodyPr>
          <a:lstStyle/>
          <a:p>
            <a:pPr algn="ctr"/>
            <a:r>
              <a:rPr lang="en-US" sz="4800">
                <a:solidFill>
                  <a:schemeClr val="bg1"/>
                </a:solidFill>
                <a:latin typeface="Aptos Display"/>
                <a:cs typeface="Arial"/>
              </a:rPr>
              <a:t>Quality Measure Set</a:t>
            </a:r>
          </a:p>
        </p:txBody>
      </p:sp>
    </p:spTree>
    <p:extLst>
      <p:ext uri="{BB962C8B-B14F-4D97-AF65-F5344CB8AC3E}">
        <p14:creationId xmlns:p14="http://schemas.microsoft.com/office/powerpoint/2010/main" val="40252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5FEE-0D36-9104-66E4-F00CE3FBFA0A}"/>
              </a:ext>
            </a:extLst>
          </p:cNvPr>
          <p:cNvSpPr>
            <a:spLocks noGrp="1"/>
          </p:cNvSpPr>
          <p:nvPr>
            <p:ph type="title"/>
          </p:nvPr>
        </p:nvSpPr>
        <p:spPr>
          <a:xfrm>
            <a:off x="-10064" y="365125"/>
            <a:ext cx="12298391" cy="1109903"/>
          </a:xfrm>
          <a:solidFill>
            <a:schemeClr val="accent1">
              <a:lumMod val="75000"/>
            </a:schemeClr>
          </a:solidFill>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a:solidFill>
                  <a:schemeClr val="bg1"/>
                </a:solidFill>
                <a:latin typeface="Aptos Display"/>
                <a:ea typeface="+mj-ea"/>
                <a:cs typeface="Arial"/>
              </a:rPr>
              <a:t> HCBS Quality Measure Set: Background</a:t>
            </a:r>
            <a:r>
              <a:rPr lang="en-US" sz="4000">
                <a:latin typeface="Aptos Display"/>
                <a:ea typeface="+mj-ea"/>
                <a:cs typeface="Arial"/>
              </a:rPr>
              <a:t> </a:t>
            </a:r>
            <a:endParaRPr lang="en-US" sz="4000">
              <a:latin typeface="Aptos Display"/>
              <a:cs typeface="Arial" panose="020B0604020202020204" pitchFamily="34" charset="0"/>
            </a:endParaRPr>
          </a:p>
        </p:txBody>
      </p:sp>
      <p:sp>
        <p:nvSpPr>
          <p:cNvPr id="3" name="Content Placeholder 2">
            <a:extLst>
              <a:ext uri="{FF2B5EF4-FFF2-40B4-BE49-F238E27FC236}">
                <a16:creationId xmlns:a16="http://schemas.microsoft.com/office/drawing/2014/main" id="{C6BA7537-9BC3-823D-7862-759C4D302ED9}"/>
              </a:ext>
            </a:extLst>
          </p:cNvPr>
          <p:cNvSpPr>
            <a:spLocks noGrp="1"/>
          </p:cNvSpPr>
          <p:nvPr>
            <p:ph idx="1"/>
          </p:nvPr>
        </p:nvSpPr>
        <p:spPr>
          <a:xfrm>
            <a:off x="609600" y="1728088"/>
            <a:ext cx="10972800" cy="4628456"/>
          </a:xfrm>
        </p:spPr>
        <p:txBody>
          <a:bodyPr vert="horz" lIns="91440" tIns="45720" rIns="91440" bIns="4572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2000" b="1" dirty="0">
                <a:solidFill>
                  <a:schemeClr val="accent1">
                    <a:lumMod val="75000"/>
                  </a:schemeClr>
                </a:solidFill>
                <a:latin typeface="+mj-lt"/>
                <a:cs typeface="Arial"/>
              </a:rPr>
              <a:t>September 2020 </a:t>
            </a:r>
            <a:endParaRPr lang="en-US" sz="2000" dirty="0">
              <a:solidFill>
                <a:schemeClr val="accent1">
                  <a:lumMod val="75000"/>
                </a:schemeClr>
              </a:solidFill>
              <a:latin typeface="+mj-lt"/>
              <a:ea typeface="Calibri"/>
              <a:cs typeface="Arial" panose="020B0604020202020204" pitchFamily="34" charset="0"/>
            </a:endParaRPr>
          </a:p>
          <a:p>
            <a:pPr marL="914400" lvl="1" indent="-342900"/>
            <a:r>
              <a:rPr lang="en-US" sz="2000" dirty="0">
                <a:solidFill>
                  <a:srgbClr val="000000"/>
                </a:solidFill>
                <a:latin typeface="+mj-lt"/>
                <a:ea typeface="Calibri"/>
                <a:cs typeface="Arial"/>
              </a:rPr>
              <a:t>RFI seeking feedback on a draft set of recommended HCBS measures</a:t>
            </a:r>
          </a:p>
          <a:p>
            <a:pPr indent="0" defTabSz="812781">
              <a:spcBef>
                <a:spcPts val="600"/>
              </a:spcBef>
              <a:buNone/>
            </a:pPr>
            <a:r>
              <a:rPr lang="en-US" sz="2000" b="1" dirty="0">
                <a:solidFill>
                  <a:schemeClr val="accent1">
                    <a:lumMod val="75000"/>
                  </a:schemeClr>
                </a:solidFill>
                <a:latin typeface="+mj-lt"/>
              </a:rPr>
              <a:t>July 21, 2022 </a:t>
            </a:r>
            <a:r>
              <a:rPr lang="en-US" sz="2000" b="1" dirty="0">
                <a:solidFill>
                  <a:srgbClr val="000000"/>
                </a:solidFill>
                <a:latin typeface="+mj-lt"/>
              </a:rPr>
              <a:t>-  </a:t>
            </a:r>
            <a:r>
              <a:rPr lang="en-US" sz="2000" dirty="0">
                <a:solidFill>
                  <a:srgbClr val="000000"/>
                </a:solidFill>
                <a:latin typeface="+mj-lt"/>
              </a:rPr>
              <a:t>SMDL 22-003 released</a:t>
            </a:r>
            <a:endParaRPr lang="en-US" sz="2000" dirty="0">
              <a:solidFill>
                <a:srgbClr val="000000"/>
              </a:solidFill>
              <a:latin typeface="+mj-lt"/>
              <a:ea typeface="Calibri"/>
              <a:cs typeface="Arial"/>
            </a:endParaRPr>
          </a:p>
          <a:p>
            <a:pPr indent="0" defTabSz="812781">
              <a:spcBef>
                <a:spcPts val="600"/>
              </a:spcBef>
              <a:buNone/>
            </a:pPr>
            <a:r>
              <a:rPr lang="en-US" sz="2000" b="1" dirty="0">
                <a:solidFill>
                  <a:schemeClr val="accent1">
                    <a:lumMod val="75000"/>
                  </a:schemeClr>
                </a:solidFill>
                <a:latin typeface="+mj-lt"/>
                <a:cs typeface="Arial"/>
              </a:rPr>
              <a:t>May</a:t>
            </a:r>
            <a:r>
              <a:rPr lang="en-US" sz="2000" b="1" dirty="0">
                <a:solidFill>
                  <a:schemeClr val="accent1">
                    <a:lumMod val="75000"/>
                  </a:schemeClr>
                </a:solidFill>
                <a:latin typeface="+mj-lt"/>
                <a:ea typeface="Calibri"/>
                <a:cs typeface="Arial"/>
              </a:rPr>
              <a:t> 3, 2023 – July 2, 2023</a:t>
            </a:r>
            <a:endParaRPr lang="en-US" sz="2000" dirty="0">
              <a:solidFill>
                <a:schemeClr val="accent1">
                  <a:lumMod val="75000"/>
                </a:schemeClr>
              </a:solidFill>
              <a:latin typeface="+mj-lt"/>
              <a:ea typeface="Calibri"/>
              <a:cs typeface="Arial"/>
            </a:endParaRPr>
          </a:p>
          <a:p>
            <a:pPr marL="951865" lvl="1" indent="-342900"/>
            <a:r>
              <a:rPr lang="en-US" sz="2000" dirty="0">
                <a:solidFill>
                  <a:srgbClr val="000000"/>
                </a:solidFill>
                <a:latin typeface="+mj-lt"/>
                <a:ea typeface="Calibri"/>
                <a:cs typeface="Arial"/>
              </a:rPr>
              <a:t>Access NRPM  </a:t>
            </a:r>
            <a:endParaRPr lang="en-US" sz="2000" b="1" dirty="0">
              <a:solidFill>
                <a:srgbClr val="000000"/>
              </a:solidFill>
              <a:latin typeface="+mj-lt"/>
              <a:ea typeface="Calibri"/>
              <a:cs typeface="Arial"/>
            </a:endParaRPr>
          </a:p>
          <a:p>
            <a:pPr indent="0">
              <a:spcBef>
                <a:spcPts val="600"/>
              </a:spcBef>
              <a:buNone/>
            </a:pPr>
            <a:r>
              <a:rPr lang="en-US" sz="2000" b="1" dirty="0">
                <a:solidFill>
                  <a:schemeClr val="accent1">
                    <a:lumMod val="75000"/>
                  </a:schemeClr>
                </a:solidFill>
                <a:latin typeface="+mj-lt"/>
                <a:ea typeface="Calibri"/>
                <a:cs typeface="Arial"/>
              </a:rPr>
              <a:t>January 25, 2024 </a:t>
            </a:r>
            <a:r>
              <a:rPr lang="en-US" sz="2000" b="1" dirty="0">
                <a:solidFill>
                  <a:srgbClr val="000000"/>
                </a:solidFill>
                <a:latin typeface="+mj-lt"/>
                <a:ea typeface="Calibri"/>
                <a:cs typeface="Arial"/>
              </a:rPr>
              <a:t>- </a:t>
            </a:r>
            <a:r>
              <a:rPr lang="en-US" sz="2000" dirty="0">
                <a:solidFill>
                  <a:srgbClr val="000000"/>
                </a:solidFill>
                <a:latin typeface="+mj-lt"/>
                <a:ea typeface="Calibri"/>
                <a:cs typeface="Arial"/>
              </a:rPr>
              <a:t>CMS outlines requirement for MFP Grantees</a:t>
            </a:r>
          </a:p>
          <a:p>
            <a:pPr indent="0">
              <a:spcBef>
                <a:spcPts val="600"/>
              </a:spcBef>
              <a:buNone/>
            </a:pPr>
            <a:r>
              <a:rPr lang="en-US" sz="2000" b="1" dirty="0">
                <a:solidFill>
                  <a:schemeClr val="accent1">
                    <a:lumMod val="75000"/>
                  </a:schemeClr>
                </a:solidFill>
                <a:latin typeface="+mj-lt"/>
                <a:ea typeface="Calibri"/>
                <a:cs typeface="Arial"/>
              </a:rPr>
              <a:t>April 11, 2024</a:t>
            </a:r>
            <a:r>
              <a:rPr lang="en-US" sz="2000" b="1" dirty="0">
                <a:solidFill>
                  <a:srgbClr val="000000"/>
                </a:solidFill>
                <a:latin typeface="+mj-lt"/>
                <a:ea typeface="Calibri"/>
                <a:cs typeface="Arial"/>
              </a:rPr>
              <a:t> - </a:t>
            </a:r>
            <a:r>
              <a:rPr lang="en-US" sz="2000" dirty="0">
                <a:solidFill>
                  <a:srgbClr val="000000"/>
                </a:solidFill>
                <a:latin typeface="+mj-lt"/>
                <a:ea typeface="Calibri"/>
                <a:cs typeface="Arial"/>
              </a:rPr>
              <a:t>Informational Bulletins </a:t>
            </a:r>
            <a:endParaRPr lang="en-US" sz="2000" dirty="0">
              <a:solidFill>
                <a:srgbClr val="000000"/>
              </a:solidFill>
              <a:latin typeface="+mj-lt"/>
            </a:endParaRPr>
          </a:p>
          <a:p>
            <a:pPr marL="342265" indent="-285750"/>
            <a:r>
              <a:rPr lang="en-US" sz="2000" dirty="0">
                <a:solidFill>
                  <a:srgbClr val="000000"/>
                </a:solidFill>
                <a:latin typeface="+mj-lt"/>
                <a:ea typeface="+mn-lt"/>
                <a:cs typeface="+mn-lt"/>
              </a:rPr>
              <a:t>2024 Home and Community-Based Services (HCBS) Quality Measure Set (QMS)</a:t>
            </a:r>
            <a:endParaRPr lang="en-US" sz="2000" dirty="0">
              <a:solidFill>
                <a:srgbClr val="000000"/>
              </a:solidFill>
              <a:latin typeface="+mj-lt"/>
              <a:ea typeface="Calibri"/>
              <a:cs typeface="Arial"/>
            </a:endParaRPr>
          </a:p>
          <a:p>
            <a:pPr marL="342265" indent="-285750"/>
            <a:r>
              <a:rPr lang="en-US" sz="2000" dirty="0">
                <a:solidFill>
                  <a:srgbClr val="000000"/>
                </a:solidFill>
                <a:latin typeface="+mj-lt"/>
                <a:ea typeface="+mn-lt"/>
                <a:cs typeface="+mn-lt"/>
              </a:rPr>
              <a:t>Home and Community-Based Services (HCBS) Quality Measure Set (QMS) Reporting Requirements for Money Follows the Person (MFP) Demonstration Grant Recipients</a:t>
            </a:r>
            <a:endParaRPr lang="en-US" sz="2000" dirty="0">
              <a:solidFill>
                <a:srgbClr val="000000"/>
              </a:solidFill>
              <a:latin typeface="+mj-lt"/>
              <a:ea typeface="Calibri"/>
              <a:cs typeface="Calibri"/>
            </a:endParaRPr>
          </a:p>
          <a:p>
            <a:pPr indent="0">
              <a:spcBef>
                <a:spcPts val="600"/>
              </a:spcBef>
              <a:buNone/>
            </a:pPr>
            <a:r>
              <a:rPr lang="en-US" sz="2000" b="1" dirty="0">
                <a:solidFill>
                  <a:schemeClr val="accent1">
                    <a:lumMod val="75000"/>
                  </a:schemeClr>
                </a:solidFill>
                <a:latin typeface="+mj-lt"/>
                <a:ea typeface="Calibri"/>
                <a:cs typeface="Arial"/>
              </a:rPr>
              <a:t>April 11, 2024</a:t>
            </a:r>
            <a:r>
              <a:rPr lang="en-US" sz="2000" b="1" dirty="0">
                <a:solidFill>
                  <a:srgbClr val="000000"/>
                </a:solidFill>
                <a:latin typeface="+mj-lt"/>
                <a:ea typeface="Calibri"/>
                <a:cs typeface="Arial"/>
              </a:rPr>
              <a:t> - </a:t>
            </a:r>
            <a:r>
              <a:rPr lang="en-US" sz="2000" dirty="0">
                <a:solidFill>
                  <a:srgbClr val="000000"/>
                </a:solidFill>
                <a:latin typeface="+mj-lt"/>
                <a:ea typeface="Calibri"/>
                <a:cs typeface="Arial"/>
              </a:rPr>
              <a:t>LTSS Quality Measures Technical Specifications and Resources Manual</a:t>
            </a:r>
            <a:endParaRPr lang="en-US" sz="2000" dirty="0">
              <a:solidFill>
                <a:srgbClr val="000000"/>
              </a:solidFill>
              <a:latin typeface="+mj-lt"/>
              <a:ea typeface="Calibri"/>
              <a:cs typeface="Calibri"/>
            </a:endParaRPr>
          </a:p>
          <a:p>
            <a:pPr indent="0">
              <a:spcBef>
                <a:spcPts val="600"/>
              </a:spcBef>
              <a:buNone/>
            </a:pPr>
            <a:endParaRPr lang="en-US" b="1" dirty="0">
              <a:solidFill>
                <a:schemeClr val="accent1">
                  <a:lumMod val="75000"/>
                </a:schemeClr>
              </a:solidFill>
              <a:latin typeface="+mj-lt"/>
              <a:ea typeface="Calibri"/>
              <a:cs typeface="Arial"/>
            </a:endParaRPr>
          </a:p>
          <a:p>
            <a:pPr indent="0">
              <a:spcBef>
                <a:spcPts val="600"/>
              </a:spcBef>
              <a:buNone/>
            </a:pPr>
            <a:r>
              <a:rPr lang="en-US" b="1" dirty="0">
                <a:solidFill>
                  <a:schemeClr val="accent1">
                    <a:lumMod val="75000"/>
                  </a:schemeClr>
                </a:solidFill>
                <a:latin typeface="+mj-lt"/>
                <a:ea typeface="Calibri"/>
                <a:cs typeface="Arial"/>
              </a:rPr>
              <a:t>April 2024 - </a:t>
            </a:r>
            <a:r>
              <a:rPr lang="en-US" b="1" dirty="0">
                <a:solidFill>
                  <a:schemeClr val="accent1">
                    <a:lumMod val="75000"/>
                  </a:schemeClr>
                </a:solidFill>
                <a:latin typeface="+mj-lt"/>
                <a:ea typeface="+mn-lt"/>
                <a:cs typeface="+mn-lt"/>
              </a:rPr>
              <a:t>Final Access Rule </a:t>
            </a:r>
            <a:endParaRPr lang="en-US" b="1" dirty="0">
              <a:solidFill>
                <a:schemeClr val="accent1">
                  <a:lumMod val="75000"/>
                </a:schemeClr>
              </a:solidFill>
              <a:latin typeface="+mj-lt"/>
              <a:ea typeface="Calibri"/>
              <a:cs typeface="Arial"/>
            </a:endParaRPr>
          </a:p>
        </p:txBody>
      </p:sp>
      <p:sp>
        <p:nvSpPr>
          <p:cNvPr id="23" name="Footer Placeholder 4">
            <a:extLst>
              <a:ext uri="{FF2B5EF4-FFF2-40B4-BE49-F238E27FC236}">
                <a16:creationId xmlns:a16="http://schemas.microsoft.com/office/drawing/2014/main" id="{D4A0A45A-81BD-67B2-30C2-664C910D9BDB}"/>
              </a:ext>
              <a:ext uri="{C183D7F6-B498-43B3-948B-1728B52AA6E4}">
                <adec:decorative xmlns:adec="http://schemas.microsoft.com/office/drawing/2017/decorative" xmlns="" val="1"/>
              </a:ext>
            </a:extLst>
          </p:cNvPr>
          <p:cNvSpPr>
            <a:spLocks noGrp="1"/>
          </p:cNvSpPr>
          <p:nvPr>
            <p:ph type="ftr" sz="quarter" idx="4294967295"/>
          </p:nvPr>
        </p:nvSpPr>
        <p:spPr>
          <a:xfrm>
            <a:off x="0" y="6494463"/>
            <a:ext cx="4114800" cy="296862"/>
          </a:xfrm>
          <a:prstGeom prst="rect">
            <a:avLst/>
          </a:prstGeom>
        </p:spPr>
        <p:txBody>
          <a:bodyPr/>
          <a:lstStyle>
            <a:defPPr>
              <a:defRPr lang="en-US"/>
            </a:defPPr>
            <a:lvl1pPr marL="0" algn="ctr" defTabSz="914423" rtl="0" eaLnBrk="1" latinLnBrk="0" hangingPunct="1">
              <a:defRPr sz="1100" b="1" kern="1200">
                <a:solidFill>
                  <a:schemeClr val="bg1"/>
                </a:solidFill>
                <a:latin typeface="Source Sans Pro" panose="020B0503030403020204" pitchFamily="34" charset="0"/>
                <a:ea typeface="Source Sans Pro" panose="020B0503030403020204" pitchFamily="34" charset="0"/>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a:lstStyle>
          <a:p>
            <a:r>
              <a:rPr lang="en-US">
                <a:solidFill>
                  <a:srgbClr val="FFFFFF"/>
                </a:solidFill>
              </a:rPr>
              <a:t>NATIONAL CORE INDICATORS--AGING AND DISABILITIES®</a:t>
            </a:r>
          </a:p>
        </p:txBody>
      </p:sp>
      <p:grpSp>
        <p:nvGrpSpPr>
          <p:cNvPr id="4" name="Graphic 555">
            <a:extLst>
              <a:ext uri="{FF2B5EF4-FFF2-40B4-BE49-F238E27FC236}">
                <a16:creationId xmlns:a16="http://schemas.microsoft.com/office/drawing/2014/main" id="{58DD882B-DF5B-CAB5-2C41-DF619A78C410}"/>
              </a:ext>
              <a:ext uri="{C183D7F6-B498-43B3-948B-1728B52AA6E4}">
                <adec:decorative xmlns:adec="http://schemas.microsoft.com/office/drawing/2017/decorative" xmlns="" val="1"/>
              </a:ext>
            </a:extLst>
          </p:cNvPr>
          <p:cNvGrpSpPr/>
          <p:nvPr/>
        </p:nvGrpSpPr>
        <p:grpSpPr>
          <a:xfrm>
            <a:off x="9861964" y="2197895"/>
            <a:ext cx="1727002" cy="1611098"/>
            <a:chOff x="3987492" y="4961258"/>
            <a:chExt cx="845045" cy="815906"/>
          </a:xfrm>
          <a:noFill/>
        </p:grpSpPr>
        <p:sp>
          <p:nvSpPr>
            <p:cNvPr id="5" name="Freeform: Shape 4">
              <a:extLst>
                <a:ext uri="{FF2B5EF4-FFF2-40B4-BE49-F238E27FC236}">
                  <a16:creationId xmlns:a16="http://schemas.microsoft.com/office/drawing/2014/main" id="{D06DEF66-4CFA-4662-901A-08C59C449ADC}"/>
                </a:ext>
              </a:extLst>
            </p:cNvPr>
            <p:cNvSpPr/>
            <p:nvPr/>
          </p:nvSpPr>
          <p:spPr>
            <a:xfrm>
              <a:off x="4278887" y="4961258"/>
              <a:ext cx="203976" cy="262255"/>
            </a:xfrm>
            <a:custGeom>
              <a:avLst/>
              <a:gdLst>
                <a:gd name="connsiteX0" fmla="*/ 0 w 203976"/>
                <a:gd name="connsiteY0" fmla="*/ 174837 h 262255"/>
                <a:gd name="connsiteX1" fmla="*/ 0 w 203976"/>
                <a:gd name="connsiteY1" fmla="*/ 0 h 262255"/>
                <a:gd name="connsiteX2" fmla="*/ 203976 w 203976"/>
                <a:gd name="connsiteY2" fmla="*/ 60464 h 262255"/>
                <a:gd name="connsiteX3" fmla="*/ 203976 w 203976"/>
                <a:gd name="connsiteY3" fmla="*/ 203976 h 262255"/>
                <a:gd name="connsiteX4" fmla="*/ 0 w 203976"/>
                <a:gd name="connsiteY4" fmla="*/ 262255 h 262255"/>
                <a:gd name="connsiteX5" fmla="*/ 0 w 203976"/>
                <a:gd name="connsiteY5" fmla="*/ 174837 h 26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 h="262255">
                  <a:moveTo>
                    <a:pt x="0" y="174837"/>
                  </a:moveTo>
                  <a:lnTo>
                    <a:pt x="0" y="0"/>
                  </a:lnTo>
                  <a:cubicBezTo>
                    <a:pt x="0" y="0"/>
                    <a:pt x="116558" y="58279"/>
                    <a:pt x="203976" y="60464"/>
                  </a:cubicBezTo>
                  <a:lnTo>
                    <a:pt x="203976" y="203976"/>
                  </a:lnTo>
                  <a:cubicBezTo>
                    <a:pt x="116558" y="203976"/>
                    <a:pt x="0" y="262255"/>
                    <a:pt x="0" y="262255"/>
                  </a:cubicBezTo>
                  <a:lnTo>
                    <a:pt x="0" y="174837"/>
                  </a:lnTo>
                  <a:close/>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7" name="Freeform: Shape 6">
              <a:extLst>
                <a:ext uri="{FF2B5EF4-FFF2-40B4-BE49-F238E27FC236}">
                  <a16:creationId xmlns:a16="http://schemas.microsoft.com/office/drawing/2014/main" id="{0A777849-151E-5995-4A6D-3FFE86FD651A}"/>
                </a:ext>
              </a:extLst>
            </p:cNvPr>
            <p:cNvSpPr/>
            <p:nvPr/>
          </p:nvSpPr>
          <p:spPr>
            <a:xfrm>
              <a:off x="4162329" y="5092386"/>
              <a:ext cx="44401" cy="3642"/>
            </a:xfrm>
            <a:custGeom>
              <a:avLst/>
              <a:gdLst>
                <a:gd name="connsiteX0" fmla="*/ 44401 w 44401"/>
                <a:gd name="connsiteY0" fmla="*/ 0 h 3642"/>
                <a:gd name="connsiteX1" fmla="*/ 0 w 44401"/>
                <a:gd name="connsiteY1" fmla="*/ 0 h 3642"/>
              </a:gdLst>
              <a:ahLst/>
              <a:cxnLst>
                <a:cxn ang="0">
                  <a:pos x="connsiteX0" y="connsiteY0"/>
                </a:cxn>
                <a:cxn ang="0">
                  <a:pos x="connsiteX1" y="connsiteY1"/>
                </a:cxn>
              </a:cxnLst>
              <a:rect l="l" t="t" r="r" b="b"/>
              <a:pathLst>
                <a:path w="44401" h="3642">
                  <a:moveTo>
                    <a:pt x="44401" y="0"/>
                  </a:moveTo>
                  <a:lnTo>
                    <a:pt x="0" y="0"/>
                  </a:lnTo>
                </a:path>
              </a:pathLst>
            </a:custGeom>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8" name="Freeform: Shape 7">
              <a:extLst>
                <a:ext uri="{FF2B5EF4-FFF2-40B4-BE49-F238E27FC236}">
                  <a16:creationId xmlns:a16="http://schemas.microsoft.com/office/drawing/2014/main" id="{C308F634-9333-FB4F-5A63-D5F4CAE0A295}"/>
                </a:ext>
              </a:extLst>
            </p:cNvPr>
            <p:cNvSpPr/>
            <p:nvPr/>
          </p:nvSpPr>
          <p:spPr>
            <a:xfrm>
              <a:off x="4182144" y="5143380"/>
              <a:ext cx="38464" cy="21854"/>
            </a:xfrm>
            <a:custGeom>
              <a:avLst/>
              <a:gdLst>
                <a:gd name="connsiteX0" fmla="*/ 38464 w 38464"/>
                <a:gd name="connsiteY0" fmla="*/ 0 h 21854"/>
                <a:gd name="connsiteX1" fmla="*/ 0 w 38464"/>
                <a:gd name="connsiteY1" fmla="*/ 21855 h 21854"/>
              </a:gdLst>
              <a:ahLst/>
              <a:cxnLst>
                <a:cxn ang="0">
                  <a:pos x="connsiteX0" y="connsiteY0"/>
                </a:cxn>
                <a:cxn ang="0">
                  <a:pos x="connsiteX1" y="connsiteY1"/>
                </a:cxn>
              </a:cxnLst>
              <a:rect l="l" t="t" r="r" b="b"/>
              <a:pathLst>
                <a:path w="38464" h="21854">
                  <a:moveTo>
                    <a:pt x="38464" y="0"/>
                  </a:moveTo>
                  <a:lnTo>
                    <a:pt x="0" y="21855"/>
                  </a:lnTo>
                </a:path>
              </a:pathLst>
            </a:custGeom>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9" name="Freeform: Shape 8">
              <a:extLst>
                <a:ext uri="{FF2B5EF4-FFF2-40B4-BE49-F238E27FC236}">
                  <a16:creationId xmlns:a16="http://schemas.microsoft.com/office/drawing/2014/main" id="{575609E4-896B-738A-BF29-033DDF67E053}"/>
                </a:ext>
              </a:extLst>
            </p:cNvPr>
            <p:cNvSpPr/>
            <p:nvPr/>
          </p:nvSpPr>
          <p:spPr>
            <a:xfrm>
              <a:off x="4162329" y="5092386"/>
              <a:ext cx="44401" cy="3642"/>
            </a:xfrm>
            <a:custGeom>
              <a:avLst/>
              <a:gdLst>
                <a:gd name="connsiteX0" fmla="*/ 44401 w 44401"/>
                <a:gd name="connsiteY0" fmla="*/ 0 h 3642"/>
                <a:gd name="connsiteX1" fmla="*/ 0 w 44401"/>
                <a:gd name="connsiteY1" fmla="*/ 0 h 3642"/>
              </a:gdLst>
              <a:ahLst/>
              <a:cxnLst>
                <a:cxn ang="0">
                  <a:pos x="connsiteX0" y="connsiteY0"/>
                </a:cxn>
                <a:cxn ang="0">
                  <a:pos x="connsiteX1" y="connsiteY1"/>
                </a:cxn>
              </a:cxnLst>
              <a:rect l="l" t="t" r="r" b="b"/>
              <a:pathLst>
                <a:path w="44401" h="3642">
                  <a:moveTo>
                    <a:pt x="44401" y="0"/>
                  </a:moveTo>
                  <a:lnTo>
                    <a:pt x="0" y="0"/>
                  </a:lnTo>
                </a:path>
              </a:pathLst>
            </a:custGeom>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0" name="Freeform: Shape 9">
              <a:extLst>
                <a:ext uri="{FF2B5EF4-FFF2-40B4-BE49-F238E27FC236}">
                  <a16:creationId xmlns:a16="http://schemas.microsoft.com/office/drawing/2014/main" id="{EA249764-7E40-E4C8-21B3-FCD1CD554DB8}"/>
                </a:ext>
              </a:extLst>
            </p:cNvPr>
            <p:cNvSpPr/>
            <p:nvPr/>
          </p:nvSpPr>
          <p:spPr>
            <a:xfrm>
              <a:off x="4182144" y="5019537"/>
              <a:ext cx="38464" cy="21854"/>
            </a:xfrm>
            <a:custGeom>
              <a:avLst/>
              <a:gdLst>
                <a:gd name="connsiteX0" fmla="*/ 38464 w 38464"/>
                <a:gd name="connsiteY0" fmla="*/ 21855 h 21854"/>
                <a:gd name="connsiteX1" fmla="*/ 0 w 38464"/>
                <a:gd name="connsiteY1" fmla="*/ 0 h 21854"/>
              </a:gdLst>
              <a:ahLst/>
              <a:cxnLst>
                <a:cxn ang="0">
                  <a:pos x="connsiteX0" y="connsiteY0"/>
                </a:cxn>
                <a:cxn ang="0">
                  <a:pos x="connsiteX1" y="connsiteY1"/>
                </a:cxn>
              </a:cxnLst>
              <a:rect l="l" t="t" r="r" b="b"/>
              <a:pathLst>
                <a:path w="38464" h="21854">
                  <a:moveTo>
                    <a:pt x="38464" y="21855"/>
                  </a:moveTo>
                  <a:lnTo>
                    <a:pt x="0" y="0"/>
                  </a:lnTo>
                </a:path>
              </a:pathLst>
            </a:custGeom>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1" name="Freeform: Shape 10">
              <a:extLst>
                <a:ext uri="{FF2B5EF4-FFF2-40B4-BE49-F238E27FC236}">
                  <a16:creationId xmlns:a16="http://schemas.microsoft.com/office/drawing/2014/main" id="{E4FC344A-49E1-0A68-ADB5-F597B66CAC78}"/>
                </a:ext>
              </a:extLst>
            </p:cNvPr>
            <p:cNvSpPr/>
            <p:nvPr/>
          </p:nvSpPr>
          <p:spPr>
            <a:xfrm>
              <a:off x="4482863" y="5021722"/>
              <a:ext cx="116557" cy="143512"/>
            </a:xfrm>
            <a:custGeom>
              <a:avLst/>
              <a:gdLst>
                <a:gd name="connsiteX0" fmla="*/ 0 w 116557"/>
                <a:gd name="connsiteY0" fmla="*/ 0 h 143512"/>
                <a:gd name="connsiteX1" fmla="*/ 75034 w 116557"/>
                <a:gd name="connsiteY1" fmla="*/ 0 h 143512"/>
                <a:gd name="connsiteX2" fmla="*/ 116558 w 116557"/>
                <a:gd name="connsiteY2" fmla="*/ 41524 h 143512"/>
                <a:gd name="connsiteX3" fmla="*/ 116558 w 116557"/>
                <a:gd name="connsiteY3" fmla="*/ 101988 h 143512"/>
                <a:gd name="connsiteX4" fmla="*/ 75034 w 116557"/>
                <a:gd name="connsiteY4" fmla="*/ 143512 h 143512"/>
                <a:gd name="connsiteX5" fmla="*/ 0 w 116557"/>
                <a:gd name="connsiteY5" fmla="*/ 143512 h 14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57" h="143512">
                  <a:moveTo>
                    <a:pt x="0" y="0"/>
                  </a:moveTo>
                  <a:lnTo>
                    <a:pt x="75034" y="0"/>
                  </a:lnTo>
                  <a:cubicBezTo>
                    <a:pt x="97982" y="0"/>
                    <a:pt x="116558" y="18613"/>
                    <a:pt x="116558" y="41524"/>
                  </a:cubicBezTo>
                  <a:lnTo>
                    <a:pt x="116558" y="101988"/>
                  </a:lnTo>
                  <a:cubicBezTo>
                    <a:pt x="116558" y="124936"/>
                    <a:pt x="97945" y="143512"/>
                    <a:pt x="75034" y="143512"/>
                  </a:cubicBezTo>
                  <a:lnTo>
                    <a:pt x="0" y="143512"/>
                  </a:lnTo>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2" name="Freeform: Shape 11">
              <a:extLst>
                <a:ext uri="{FF2B5EF4-FFF2-40B4-BE49-F238E27FC236}">
                  <a16:creationId xmlns:a16="http://schemas.microsoft.com/office/drawing/2014/main" id="{B16039C4-825D-2D9D-5D99-E72EB6335AEE}"/>
                </a:ext>
              </a:extLst>
            </p:cNvPr>
            <p:cNvSpPr/>
            <p:nvPr/>
          </p:nvSpPr>
          <p:spPr>
            <a:xfrm>
              <a:off x="4497433" y="5165234"/>
              <a:ext cx="72848" cy="87418"/>
            </a:xfrm>
            <a:custGeom>
              <a:avLst/>
              <a:gdLst>
                <a:gd name="connsiteX0" fmla="*/ 14570 w 72848"/>
                <a:gd name="connsiteY0" fmla="*/ 0 h 87418"/>
                <a:gd name="connsiteX1" fmla="*/ 0 w 72848"/>
                <a:gd name="connsiteY1" fmla="*/ 87418 h 87418"/>
                <a:gd name="connsiteX2" fmla="*/ 58279 w 72848"/>
                <a:gd name="connsiteY2" fmla="*/ 87418 h 87418"/>
                <a:gd name="connsiteX3" fmla="*/ 72849 w 72848"/>
                <a:gd name="connsiteY3" fmla="*/ 0 h 87418"/>
              </a:gdLst>
              <a:ahLst/>
              <a:cxnLst>
                <a:cxn ang="0">
                  <a:pos x="connsiteX0" y="connsiteY0"/>
                </a:cxn>
                <a:cxn ang="0">
                  <a:pos x="connsiteX1" y="connsiteY1"/>
                </a:cxn>
                <a:cxn ang="0">
                  <a:pos x="connsiteX2" y="connsiteY2"/>
                </a:cxn>
                <a:cxn ang="0">
                  <a:pos x="connsiteX3" y="connsiteY3"/>
                </a:cxn>
              </a:cxnLst>
              <a:rect l="l" t="t" r="r" b="b"/>
              <a:pathLst>
                <a:path w="72848" h="87418">
                  <a:moveTo>
                    <a:pt x="14570" y="0"/>
                  </a:moveTo>
                  <a:lnTo>
                    <a:pt x="0" y="87418"/>
                  </a:lnTo>
                  <a:lnTo>
                    <a:pt x="58279" y="87418"/>
                  </a:lnTo>
                  <a:lnTo>
                    <a:pt x="72849" y="0"/>
                  </a:lnTo>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3" name="Freeform: Shape 12">
              <a:extLst>
                <a:ext uri="{FF2B5EF4-FFF2-40B4-BE49-F238E27FC236}">
                  <a16:creationId xmlns:a16="http://schemas.microsoft.com/office/drawing/2014/main" id="{2377E825-A309-525A-BC85-A47CECCF24BA}"/>
                </a:ext>
              </a:extLst>
            </p:cNvPr>
            <p:cNvSpPr/>
            <p:nvPr/>
          </p:nvSpPr>
          <p:spPr>
            <a:xfrm>
              <a:off x="4089480" y="5354641"/>
              <a:ext cx="145697" cy="145697"/>
            </a:xfrm>
            <a:custGeom>
              <a:avLst/>
              <a:gdLst>
                <a:gd name="connsiteX0" fmla="*/ 145697 w 145697"/>
                <a:gd name="connsiteY0" fmla="*/ 72849 h 145697"/>
                <a:gd name="connsiteX1" fmla="*/ 72849 w 145697"/>
                <a:gd name="connsiteY1" fmla="*/ 145697 h 145697"/>
                <a:gd name="connsiteX2" fmla="*/ 0 w 145697"/>
                <a:gd name="connsiteY2" fmla="*/ 72849 h 145697"/>
                <a:gd name="connsiteX3" fmla="*/ 72849 w 145697"/>
                <a:gd name="connsiteY3" fmla="*/ 0 h 145697"/>
                <a:gd name="connsiteX4" fmla="*/ 145697 w 145697"/>
                <a:gd name="connsiteY4" fmla="*/ 72849 h 14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97" h="145697">
                  <a:moveTo>
                    <a:pt x="145697" y="72849"/>
                  </a:moveTo>
                  <a:cubicBezTo>
                    <a:pt x="145697" y="113082"/>
                    <a:pt x="113082" y="145697"/>
                    <a:pt x="72849" y="145697"/>
                  </a:cubicBezTo>
                  <a:cubicBezTo>
                    <a:pt x="32615" y="145697"/>
                    <a:pt x="0" y="113082"/>
                    <a:pt x="0" y="72849"/>
                  </a:cubicBezTo>
                  <a:cubicBezTo>
                    <a:pt x="0" y="32616"/>
                    <a:pt x="32615" y="0"/>
                    <a:pt x="72849" y="0"/>
                  </a:cubicBezTo>
                  <a:cubicBezTo>
                    <a:pt x="113082" y="0"/>
                    <a:pt x="145697" y="32616"/>
                    <a:pt x="145697" y="72849"/>
                  </a:cubicBezTo>
                  <a:close/>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4" name="Freeform: Shape 13">
              <a:extLst>
                <a:ext uri="{FF2B5EF4-FFF2-40B4-BE49-F238E27FC236}">
                  <a16:creationId xmlns:a16="http://schemas.microsoft.com/office/drawing/2014/main" id="{10435610-4F66-BFDD-BD23-B487623C0DB8}"/>
                </a:ext>
              </a:extLst>
            </p:cNvPr>
            <p:cNvSpPr/>
            <p:nvPr/>
          </p:nvSpPr>
          <p:spPr>
            <a:xfrm>
              <a:off x="3987492" y="5500339"/>
              <a:ext cx="364243" cy="276825"/>
            </a:xfrm>
            <a:custGeom>
              <a:avLst/>
              <a:gdLst>
                <a:gd name="connsiteX0" fmla="*/ 145697 w 364243"/>
                <a:gd name="connsiteY0" fmla="*/ 101988 h 276825"/>
                <a:gd name="connsiteX1" fmla="*/ 175092 w 364243"/>
                <a:gd name="connsiteY1" fmla="*/ 180410 h 276825"/>
                <a:gd name="connsiteX2" fmla="*/ 230129 w 364243"/>
                <a:gd name="connsiteY2" fmla="*/ 218546 h 276825"/>
                <a:gd name="connsiteX3" fmla="*/ 333283 w 364243"/>
                <a:gd name="connsiteY3" fmla="*/ 218546 h 276825"/>
                <a:gd name="connsiteX4" fmla="*/ 364244 w 364243"/>
                <a:gd name="connsiteY4" fmla="*/ 187586 h 276825"/>
                <a:gd name="connsiteX5" fmla="*/ 364244 w 364243"/>
                <a:gd name="connsiteY5" fmla="*/ 187586 h 276825"/>
                <a:gd name="connsiteX6" fmla="*/ 337144 w 364243"/>
                <a:gd name="connsiteY6" fmla="*/ 156880 h 276825"/>
                <a:gd name="connsiteX7" fmla="*/ 257484 w 364243"/>
                <a:gd name="connsiteY7" fmla="*/ 146936 h 276825"/>
                <a:gd name="connsiteX8" fmla="*/ 245245 w 364243"/>
                <a:gd name="connsiteY8" fmla="*/ 136337 h 276825"/>
                <a:gd name="connsiteX9" fmla="*/ 218546 w 364243"/>
                <a:gd name="connsiteY9" fmla="*/ 58279 h 276825"/>
                <a:gd name="connsiteX10" fmla="*/ 138413 w 364243"/>
                <a:gd name="connsiteY10" fmla="*/ 0 h 276825"/>
                <a:gd name="connsiteX11" fmla="*/ 43709 w 364243"/>
                <a:gd name="connsiteY11" fmla="*/ 101988 h 276825"/>
                <a:gd name="connsiteX12" fmla="*/ 0 w 364243"/>
                <a:gd name="connsiteY12" fmla="*/ 276825 h 27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243" h="276825">
                  <a:moveTo>
                    <a:pt x="145697" y="101988"/>
                  </a:moveTo>
                  <a:lnTo>
                    <a:pt x="175092" y="180410"/>
                  </a:lnTo>
                  <a:cubicBezTo>
                    <a:pt x="183688" y="203357"/>
                    <a:pt x="205616" y="218546"/>
                    <a:pt x="230129" y="218546"/>
                  </a:cubicBezTo>
                  <a:lnTo>
                    <a:pt x="333283" y="218546"/>
                  </a:lnTo>
                  <a:cubicBezTo>
                    <a:pt x="350366" y="218546"/>
                    <a:pt x="364244" y="204705"/>
                    <a:pt x="364244" y="187586"/>
                  </a:cubicBezTo>
                  <a:lnTo>
                    <a:pt x="364244" y="187586"/>
                  </a:lnTo>
                  <a:cubicBezTo>
                    <a:pt x="364244" y="171959"/>
                    <a:pt x="352624" y="158810"/>
                    <a:pt x="337144" y="156880"/>
                  </a:cubicBezTo>
                  <a:lnTo>
                    <a:pt x="257484" y="146936"/>
                  </a:lnTo>
                  <a:cubicBezTo>
                    <a:pt x="251620" y="146207"/>
                    <a:pt x="246775" y="142055"/>
                    <a:pt x="245245" y="136337"/>
                  </a:cubicBezTo>
                  <a:cubicBezTo>
                    <a:pt x="240510" y="118670"/>
                    <a:pt x="229510" y="80207"/>
                    <a:pt x="218546" y="58279"/>
                  </a:cubicBezTo>
                  <a:cubicBezTo>
                    <a:pt x="203976" y="29139"/>
                    <a:pt x="189407" y="0"/>
                    <a:pt x="138413" y="0"/>
                  </a:cubicBezTo>
                  <a:cubicBezTo>
                    <a:pt x="72849" y="0"/>
                    <a:pt x="58279" y="43709"/>
                    <a:pt x="43709" y="101988"/>
                  </a:cubicBezTo>
                  <a:lnTo>
                    <a:pt x="0" y="276825"/>
                  </a:lnTo>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5" name="Freeform: Shape 14">
              <a:extLst>
                <a:ext uri="{FF2B5EF4-FFF2-40B4-BE49-F238E27FC236}">
                  <a16:creationId xmlns:a16="http://schemas.microsoft.com/office/drawing/2014/main" id="{C1B2510C-080B-27D1-5B2E-769417B438FD}"/>
                </a:ext>
              </a:extLst>
            </p:cNvPr>
            <p:cNvSpPr/>
            <p:nvPr/>
          </p:nvSpPr>
          <p:spPr>
            <a:xfrm>
              <a:off x="4147832" y="5689745"/>
              <a:ext cx="14496" cy="87418"/>
            </a:xfrm>
            <a:custGeom>
              <a:avLst/>
              <a:gdLst>
                <a:gd name="connsiteX0" fmla="*/ 14497 w 14496"/>
                <a:gd name="connsiteY0" fmla="*/ 0 h 87418"/>
                <a:gd name="connsiteX1" fmla="*/ 0 w 14496"/>
                <a:gd name="connsiteY1" fmla="*/ 87418 h 87418"/>
              </a:gdLst>
              <a:ahLst/>
              <a:cxnLst>
                <a:cxn ang="0">
                  <a:pos x="connsiteX0" y="connsiteY0"/>
                </a:cxn>
                <a:cxn ang="0">
                  <a:pos x="connsiteX1" y="connsiteY1"/>
                </a:cxn>
              </a:cxnLst>
              <a:rect l="l" t="t" r="r" b="b"/>
              <a:pathLst>
                <a:path w="14496" h="87418">
                  <a:moveTo>
                    <a:pt x="14497" y="0"/>
                  </a:moveTo>
                  <a:lnTo>
                    <a:pt x="0" y="87418"/>
                  </a:lnTo>
                </a:path>
              </a:pathLst>
            </a:custGeom>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6" name="Freeform: Shape 15">
              <a:extLst>
                <a:ext uri="{FF2B5EF4-FFF2-40B4-BE49-F238E27FC236}">
                  <a16:creationId xmlns:a16="http://schemas.microsoft.com/office/drawing/2014/main" id="{395A045E-2E40-0E16-FA89-610600802308}"/>
                </a:ext>
              </a:extLst>
            </p:cNvPr>
            <p:cNvSpPr/>
            <p:nvPr/>
          </p:nvSpPr>
          <p:spPr>
            <a:xfrm>
              <a:off x="4654386" y="5689745"/>
              <a:ext cx="17884" cy="87418"/>
            </a:xfrm>
            <a:custGeom>
              <a:avLst/>
              <a:gdLst>
                <a:gd name="connsiteX0" fmla="*/ 0 w 17884"/>
                <a:gd name="connsiteY0" fmla="*/ 0 h 87418"/>
                <a:gd name="connsiteX1" fmla="*/ 17884 w 17884"/>
                <a:gd name="connsiteY1" fmla="*/ 87418 h 87418"/>
              </a:gdLst>
              <a:ahLst/>
              <a:cxnLst>
                <a:cxn ang="0">
                  <a:pos x="connsiteX0" y="connsiteY0"/>
                </a:cxn>
                <a:cxn ang="0">
                  <a:pos x="connsiteX1" y="connsiteY1"/>
                </a:cxn>
              </a:cxnLst>
              <a:rect l="l" t="t" r="r" b="b"/>
              <a:pathLst>
                <a:path w="17884" h="87418">
                  <a:moveTo>
                    <a:pt x="0" y="0"/>
                  </a:moveTo>
                  <a:lnTo>
                    <a:pt x="17884" y="87418"/>
                  </a:lnTo>
                </a:path>
              </a:pathLst>
            </a:custGeom>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7" name="Freeform: Shape 16">
              <a:extLst>
                <a:ext uri="{FF2B5EF4-FFF2-40B4-BE49-F238E27FC236}">
                  <a16:creationId xmlns:a16="http://schemas.microsoft.com/office/drawing/2014/main" id="{A05AFDC1-DC2A-4C16-BF66-44AFBD70FC9A}"/>
                </a:ext>
              </a:extLst>
            </p:cNvPr>
            <p:cNvSpPr/>
            <p:nvPr/>
          </p:nvSpPr>
          <p:spPr>
            <a:xfrm>
              <a:off x="4264317" y="5718885"/>
              <a:ext cx="145697" cy="3642"/>
            </a:xfrm>
            <a:custGeom>
              <a:avLst/>
              <a:gdLst>
                <a:gd name="connsiteX0" fmla="*/ 0 w 145697"/>
                <a:gd name="connsiteY0" fmla="*/ 0 h 3642"/>
                <a:gd name="connsiteX1" fmla="*/ 145697 w 145697"/>
                <a:gd name="connsiteY1" fmla="*/ 0 h 3642"/>
              </a:gdLst>
              <a:ahLst/>
              <a:cxnLst>
                <a:cxn ang="0">
                  <a:pos x="connsiteX0" y="connsiteY0"/>
                </a:cxn>
                <a:cxn ang="0">
                  <a:pos x="connsiteX1" y="connsiteY1"/>
                </a:cxn>
              </a:cxnLst>
              <a:rect l="l" t="t" r="r" b="b"/>
              <a:pathLst>
                <a:path w="145697" h="3642">
                  <a:moveTo>
                    <a:pt x="0" y="0"/>
                  </a:moveTo>
                  <a:lnTo>
                    <a:pt x="145697" y="0"/>
                  </a:lnTo>
                </a:path>
              </a:pathLst>
            </a:custGeom>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8" name="Freeform: Shape 17">
              <a:extLst>
                <a:ext uri="{FF2B5EF4-FFF2-40B4-BE49-F238E27FC236}">
                  <a16:creationId xmlns:a16="http://schemas.microsoft.com/office/drawing/2014/main" id="{1087AFA2-75DB-7C72-29B8-651F6F3F479C}"/>
                </a:ext>
              </a:extLst>
            </p:cNvPr>
            <p:cNvSpPr/>
            <p:nvPr/>
          </p:nvSpPr>
          <p:spPr>
            <a:xfrm>
              <a:off x="4584852" y="5354641"/>
              <a:ext cx="145697" cy="145697"/>
            </a:xfrm>
            <a:custGeom>
              <a:avLst/>
              <a:gdLst>
                <a:gd name="connsiteX0" fmla="*/ 145697 w 145697"/>
                <a:gd name="connsiteY0" fmla="*/ 72849 h 145697"/>
                <a:gd name="connsiteX1" fmla="*/ 72849 w 145697"/>
                <a:gd name="connsiteY1" fmla="*/ 145697 h 145697"/>
                <a:gd name="connsiteX2" fmla="*/ 0 w 145697"/>
                <a:gd name="connsiteY2" fmla="*/ 72849 h 145697"/>
                <a:gd name="connsiteX3" fmla="*/ 72849 w 145697"/>
                <a:gd name="connsiteY3" fmla="*/ 0 h 145697"/>
                <a:gd name="connsiteX4" fmla="*/ 145697 w 145697"/>
                <a:gd name="connsiteY4" fmla="*/ 72849 h 14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97" h="145697">
                  <a:moveTo>
                    <a:pt x="145697" y="72849"/>
                  </a:moveTo>
                  <a:cubicBezTo>
                    <a:pt x="145697" y="113082"/>
                    <a:pt x="113082" y="145697"/>
                    <a:pt x="72849" y="145697"/>
                  </a:cubicBezTo>
                  <a:cubicBezTo>
                    <a:pt x="32616" y="145697"/>
                    <a:pt x="0" y="113082"/>
                    <a:pt x="0" y="72849"/>
                  </a:cubicBezTo>
                  <a:cubicBezTo>
                    <a:pt x="0" y="32616"/>
                    <a:pt x="32616" y="0"/>
                    <a:pt x="72849" y="0"/>
                  </a:cubicBezTo>
                  <a:cubicBezTo>
                    <a:pt x="113082" y="0"/>
                    <a:pt x="145697" y="32616"/>
                    <a:pt x="145697" y="72849"/>
                  </a:cubicBezTo>
                  <a:close/>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19" name="Freeform: Shape 18">
              <a:extLst>
                <a:ext uri="{FF2B5EF4-FFF2-40B4-BE49-F238E27FC236}">
                  <a16:creationId xmlns:a16="http://schemas.microsoft.com/office/drawing/2014/main" id="{D0A7197B-7C21-13C7-4579-049A321691BB}"/>
                </a:ext>
              </a:extLst>
            </p:cNvPr>
            <p:cNvSpPr/>
            <p:nvPr/>
          </p:nvSpPr>
          <p:spPr>
            <a:xfrm>
              <a:off x="4337166" y="5354641"/>
              <a:ext cx="145697" cy="145697"/>
            </a:xfrm>
            <a:custGeom>
              <a:avLst/>
              <a:gdLst>
                <a:gd name="connsiteX0" fmla="*/ 145697 w 145697"/>
                <a:gd name="connsiteY0" fmla="*/ 72849 h 145697"/>
                <a:gd name="connsiteX1" fmla="*/ 72849 w 145697"/>
                <a:gd name="connsiteY1" fmla="*/ 145697 h 145697"/>
                <a:gd name="connsiteX2" fmla="*/ 0 w 145697"/>
                <a:gd name="connsiteY2" fmla="*/ 72849 h 145697"/>
                <a:gd name="connsiteX3" fmla="*/ 72849 w 145697"/>
                <a:gd name="connsiteY3" fmla="*/ 0 h 145697"/>
                <a:gd name="connsiteX4" fmla="*/ 145697 w 145697"/>
                <a:gd name="connsiteY4" fmla="*/ 72849 h 14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97" h="145697">
                  <a:moveTo>
                    <a:pt x="145697" y="72849"/>
                  </a:moveTo>
                  <a:cubicBezTo>
                    <a:pt x="145697" y="113082"/>
                    <a:pt x="113082" y="145697"/>
                    <a:pt x="72849" y="145697"/>
                  </a:cubicBezTo>
                  <a:cubicBezTo>
                    <a:pt x="32615" y="145697"/>
                    <a:pt x="0" y="113082"/>
                    <a:pt x="0" y="72849"/>
                  </a:cubicBezTo>
                  <a:cubicBezTo>
                    <a:pt x="0" y="32616"/>
                    <a:pt x="32615" y="0"/>
                    <a:pt x="72849" y="0"/>
                  </a:cubicBezTo>
                  <a:cubicBezTo>
                    <a:pt x="113082" y="0"/>
                    <a:pt x="145697" y="32616"/>
                    <a:pt x="145697" y="72849"/>
                  </a:cubicBezTo>
                  <a:close/>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20" name="Freeform: Shape 19">
              <a:extLst>
                <a:ext uri="{FF2B5EF4-FFF2-40B4-BE49-F238E27FC236}">
                  <a16:creationId xmlns:a16="http://schemas.microsoft.com/office/drawing/2014/main" id="{8A74064D-EC1B-2BD2-CA3E-117B12A99BFA}"/>
                </a:ext>
              </a:extLst>
            </p:cNvPr>
            <p:cNvSpPr/>
            <p:nvPr/>
          </p:nvSpPr>
          <p:spPr>
            <a:xfrm>
              <a:off x="4468294" y="5500339"/>
              <a:ext cx="364243" cy="276825"/>
            </a:xfrm>
            <a:custGeom>
              <a:avLst/>
              <a:gdLst>
                <a:gd name="connsiteX0" fmla="*/ 218546 w 364243"/>
                <a:gd name="connsiteY0" fmla="*/ 101988 h 276825"/>
                <a:gd name="connsiteX1" fmla="*/ 189152 w 364243"/>
                <a:gd name="connsiteY1" fmla="*/ 180410 h 276825"/>
                <a:gd name="connsiteX2" fmla="*/ 134114 w 364243"/>
                <a:gd name="connsiteY2" fmla="*/ 218546 h 276825"/>
                <a:gd name="connsiteX3" fmla="*/ 30961 w 364243"/>
                <a:gd name="connsiteY3" fmla="*/ 218546 h 276825"/>
                <a:gd name="connsiteX4" fmla="*/ 0 w 364243"/>
                <a:gd name="connsiteY4" fmla="*/ 187586 h 276825"/>
                <a:gd name="connsiteX5" fmla="*/ 0 w 364243"/>
                <a:gd name="connsiteY5" fmla="*/ 187586 h 276825"/>
                <a:gd name="connsiteX6" fmla="*/ 27100 w 364243"/>
                <a:gd name="connsiteY6" fmla="*/ 156880 h 276825"/>
                <a:gd name="connsiteX7" fmla="*/ 106760 w 364243"/>
                <a:gd name="connsiteY7" fmla="*/ 146936 h 276825"/>
                <a:gd name="connsiteX8" fmla="*/ 118999 w 364243"/>
                <a:gd name="connsiteY8" fmla="*/ 136337 h 276825"/>
                <a:gd name="connsiteX9" fmla="*/ 145697 w 364243"/>
                <a:gd name="connsiteY9" fmla="*/ 58279 h 276825"/>
                <a:gd name="connsiteX10" fmla="*/ 225831 w 364243"/>
                <a:gd name="connsiteY10" fmla="*/ 0 h 276825"/>
                <a:gd name="connsiteX11" fmla="*/ 320534 w 364243"/>
                <a:gd name="connsiteY11" fmla="*/ 101988 h 276825"/>
                <a:gd name="connsiteX12" fmla="*/ 364244 w 364243"/>
                <a:gd name="connsiteY12" fmla="*/ 276825 h 27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243" h="276825">
                  <a:moveTo>
                    <a:pt x="218546" y="101988"/>
                  </a:moveTo>
                  <a:lnTo>
                    <a:pt x="189152" y="180410"/>
                  </a:lnTo>
                  <a:cubicBezTo>
                    <a:pt x="180555" y="203357"/>
                    <a:pt x="158628" y="218546"/>
                    <a:pt x="134114" y="218546"/>
                  </a:cubicBezTo>
                  <a:lnTo>
                    <a:pt x="30961" y="218546"/>
                  </a:lnTo>
                  <a:cubicBezTo>
                    <a:pt x="13878" y="218546"/>
                    <a:pt x="0" y="204705"/>
                    <a:pt x="0" y="187586"/>
                  </a:cubicBezTo>
                  <a:lnTo>
                    <a:pt x="0" y="187586"/>
                  </a:lnTo>
                  <a:cubicBezTo>
                    <a:pt x="0" y="171959"/>
                    <a:pt x="11619" y="158810"/>
                    <a:pt x="27100" y="156880"/>
                  </a:cubicBezTo>
                  <a:lnTo>
                    <a:pt x="106760" y="146936"/>
                  </a:lnTo>
                  <a:cubicBezTo>
                    <a:pt x="112624" y="146207"/>
                    <a:pt x="117469" y="142055"/>
                    <a:pt x="118999" y="136337"/>
                  </a:cubicBezTo>
                  <a:cubicBezTo>
                    <a:pt x="123733" y="118670"/>
                    <a:pt x="134734" y="80207"/>
                    <a:pt x="145697" y="58279"/>
                  </a:cubicBezTo>
                  <a:cubicBezTo>
                    <a:pt x="160267" y="29139"/>
                    <a:pt x="174837" y="0"/>
                    <a:pt x="225831" y="0"/>
                  </a:cubicBezTo>
                  <a:cubicBezTo>
                    <a:pt x="291395" y="0"/>
                    <a:pt x="305965" y="43709"/>
                    <a:pt x="320534" y="101988"/>
                  </a:cubicBezTo>
                  <a:lnTo>
                    <a:pt x="364244" y="276825"/>
                  </a:lnTo>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21" name="Freeform: Shape 20">
              <a:extLst>
                <a:ext uri="{FF2B5EF4-FFF2-40B4-BE49-F238E27FC236}">
                  <a16:creationId xmlns:a16="http://schemas.microsoft.com/office/drawing/2014/main" id="{FFFD936F-A005-133A-95C6-44A2EF3600E2}"/>
                </a:ext>
              </a:extLst>
            </p:cNvPr>
            <p:cNvSpPr/>
            <p:nvPr/>
          </p:nvSpPr>
          <p:spPr>
            <a:xfrm>
              <a:off x="4410015" y="5718885"/>
              <a:ext cx="145697" cy="3642"/>
            </a:xfrm>
            <a:custGeom>
              <a:avLst/>
              <a:gdLst>
                <a:gd name="connsiteX0" fmla="*/ 145697 w 145697"/>
                <a:gd name="connsiteY0" fmla="*/ 0 h 3642"/>
                <a:gd name="connsiteX1" fmla="*/ 0 w 145697"/>
                <a:gd name="connsiteY1" fmla="*/ 0 h 3642"/>
              </a:gdLst>
              <a:ahLst/>
              <a:cxnLst>
                <a:cxn ang="0">
                  <a:pos x="connsiteX0" y="connsiteY0"/>
                </a:cxn>
                <a:cxn ang="0">
                  <a:pos x="connsiteX1" y="connsiteY1"/>
                </a:cxn>
              </a:cxnLst>
              <a:rect l="l" t="t" r="r" b="b"/>
              <a:pathLst>
                <a:path w="145697" h="3642">
                  <a:moveTo>
                    <a:pt x="145697" y="0"/>
                  </a:moveTo>
                  <a:lnTo>
                    <a:pt x="0" y="0"/>
                  </a:lnTo>
                </a:path>
              </a:pathLst>
            </a:custGeom>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sp>
          <p:nvSpPr>
            <p:cNvPr id="22" name="Freeform: Shape 21">
              <a:extLst>
                <a:ext uri="{FF2B5EF4-FFF2-40B4-BE49-F238E27FC236}">
                  <a16:creationId xmlns:a16="http://schemas.microsoft.com/office/drawing/2014/main" id="{CBA6E5A7-C168-E081-C86C-45F152CDE3C7}"/>
                </a:ext>
              </a:extLst>
            </p:cNvPr>
            <p:cNvSpPr/>
            <p:nvPr/>
          </p:nvSpPr>
          <p:spPr>
            <a:xfrm>
              <a:off x="4293457" y="5500339"/>
              <a:ext cx="233115" cy="145697"/>
            </a:xfrm>
            <a:custGeom>
              <a:avLst/>
              <a:gdLst>
                <a:gd name="connsiteX0" fmla="*/ 0 w 233115"/>
                <a:gd name="connsiteY0" fmla="*/ 145697 h 145697"/>
                <a:gd name="connsiteX1" fmla="*/ 0 w 233115"/>
                <a:gd name="connsiteY1" fmla="*/ 101988 h 145697"/>
                <a:gd name="connsiteX2" fmla="*/ 116558 w 233115"/>
                <a:gd name="connsiteY2" fmla="*/ 0 h 145697"/>
                <a:gd name="connsiteX3" fmla="*/ 233116 w 233115"/>
                <a:gd name="connsiteY3" fmla="*/ 101988 h 145697"/>
                <a:gd name="connsiteX4" fmla="*/ 233116 w 233115"/>
                <a:gd name="connsiteY4" fmla="*/ 145697 h 14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15" h="145697">
                  <a:moveTo>
                    <a:pt x="0" y="145697"/>
                  </a:moveTo>
                  <a:lnTo>
                    <a:pt x="0" y="101988"/>
                  </a:lnTo>
                  <a:cubicBezTo>
                    <a:pt x="0" y="45676"/>
                    <a:pt x="52196" y="0"/>
                    <a:pt x="116558" y="0"/>
                  </a:cubicBezTo>
                  <a:cubicBezTo>
                    <a:pt x="180920" y="0"/>
                    <a:pt x="233116" y="45676"/>
                    <a:pt x="233116" y="101988"/>
                  </a:cubicBezTo>
                  <a:lnTo>
                    <a:pt x="233116" y="145697"/>
                  </a:lnTo>
                </a:path>
              </a:pathLst>
            </a:custGeom>
            <a:noFill/>
            <a:ln w="38100" cap="rnd">
              <a:solidFill>
                <a:srgbClr val="C76C61"/>
              </a:solidFill>
              <a:prstDash val="solid"/>
              <a:round/>
            </a:ln>
          </p:spPr>
          <p:txBody>
            <a:bodyPr rtlCol="0" anchor="ctr"/>
            <a:lstStyle/>
            <a:p>
              <a:pPr defTabSz="609600"/>
              <a:endParaRPr lang="en-US" sz="2400">
                <a:solidFill>
                  <a:prstClr val="black"/>
                </a:solidFill>
                <a:latin typeface="Calibri"/>
              </a:endParaRPr>
            </a:p>
          </p:txBody>
        </p:sp>
      </p:grpSp>
    </p:spTree>
    <p:extLst>
      <p:ext uri="{BB962C8B-B14F-4D97-AF65-F5344CB8AC3E}">
        <p14:creationId xmlns:p14="http://schemas.microsoft.com/office/powerpoint/2010/main" val="16225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AAB8-6DB5-3012-2A34-82CE8FE4C32A}"/>
              </a:ext>
            </a:extLst>
          </p:cNvPr>
          <p:cNvSpPr>
            <a:spLocks noGrp="1"/>
          </p:cNvSpPr>
          <p:nvPr>
            <p:ph type="title"/>
          </p:nvPr>
        </p:nvSpPr>
        <p:spPr>
          <a:xfrm>
            <a:off x="3297" y="365125"/>
            <a:ext cx="12154618" cy="1325563"/>
          </a:xfrm>
          <a:solidFill>
            <a:schemeClr val="accent1">
              <a:lumMod val="75000"/>
            </a:schemeClr>
          </a:solidFill>
        </p:spPr>
        <p:txBody>
          <a:bodyPr>
            <a:normAutofit/>
          </a:bodyPr>
          <a:lstStyle/>
          <a:p>
            <a:r>
              <a:rPr lang="en-US">
                <a:solidFill>
                  <a:srgbClr val="FFFFFF"/>
                </a:solidFill>
                <a:latin typeface="Aptos Display"/>
                <a:ea typeface="Source Sans Pro"/>
                <a:cs typeface="Arial"/>
              </a:rPr>
              <a:t> Access Rule and Quality Measure Set Goals</a:t>
            </a:r>
          </a:p>
        </p:txBody>
      </p:sp>
      <p:sp>
        <p:nvSpPr>
          <p:cNvPr id="3" name="Content Placeholder 2">
            <a:extLst>
              <a:ext uri="{FF2B5EF4-FFF2-40B4-BE49-F238E27FC236}">
                <a16:creationId xmlns:a16="http://schemas.microsoft.com/office/drawing/2014/main" id="{9B680B0A-8D95-FDAE-0E1B-C48394DF5581}"/>
              </a:ext>
            </a:extLst>
          </p:cNvPr>
          <p:cNvSpPr>
            <a:spLocks noGrp="1"/>
          </p:cNvSpPr>
          <p:nvPr>
            <p:ph sz="half" idx="1"/>
          </p:nvPr>
        </p:nvSpPr>
        <p:spPr>
          <a:xfrm>
            <a:off x="838200" y="1768116"/>
            <a:ext cx="10860656" cy="4495111"/>
          </a:xfrm>
        </p:spPr>
        <p:txBody>
          <a:bodyPr vert="horz" lIns="91440" tIns="45720" rIns="91440" bIns="45720" rtlCol="0" anchor="t">
            <a:normAutofit/>
          </a:bodyPr>
          <a:lstStyle/>
          <a:p>
            <a:r>
              <a:rPr lang="en-US" b="0" dirty="0">
                <a:solidFill>
                  <a:srgbClr val="000000"/>
                </a:solidFill>
                <a:latin typeface="+mj-lt"/>
                <a:ea typeface="Source Sans Pro"/>
              </a:rPr>
              <a:t>The set</a:t>
            </a:r>
            <a:r>
              <a:rPr lang="en-US" b="0" i="0" dirty="0">
                <a:solidFill>
                  <a:srgbClr val="000000"/>
                </a:solidFill>
                <a:effectLst/>
                <a:latin typeface="+mj-lt"/>
                <a:ea typeface="Source Sans Pro"/>
              </a:rPr>
              <a:t> of nationally standardized quality measures for Medicaid-funded </a:t>
            </a:r>
            <a:r>
              <a:rPr lang="en-US" b="0" dirty="0">
                <a:solidFill>
                  <a:srgbClr val="000000"/>
                </a:solidFill>
                <a:latin typeface="+mj-lt"/>
                <a:ea typeface="Source Sans Pro"/>
              </a:rPr>
              <a:t>HCBS is</a:t>
            </a:r>
            <a:r>
              <a:rPr lang="en-US" b="0" i="0" dirty="0">
                <a:solidFill>
                  <a:srgbClr val="000000"/>
                </a:solidFill>
                <a:effectLst/>
                <a:latin typeface="+mj-lt"/>
                <a:ea typeface="Source Sans Pro"/>
              </a:rPr>
              <a:t> intended to:</a:t>
            </a:r>
          </a:p>
          <a:p>
            <a:pPr marL="457200" indent="-457200">
              <a:buFont typeface="Arial" panose="020B0604020202020204" pitchFamily="34" charset="0"/>
              <a:buChar char="•"/>
            </a:pPr>
            <a:r>
              <a:rPr lang="en-US" b="0" i="0" dirty="0">
                <a:solidFill>
                  <a:srgbClr val="000000"/>
                </a:solidFill>
                <a:effectLst/>
                <a:latin typeface="+mj-lt"/>
                <a:ea typeface="Source Sans Pro"/>
              </a:rPr>
              <a:t>Promote more common and consistent use within and across states of nationally standardized quality measures in HCBS programs</a:t>
            </a:r>
            <a:r>
              <a:rPr lang="en-US" b="0" dirty="0">
                <a:solidFill>
                  <a:srgbClr val="000000"/>
                </a:solidFill>
                <a:latin typeface="+mj-lt"/>
                <a:ea typeface="Source Sans Pro"/>
              </a:rPr>
              <a:t>;</a:t>
            </a:r>
            <a:endParaRPr lang="en-US" b="0" i="0" dirty="0">
              <a:solidFill>
                <a:srgbClr val="000000"/>
              </a:solidFill>
              <a:effectLst/>
              <a:latin typeface="+mj-lt"/>
              <a:ea typeface="Source Sans Pro"/>
              <a:cs typeface="Calibri"/>
            </a:endParaRPr>
          </a:p>
          <a:p>
            <a:pPr marL="457200" indent="-457200">
              <a:buFont typeface="Arial" panose="020B0604020202020204" pitchFamily="34" charset="0"/>
              <a:buChar char="•"/>
            </a:pPr>
            <a:r>
              <a:rPr lang="en-US" b="0" dirty="0">
                <a:solidFill>
                  <a:srgbClr val="000000"/>
                </a:solidFill>
                <a:latin typeface="+mj-lt"/>
                <a:ea typeface="Source Sans Pro"/>
              </a:rPr>
              <a:t>C</a:t>
            </a:r>
            <a:r>
              <a:rPr lang="en-US" b="0" i="0" dirty="0">
                <a:solidFill>
                  <a:srgbClr val="000000"/>
                </a:solidFill>
                <a:effectLst/>
                <a:latin typeface="+mj-lt"/>
                <a:ea typeface="Source Sans Pro"/>
              </a:rPr>
              <a:t>reate opportunities for states and CMS to have comparative quality data on HCBS programs</a:t>
            </a:r>
            <a:r>
              <a:rPr lang="en-US" b="0" dirty="0">
                <a:solidFill>
                  <a:srgbClr val="000000"/>
                </a:solidFill>
                <a:latin typeface="+mj-lt"/>
                <a:ea typeface="Source Sans Pro"/>
              </a:rPr>
              <a:t>;</a:t>
            </a:r>
            <a:endParaRPr lang="en-US" b="0" i="0" dirty="0">
              <a:solidFill>
                <a:srgbClr val="000000"/>
              </a:solidFill>
              <a:effectLst/>
              <a:latin typeface="+mj-lt"/>
              <a:ea typeface="Source Sans Pro"/>
              <a:cs typeface="Calibri"/>
            </a:endParaRPr>
          </a:p>
          <a:p>
            <a:pPr marL="457200" indent="-457200">
              <a:buFont typeface="Arial" panose="020B0604020202020204" pitchFamily="34" charset="0"/>
              <a:buChar char="•"/>
            </a:pPr>
            <a:r>
              <a:rPr lang="en-US" b="0" dirty="0">
                <a:solidFill>
                  <a:srgbClr val="000000"/>
                </a:solidFill>
                <a:latin typeface="+mj-lt"/>
                <a:ea typeface="Source Sans Pro"/>
              </a:rPr>
              <a:t>D</a:t>
            </a:r>
            <a:r>
              <a:rPr lang="en-US" b="0" i="0" dirty="0">
                <a:solidFill>
                  <a:srgbClr val="000000"/>
                </a:solidFill>
                <a:effectLst/>
                <a:latin typeface="+mj-lt"/>
                <a:ea typeface="Source Sans Pro"/>
              </a:rPr>
              <a:t>rive improvement in quality of care and outcomes for people receiving HCBS</a:t>
            </a:r>
            <a:r>
              <a:rPr lang="en-US" b="0" dirty="0">
                <a:solidFill>
                  <a:srgbClr val="000000"/>
                </a:solidFill>
                <a:latin typeface="+mj-lt"/>
                <a:ea typeface="Source Sans Pro"/>
              </a:rPr>
              <a:t>;</a:t>
            </a:r>
            <a:r>
              <a:rPr lang="en-US" b="0" i="0" dirty="0">
                <a:solidFill>
                  <a:srgbClr val="000000"/>
                </a:solidFill>
                <a:effectLst/>
                <a:latin typeface="+mj-lt"/>
                <a:ea typeface="Source Sans Pro"/>
              </a:rPr>
              <a:t> and</a:t>
            </a:r>
            <a:r>
              <a:rPr lang="en-US" b="0" dirty="0">
                <a:solidFill>
                  <a:srgbClr val="000000"/>
                </a:solidFill>
                <a:latin typeface="+mj-lt"/>
                <a:ea typeface="Source Sans Pro"/>
              </a:rPr>
              <a:t> </a:t>
            </a:r>
            <a:endParaRPr lang="en-US" b="0" i="0" dirty="0">
              <a:solidFill>
                <a:srgbClr val="000000"/>
              </a:solidFill>
              <a:effectLst/>
              <a:latin typeface="+mj-lt"/>
              <a:cs typeface="Calibri"/>
            </a:endParaRPr>
          </a:p>
          <a:p>
            <a:pPr marL="457200" indent="-457200">
              <a:buFont typeface="Arial" panose="020B0604020202020204" pitchFamily="34" charset="0"/>
              <a:buChar char="•"/>
            </a:pPr>
            <a:r>
              <a:rPr lang="en-US" b="0" dirty="0">
                <a:solidFill>
                  <a:srgbClr val="000000"/>
                </a:solidFill>
                <a:latin typeface="+mj-lt"/>
                <a:ea typeface="Source Sans Pro"/>
              </a:rPr>
              <a:t>S</a:t>
            </a:r>
            <a:r>
              <a:rPr lang="en-US" b="0" i="0" dirty="0">
                <a:solidFill>
                  <a:srgbClr val="000000"/>
                </a:solidFill>
                <a:effectLst/>
                <a:latin typeface="+mj-lt"/>
                <a:ea typeface="Source Sans Pro"/>
              </a:rPr>
              <a:t>upport states’ efforts to promote equity in their HCBS programs.</a:t>
            </a:r>
            <a:endParaRPr lang="en-US" dirty="0">
              <a:solidFill>
                <a:srgbClr val="000000"/>
              </a:solidFill>
              <a:latin typeface="+mj-lt"/>
              <a:ea typeface="Source Sans Pro"/>
            </a:endParaRPr>
          </a:p>
        </p:txBody>
      </p:sp>
      <p:sp>
        <p:nvSpPr>
          <p:cNvPr id="4" name="Slide Number Placeholder 3">
            <a:extLst>
              <a:ext uri="{FF2B5EF4-FFF2-40B4-BE49-F238E27FC236}">
                <a16:creationId xmlns:a16="http://schemas.microsoft.com/office/drawing/2014/main" id="{D385C89D-EE98-9F7E-5369-DF57127072B8}"/>
              </a:ext>
            </a:extLst>
          </p:cNvPr>
          <p:cNvSpPr>
            <a:spLocks noGrp="1"/>
          </p:cNvSpPr>
          <p:nvPr>
            <p:ph type="sldNum" sz="quarter" idx="12"/>
          </p:nvPr>
        </p:nvSpPr>
        <p:spPr/>
        <p:txBody>
          <a:bodyPr/>
          <a:lstStyle/>
          <a:p>
            <a:fld id="{56457A89-7E12-42A4-9457-BFD85B9E19BE}" type="slidenum">
              <a:rPr lang="en-US" smtClean="0"/>
              <a:pPr/>
              <a:t>42</a:t>
            </a:fld>
            <a:endParaRPr lang="en-US"/>
          </a:p>
        </p:txBody>
      </p:sp>
    </p:spTree>
    <p:extLst>
      <p:ext uri="{BB962C8B-B14F-4D97-AF65-F5344CB8AC3E}">
        <p14:creationId xmlns:p14="http://schemas.microsoft.com/office/powerpoint/2010/main" val="101760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raight Connector 8">
            <a:extLst>
              <a:ext uri="{FF2B5EF4-FFF2-40B4-BE49-F238E27FC236}">
                <a16:creationId xmlns:a16="http://schemas.microsoft.com/office/drawing/2014/main" id="{7E951D7E-2B06-440E-865D-584AD6C1F3DD}"/>
              </a:ext>
            </a:extLst>
          </p:cNvPr>
          <p:cNvSpPr/>
          <p:nvPr/>
        </p:nvSpPr>
        <p:spPr>
          <a:xfrm flipV="1">
            <a:off x="568712" y="1986106"/>
            <a:ext cx="11623288" cy="1"/>
          </a:xfrm>
          <a:prstGeom prst="line">
            <a:avLst/>
          </a:prstGeom>
          <a:ln>
            <a:solidFill>
              <a:srgbClr val="00627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1200"/>
          </a:p>
        </p:txBody>
      </p:sp>
      <p:sp>
        <p:nvSpPr>
          <p:cNvPr id="11" name="Freeform: Shape 10">
            <a:extLst>
              <a:ext uri="{FF2B5EF4-FFF2-40B4-BE49-F238E27FC236}">
                <a16:creationId xmlns:a16="http://schemas.microsoft.com/office/drawing/2014/main" id="{FA35E82A-9DEE-453B-9D63-6D419910B7BE}"/>
              </a:ext>
            </a:extLst>
          </p:cNvPr>
          <p:cNvSpPr/>
          <p:nvPr/>
        </p:nvSpPr>
        <p:spPr>
          <a:xfrm>
            <a:off x="568712" y="1662040"/>
            <a:ext cx="2852928" cy="517184"/>
          </a:xfrm>
          <a:custGeom>
            <a:avLst/>
            <a:gdLst>
              <a:gd name="connsiteX0" fmla="*/ 86215 w 2852928"/>
              <a:gd name="connsiteY0" fmla="*/ 0 h 517184"/>
              <a:gd name="connsiteX1" fmla="*/ 2766713 w 2852928"/>
              <a:gd name="connsiteY1" fmla="*/ 0 h 517184"/>
              <a:gd name="connsiteX2" fmla="*/ 2852928 w 2852928"/>
              <a:gd name="connsiteY2" fmla="*/ 86215 h 517184"/>
              <a:gd name="connsiteX3" fmla="*/ 2852928 w 2852928"/>
              <a:gd name="connsiteY3" fmla="*/ 517184 h 517184"/>
              <a:gd name="connsiteX4" fmla="*/ 2852928 w 2852928"/>
              <a:gd name="connsiteY4" fmla="*/ 517184 h 517184"/>
              <a:gd name="connsiteX5" fmla="*/ 0 w 2852928"/>
              <a:gd name="connsiteY5" fmla="*/ 517184 h 517184"/>
              <a:gd name="connsiteX6" fmla="*/ 0 w 2852928"/>
              <a:gd name="connsiteY6" fmla="*/ 517184 h 517184"/>
              <a:gd name="connsiteX7" fmla="*/ 0 w 2852928"/>
              <a:gd name="connsiteY7" fmla="*/ 86215 h 517184"/>
              <a:gd name="connsiteX8" fmla="*/ 86215 w 2852928"/>
              <a:gd name="connsiteY8" fmla="*/ 0 h 51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28" h="517184">
                <a:moveTo>
                  <a:pt x="86215" y="0"/>
                </a:moveTo>
                <a:lnTo>
                  <a:pt x="2766713" y="0"/>
                </a:lnTo>
                <a:cubicBezTo>
                  <a:pt x="2814328" y="0"/>
                  <a:pt x="2852928" y="38600"/>
                  <a:pt x="2852928" y="86215"/>
                </a:cubicBezTo>
                <a:lnTo>
                  <a:pt x="2852928" y="517184"/>
                </a:lnTo>
                <a:lnTo>
                  <a:pt x="2852928" y="517184"/>
                </a:lnTo>
                <a:lnTo>
                  <a:pt x="0" y="517184"/>
                </a:lnTo>
                <a:lnTo>
                  <a:pt x="0" y="517184"/>
                </a:lnTo>
                <a:lnTo>
                  <a:pt x="0" y="86215"/>
                </a:lnTo>
                <a:cubicBezTo>
                  <a:pt x="0" y="38600"/>
                  <a:pt x="38600" y="0"/>
                  <a:pt x="86215" y="0"/>
                </a:cubicBezTo>
                <a:close/>
              </a:path>
            </a:pathLst>
          </a:custGeom>
          <a:solidFill>
            <a:schemeClr val="accent1">
              <a:lumMod val="75000"/>
            </a:schemeClr>
          </a:solidFill>
          <a:ln>
            <a:solidFill>
              <a:srgbClr val="00627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87" tIns="76687" rIns="76687" bIns="51435" numCol="1" spcCol="1270" anchor="ctr" anchorCtr="0">
            <a:noAutofit/>
          </a:bodyPr>
          <a:lstStyle/>
          <a:p>
            <a:pPr indent="117475" defTabSz="1200151">
              <a:lnSpc>
                <a:spcPct val="90000"/>
              </a:lnSpc>
              <a:spcBef>
                <a:spcPct val="0"/>
              </a:spcBef>
              <a:spcAft>
                <a:spcPct val="35000"/>
              </a:spcAft>
            </a:pPr>
            <a:r>
              <a:rPr lang="en-US" sz="2700">
                <a:solidFill>
                  <a:prstClr val="white"/>
                </a:solidFill>
                <a:latin typeface="Calibri"/>
              </a:rPr>
              <a:t>Source</a:t>
            </a:r>
          </a:p>
        </p:txBody>
      </p:sp>
      <p:sp>
        <p:nvSpPr>
          <p:cNvPr id="12" name="Freeform: Shape 11">
            <a:extLst>
              <a:ext uri="{FF2B5EF4-FFF2-40B4-BE49-F238E27FC236}">
                <a16:creationId xmlns:a16="http://schemas.microsoft.com/office/drawing/2014/main" id="{D51A0996-296B-494E-892E-9E85BBACDB02}"/>
              </a:ext>
            </a:extLst>
          </p:cNvPr>
          <p:cNvSpPr/>
          <p:nvPr/>
        </p:nvSpPr>
        <p:spPr>
          <a:xfrm>
            <a:off x="568712" y="2192414"/>
            <a:ext cx="10972800" cy="1034523"/>
          </a:xfrm>
          <a:custGeom>
            <a:avLst/>
            <a:gdLst>
              <a:gd name="connsiteX0" fmla="*/ 0 w 10972800"/>
              <a:gd name="connsiteY0" fmla="*/ 0 h 1034523"/>
              <a:gd name="connsiteX1" fmla="*/ 10972800 w 10972800"/>
              <a:gd name="connsiteY1" fmla="*/ 0 h 1034523"/>
              <a:gd name="connsiteX2" fmla="*/ 10972800 w 10972800"/>
              <a:gd name="connsiteY2" fmla="*/ 1034523 h 1034523"/>
              <a:gd name="connsiteX3" fmla="*/ 0 w 10972800"/>
              <a:gd name="connsiteY3" fmla="*/ 1034523 h 1034523"/>
              <a:gd name="connsiteX4" fmla="*/ 0 w 10972800"/>
              <a:gd name="connsiteY4" fmla="*/ 0 h 103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1034523">
                <a:moveTo>
                  <a:pt x="0" y="0"/>
                </a:moveTo>
                <a:lnTo>
                  <a:pt x="10972800" y="0"/>
                </a:lnTo>
                <a:lnTo>
                  <a:pt x="10972800" y="1034523"/>
                </a:lnTo>
                <a:lnTo>
                  <a:pt x="0" y="1034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9616"/>
            <a:r>
              <a:rPr lang="en-US" sz="2400">
                <a:solidFill>
                  <a:srgbClr val="000000"/>
                </a:solidFill>
                <a:latin typeface="Calibri" panose="020F0502020204030204"/>
              </a:rPr>
              <a:t>Vast majority of measures are drawn from surveys of people with lived experience</a:t>
            </a:r>
          </a:p>
        </p:txBody>
      </p:sp>
      <p:sp>
        <p:nvSpPr>
          <p:cNvPr id="8" name="Straight Connector 7">
            <a:extLst>
              <a:ext uri="{FF2B5EF4-FFF2-40B4-BE49-F238E27FC236}">
                <a16:creationId xmlns:a16="http://schemas.microsoft.com/office/drawing/2014/main" id="{097DF124-38D9-48AE-98F4-733A52DD4197}"/>
              </a:ext>
            </a:extLst>
          </p:cNvPr>
          <p:cNvSpPr/>
          <p:nvPr/>
        </p:nvSpPr>
        <p:spPr>
          <a:xfrm>
            <a:off x="589156" y="3190193"/>
            <a:ext cx="11582400" cy="0"/>
          </a:xfrm>
          <a:prstGeom prst="line">
            <a:avLst/>
          </a:prstGeom>
          <a:ln>
            <a:solidFill>
              <a:srgbClr val="00627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1200"/>
          </a:p>
        </p:txBody>
      </p:sp>
      <p:sp>
        <p:nvSpPr>
          <p:cNvPr id="14" name="Freeform: Shape 13">
            <a:extLst>
              <a:ext uri="{FF2B5EF4-FFF2-40B4-BE49-F238E27FC236}">
                <a16:creationId xmlns:a16="http://schemas.microsoft.com/office/drawing/2014/main" id="{F5EC913B-B7A2-49C7-A4F4-B523F0DCC9DE}"/>
              </a:ext>
            </a:extLst>
          </p:cNvPr>
          <p:cNvSpPr/>
          <p:nvPr/>
        </p:nvSpPr>
        <p:spPr>
          <a:xfrm>
            <a:off x="568712" y="2930840"/>
            <a:ext cx="2852928" cy="517184"/>
          </a:xfrm>
          <a:custGeom>
            <a:avLst/>
            <a:gdLst>
              <a:gd name="connsiteX0" fmla="*/ 86215 w 2852928"/>
              <a:gd name="connsiteY0" fmla="*/ 0 h 517184"/>
              <a:gd name="connsiteX1" fmla="*/ 2766713 w 2852928"/>
              <a:gd name="connsiteY1" fmla="*/ 0 h 517184"/>
              <a:gd name="connsiteX2" fmla="*/ 2852928 w 2852928"/>
              <a:gd name="connsiteY2" fmla="*/ 86215 h 517184"/>
              <a:gd name="connsiteX3" fmla="*/ 2852928 w 2852928"/>
              <a:gd name="connsiteY3" fmla="*/ 517184 h 517184"/>
              <a:gd name="connsiteX4" fmla="*/ 2852928 w 2852928"/>
              <a:gd name="connsiteY4" fmla="*/ 517184 h 517184"/>
              <a:gd name="connsiteX5" fmla="*/ 0 w 2852928"/>
              <a:gd name="connsiteY5" fmla="*/ 517184 h 517184"/>
              <a:gd name="connsiteX6" fmla="*/ 0 w 2852928"/>
              <a:gd name="connsiteY6" fmla="*/ 517184 h 517184"/>
              <a:gd name="connsiteX7" fmla="*/ 0 w 2852928"/>
              <a:gd name="connsiteY7" fmla="*/ 86215 h 517184"/>
              <a:gd name="connsiteX8" fmla="*/ 86215 w 2852928"/>
              <a:gd name="connsiteY8" fmla="*/ 0 h 51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28" h="517184">
                <a:moveTo>
                  <a:pt x="86215" y="0"/>
                </a:moveTo>
                <a:lnTo>
                  <a:pt x="2766713" y="0"/>
                </a:lnTo>
                <a:cubicBezTo>
                  <a:pt x="2814328" y="0"/>
                  <a:pt x="2852928" y="38600"/>
                  <a:pt x="2852928" y="86215"/>
                </a:cubicBezTo>
                <a:lnTo>
                  <a:pt x="2852928" y="517184"/>
                </a:lnTo>
                <a:lnTo>
                  <a:pt x="2852928" y="517184"/>
                </a:lnTo>
                <a:lnTo>
                  <a:pt x="0" y="517184"/>
                </a:lnTo>
                <a:lnTo>
                  <a:pt x="0" y="517184"/>
                </a:lnTo>
                <a:lnTo>
                  <a:pt x="0" y="86215"/>
                </a:lnTo>
                <a:cubicBezTo>
                  <a:pt x="0" y="38600"/>
                  <a:pt x="38600" y="0"/>
                  <a:pt x="86215" y="0"/>
                </a:cubicBezTo>
                <a:close/>
              </a:path>
            </a:pathLst>
          </a:custGeom>
          <a:solidFill>
            <a:schemeClr val="accent1">
              <a:lumMod val="75000"/>
            </a:schemeClr>
          </a:solidFill>
          <a:ln>
            <a:solidFill>
              <a:srgbClr val="00627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87" tIns="76687" rIns="76687" bIns="51435" numCol="1" spcCol="1270" anchor="ctr" anchorCtr="0">
            <a:noAutofit/>
          </a:bodyPr>
          <a:lstStyle/>
          <a:p>
            <a:pPr indent="117475" defTabSz="1200151">
              <a:lnSpc>
                <a:spcPct val="90000"/>
              </a:lnSpc>
              <a:spcBef>
                <a:spcPct val="0"/>
              </a:spcBef>
              <a:spcAft>
                <a:spcPct val="35000"/>
              </a:spcAft>
            </a:pPr>
            <a:r>
              <a:rPr lang="en-US" sz="2700">
                <a:solidFill>
                  <a:prstClr val="white"/>
                </a:solidFill>
                <a:latin typeface="Calibri"/>
              </a:rPr>
              <a:t>Flexibility </a:t>
            </a:r>
          </a:p>
        </p:txBody>
      </p:sp>
      <p:sp>
        <p:nvSpPr>
          <p:cNvPr id="15" name="Freeform: Shape 14">
            <a:extLst>
              <a:ext uri="{FF2B5EF4-FFF2-40B4-BE49-F238E27FC236}">
                <a16:creationId xmlns:a16="http://schemas.microsoft.com/office/drawing/2014/main" id="{0389357C-233A-4D6F-BE0B-7E9E4200CF2A}"/>
              </a:ext>
            </a:extLst>
          </p:cNvPr>
          <p:cNvSpPr/>
          <p:nvPr/>
        </p:nvSpPr>
        <p:spPr>
          <a:xfrm>
            <a:off x="568712" y="3632527"/>
            <a:ext cx="10972800" cy="957324"/>
          </a:xfrm>
          <a:custGeom>
            <a:avLst/>
            <a:gdLst>
              <a:gd name="connsiteX0" fmla="*/ 0 w 10972800"/>
              <a:gd name="connsiteY0" fmla="*/ 0 h 1034523"/>
              <a:gd name="connsiteX1" fmla="*/ 10972800 w 10972800"/>
              <a:gd name="connsiteY1" fmla="*/ 0 h 1034523"/>
              <a:gd name="connsiteX2" fmla="*/ 10972800 w 10972800"/>
              <a:gd name="connsiteY2" fmla="*/ 1034523 h 1034523"/>
              <a:gd name="connsiteX3" fmla="*/ 0 w 10972800"/>
              <a:gd name="connsiteY3" fmla="*/ 1034523 h 1034523"/>
              <a:gd name="connsiteX4" fmla="*/ 0 w 10972800"/>
              <a:gd name="connsiteY4" fmla="*/ 0 h 103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1034523">
                <a:moveTo>
                  <a:pt x="0" y="0"/>
                </a:moveTo>
                <a:lnTo>
                  <a:pt x="10972800" y="0"/>
                </a:lnTo>
                <a:lnTo>
                  <a:pt x="10972800" y="1034523"/>
                </a:lnTo>
                <a:lnTo>
                  <a:pt x="0" y="1034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9616"/>
            <a:r>
              <a:rPr lang="en-US" sz="2667" dirty="0">
                <a:solidFill>
                  <a:srgbClr val="000000"/>
                </a:solidFill>
                <a:latin typeface="Calibri" panose="020F0502020204030204"/>
              </a:rPr>
              <a:t>CMS permits states flexibility to determine which survey tool they implement (from the following):</a:t>
            </a:r>
          </a:p>
          <a:p>
            <a:pPr marL="1219231" lvl="2" defTabSz="609616"/>
            <a:r>
              <a:rPr lang="en-US" sz="2667" dirty="0">
                <a:solidFill>
                  <a:srgbClr val="000000"/>
                </a:solidFill>
                <a:latin typeface="Calibri" panose="020F0502020204030204"/>
              </a:rPr>
              <a:t>NCI®-IDD</a:t>
            </a:r>
          </a:p>
          <a:p>
            <a:pPr marL="1219231" lvl="2" defTabSz="609616"/>
            <a:r>
              <a:rPr lang="en-US" sz="2667" dirty="0">
                <a:solidFill>
                  <a:srgbClr val="000000"/>
                </a:solidFill>
                <a:latin typeface="Calibri" panose="020F0502020204030204"/>
              </a:rPr>
              <a:t>NCI-AD™</a:t>
            </a:r>
          </a:p>
          <a:p>
            <a:pPr marL="1219231" lvl="2" defTabSz="609616"/>
            <a:r>
              <a:rPr lang="en-US" sz="2667" dirty="0">
                <a:solidFill>
                  <a:srgbClr val="000000"/>
                </a:solidFill>
                <a:latin typeface="Calibri" panose="020F0502020204030204"/>
              </a:rPr>
              <a:t>HCBS CAHPS® </a:t>
            </a:r>
          </a:p>
          <a:p>
            <a:pPr marL="1219231" lvl="2" defTabSz="609616"/>
            <a:r>
              <a:rPr lang="en-US" sz="2667" dirty="0">
                <a:solidFill>
                  <a:srgbClr val="000000"/>
                </a:solidFill>
                <a:latin typeface="Calibri" panose="020F0502020204030204"/>
              </a:rPr>
              <a:t>POM®</a:t>
            </a:r>
          </a:p>
        </p:txBody>
      </p:sp>
      <p:sp>
        <p:nvSpPr>
          <p:cNvPr id="2" name="Slide Number Placeholder 1">
            <a:extLst>
              <a:ext uri="{FF2B5EF4-FFF2-40B4-BE49-F238E27FC236}">
                <a16:creationId xmlns:a16="http://schemas.microsoft.com/office/drawing/2014/main" id="{DAE1BBAE-0709-4C3E-BF31-E379577DEBB6}"/>
              </a:ext>
            </a:extLst>
          </p:cNvPr>
          <p:cNvSpPr>
            <a:spLocks noGrp="1"/>
          </p:cNvSpPr>
          <p:nvPr>
            <p:ph type="sldNum" sz="quarter" idx="12"/>
          </p:nvPr>
        </p:nvSpPr>
        <p:spPr/>
        <p:txBody>
          <a:bodyPr/>
          <a:lstStyle/>
          <a:p>
            <a:fld id="{36DA3501-B369-446D-83EA-0D50D13C9263}" type="slidenum">
              <a:rPr lang="en-US">
                <a:solidFill>
                  <a:prstClr val="white"/>
                </a:solidFill>
              </a:rPr>
              <a:pPr/>
              <a:t>43</a:t>
            </a:fld>
            <a:endParaRPr lang="en-US">
              <a:solidFill>
                <a:prstClr val="white"/>
              </a:solidFill>
            </a:endParaRPr>
          </a:p>
        </p:txBody>
      </p:sp>
      <p:sp>
        <p:nvSpPr>
          <p:cNvPr id="5" name="Title 1">
            <a:extLst>
              <a:ext uri="{FF2B5EF4-FFF2-40B4-BE49-F238E27FC236}">
                <a16:creationId xmlns:a16="http://schemas.microsoft.com/office/drawing/2014/main" id="{8CB98C79-712B-72DE-46EC-4A931F447974}"/>
              </a:ext>
            </a:extLst>
          </p:cNvPr>
          <p:cNvSpPr txBox="1">
            <a:spLocks/>
          </p:cNvSpPr>
          <p:nvPr/>
        </p:nvSpPr>
        <p:spPr>
          <a:xfrm>
            <a:off x="-29070" y="265011"/>
            <a:ext cx="12174431" cy="1143000"/>
          </a:xfrm>
          <a:prstGeom prst="rect">
            <a:avLst/>
          </a:prstGeom>
          <a:solidFill>
            <a:schemeClr val="accent1">
              <a:lumMod val="75000"/>
            </a:schemeClr>
          </a:solidFill>
        </p:spPr>
        <p:txBody>
          <a:bodyPr vert="horz" lIns="91440" tIns="45720" rIns="91440" bIns="45720" rtlCol="0" anchor="ctr">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0" dirty="0">
                <a:solidFill>
                  <a:schemeClr val="bg1"/>
                </a:solidFill>
                <a:latin typeface="Aptos Display"/>
                <a:ea typeface="+mj-ea"/>
                <a:cs typeface="Arial"/>
              </a:rPr>
              <a:t>  </a:t>
            </a:r>
            <a:r>
              <a:rPr lang="en-US" sz="3600" b="0" dirty="0">
                <a:solidFill>
                  <a:schemeClr val="bg1"/>
                </a:solidFill>
                <a:latin typeface="Aptos Display"/>
                <a:ea typeface="+mj-ea"/>
                <a:cs typeface="Arial"/>
              </a:rPr>
              <a:t>Background: Access Rule and Quality Measure Set</a:t>
            </a:r>
            <a:endParaRPr lang="en-US" sz="3600" b="0" dirty="0">
              <a:solidFill>
                <a:schemeClr val="bg1"/>
              </a:solidFill>
              <a:latin typeface="Aptos Display"/>
              <a:cs typeface="Arial"/>
            </a:endParaRPr>
          </a:p>
        </p:txBody>
      </p:sp>
      <p:sp>
        <p:nvSpPr>
          <p:cNvPr id="3" name="Rectangle 2">
            <a:extLst>
              <a:ext uri="{FF2B5EF4-FFF2-40B4-BE49-F238E27FC236}">
                <a16:creationId xmlns:a16="http://schemas.microsoft.com/office/drawing/2014/main" id="{755A48A8-B5F2-B3CA-B816-817FCDD453F9}"/>
              </a:ext>
            </a:extLst>
          </p:cNvPr>
          <p:cNvSpPr/>
          <p:nvPr/>
        </p:nvSpPr>
        <p:spPr>
          <a:xfrm>
            <a:off x="4805680" y="4431023"/>
            <a:ext cx="6817608" cy="1925327"/>
          </a:xfrm>
          <a:prstGeom prst="rect">
            <a:avLst/>
          </a:prstGeom>
          <a:solidFill>
            <a:srgbClr val="0C3548"/>
          </a:solidFill>
        </p:spPr>
        <p:style>
          <a:lnRef idx="3">
            <a:schemeClr val="lt1"/>
          </a:lnRef>
          <a:fillRef idx="1">
            <a:schemeClr val="accent1"/>
          </a:fillRef>
          <a:effectRef idx="1">
            <a:schemeClr val="accent1"/>
          </a:effectRef>
          <a:fontRef idx="minor">
            <a:schemeClr val="lt1"/>
          </a:fontRef>
        </p:style>
        <p:txBody>
          <a:bodyPr rtlCol="0" anchor="ctr"/>
          <a:lstStyle/>
          <a:p>
            <a:pPr marL="0" indent="0" algn="ctr">
              <a:buNone/>
            </a:pPr>
            <a:r>
              <a:rPr lang="en-US" sz="2400" dirty="0">
                <a:solidFill>
                  <a:schemeClr val="bg1"/>
                </a:solidFill>
                <a:latin typeface="+mj-lt"/>
                <a:ea typeface="Calibri"/>
              </a:rPr>
              <a:t>The measure set also includes other nationally standardized and tested measures related to key areas, such as access, LTSS rebalancing, community integration, health and safety, and person-centered </a:t>
            </a:r>
            <a:r>
              <a:rPr lang="en-US" sz="2400" dirty="0">
                <a:solidFill>
                  <a:schemeClr val="bg1"/>
                </a:solidFill>
                <a:latin typeface="+mn-lt"/>
                <a:ea typeface="Calibri"/>
              </a:rPr>
              <a:t>practices. </a:t>
            </a:r>
          </a:p>
        </p:txBody>
      </p:sp>
    </p:spTree>
    <p:extLst>
      <p:ext uri="{BB962C8B-B14F-4D97-AF65-F5344CB8AC3E}">
        <p14:creationId xmlns:p14="http://schemas.microsoft.com/office/powerpoint/2010/main" val="326925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1EE7-D9C5-39DD-28DB-69521EA72482}"/>
              </a:ext>
            </a:extLst>
          </p:cNvPr>
          <p:cNvSpPr>
            <a:spLocks noGrp="1"/>
          </p:cNvSpPr>
          <p:nvPr>
            <p:ph type="title"/>
          </p:nvPr>
        </p:nvSpPr>
        <p:spPr>
          <a:xfrm>
            <a:off x="-8835" y="309976"/>
            <a:ext cx="12231757" cy="932992"/>
          </a:xfrm>
          <a:solidFill>
            <a:schemeClr val="accent1">
              <a:lumMod val="75000"/>
            </a:schemeClr>
          </a:solidFill>
        </p:spPr>
        <p:txBody>
          <a:bodyPr>
            <a:normAutofit/>
          </a:bodyPr>
          <a:lstStyle/>
          <a:p>
            <a:r>
              <a:rPr lang="en-US">
                <a:solidFill>
                  <a:schemeClr val="bg1"/>
                </a:solidFill>
              </a:rPr>
              <a:t> Access Rule Quality Section Overview</a:t>
            </a:r>
          </a:p>
        </p:txBody>
      </p:sp>
      <p:sp>
        <p:nvSpPr>
          <p:cNvPr id="3" name="Content Placeholder 2">
            <a:extLst>
              <a:ext uri="{FF2B5EF4-FFF2-40B4-BE49-F238E27FC236}">
                <a16:creationId xmlns:a16="http://schemas.microsoft.com/office/drawing/2014/main" id="{61DEABEC-A1F1-36CC-24C2-687913E1DAB2}"/>
              </a:ext>
            </a:extLst>
          </p:cNvPr>
          <p:cNvSpPr>
            <a:spLocks noGrp="1"/>
          </p:cNvSpPr>
          <p:nvPr>
            <p:ph idx="1"/>
          </p:nvPr>
        </p:nvSpPr>
        <p:spPr>
          <a:xfrm>
            <a:off x="396240" y="1517650"/>
            <a:ext cx="11179213" cy="4422962"/>
          </a:xfrm>
        </p:spPr>
        <p:txBody>
          <a:bodyPr vert="horz" lIns="91440" tIns="45720" rIns="91440" bIns="45720" rtlCol="0" anchor="t">
            <a:noAutofit/>
          </a:bodyPr>
          <a:lstStyle/>
          <a:p>
            <a:pPr marL="0" indent="0">
              <a:buNone/>
            </a:pPr>
            <a:r>
              <a:rPr lang="en-US" dirty="0">
                <a:latin typeface="+mj-lt"/>
              </a:rPr>
              <a:t>Requires adoption of HCBS Quality Measure Set</a:t>
            </a:r>
            <a:endParaRPr lang="en-US" dirty="0">
              <a:latin typeface="+mj-lt"/>
              <a:ea typeface="Calibri"/>
            </a:endParaRPr>
          </a:p>
          <a:p>
            <a:pPr lvl="1"/>
            <a:r>
              <a:rPr lang="en-US" sz="2800" dirty="0">
                <a:latin typeface="+mj-lt"/>
              </a:rPr>
              <a:t>Originally shared as guidance in </a:t>
            </a:r>
            <a:r>
              <a:rPr lang="en-US" sz="2800" dirty="0">
                <a:latin typeface="+mj-lt"/>
                <a:hlinkClick r:id="rId3">
                  <a:extLst>
                    <a:ext uri="{A12FA001-AC4F-418D-AE19-62706E023703}">
                      <ahyp:hlinkClr xmlns:ahyp="http://schemas.microsoft.com/office/drawing/2018/hyperlinkcolor" xmlns="" val="tx"/>
                    </a:ext>
                  </a:extLst>
                </a:hlinkClick>
              </a:rPr>
              <a:t>SMD Letter #22-003</a:t>
            </a:r>
            <a:endParaRPr lang="en-US" sz="2800" dirty="0">
              <a:latin typeface="+mj-lt"/>
              <a:ea typeface="Calibri"/>
            </a:endParaRPr>
          </a:p>
          <a:p>
            <a:pPr lvl="1"/>
            <a:r>
              <a:rPr lang="en-US" sz="2800" dirty="0">
                <a:latin typeface="+mj-lt"/>
                <a:cs typeface="Calibri"/>
              </a:rPr>
              <a:t>Applies to all HCBS authorities (except state plan personal care) and all delivery systems, as well as self-directed programs</a:t>
            </a:r>
            <a:endParaRPr lang="en-US" sz="2800" dirty="0">
              <a:latin typeface="+mj-lt"/>
              <a:ea typeface="Calibri"/>
            </a:endParaRPr>
          </a:p>
          <a:p>
            <a:pPr lvl="1"/>
            <a:r>
              <a:rPr lang="en-US" sz="2800" dirty="0">
                <a:latin typeface="+mj-lt"/>
                <a:cs typeface="Calibri"/>
              </a:rPr>
              <a:t>Requires reporting stratification phase-in</a:t>
            </a:r>
          </a:p>
          <a:p>
            <a:pPr marL="0" indent="0">
              <a:buNone/>
            </a:pPr>
            <a:r>
              <a:rPr lang="en-US" dirty="0">
                <a:solidFill>
                  <a:schemeClr val="tx1"/>
                </a:solidFill>
                <a:latin typeface="+mj-lt"/>
                <a:ea typeface="Calibri"/>
              </a:rPr>
              <a:t>The state must establish performance targets, approved by CMS, for each measure in the HCBS Quality Measure Set that are identified as mandatory, and describe the state’s quality improvement (QI) strategies they will pursue to achieve performance of those measures.</a:t>
            </a:r>
            <a:endParaRPr lang="en-US" dirty="0">
              <a:solidFill>
                <a:schemeClr val="tx1"/>
              </a:solidFill>
              <a:latin typeface="+mj-lt"/>
              <a:ea typeface="Calibri"/>
              <a:cs typeface="Calibri"/>
            </a:endParaRPr>
          </a:p>
          <a:p>
            <a:pPr lvl="1"/>
            <a:endParaRPr lang="en-US" sz="2400" dirty="0">
              <a:solidFill>
                <a:schemeClr val="tx1"/>
              </a:solidFill>
              <a:latin typeface="+mn-lt"/>
              <a:ea typeface="Calibri"/>
            </a:endParaRPr>
          </a:p>
        </p:txBody>
      </p:sp>
      <p:sp>
        <p:nvSpPr>
          <p:cNvPr id="4" name="Slide Number Placeholder 3">
            <a:extLst>
              <a:ext uri="{FF2B5EF4-FFF2-40B4-BE49-F238E27FC236}">
                <a16:creationId xmlns:a16="http://schemas.microsoft.com/office/drawing/2014/main" id="{0B28B7F5-DAEB-529A-725E-730E29FDA916}"/>
              </a:ext>
            </a:extLst>
          </p:cNvPr>
          <p:cNvSpPr>
            <a:spLocks noGrp="1"/>
          </p:cNvSpPr>
          <p:nvPr>
            <p:ph type="sldNum" sz="quarter" idx="12"/>
          </p:nvPr>
        </p:nvSpPr>
        <p:spPr/>
        <p:txBody>
          <a:bodyPr/>
          <a:lstStyle/>
          <a:p>
            <a:fld id="{ED076490-EB40-A641-A897-AD17FAA32DF9}" type="slidenum">
              <a:rPr lang="en-US" smtClean="0"/>
              <a:pPr/>
              <a:t>44</a:t>
            </a:fld>
            <a:endParaRPr lang="en-US"/>
          </a:p>
        </p:txBody>
      </p:sp>
    </p:spTree>
    <p:extLst>
      <p:ext uri="{BB962C8B-B14F-4D97-AF65-F5344CB8AC3E}">
        <p14:creationId xmlns:p14="http://schemas.microsoft.com/office/powerpoint/2010/main" val="180973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1EE7-D9C5-39DD-28DB-69521EA72482}"/>
              </a:ext>
            </a:extLst>
          </p:cNvPr>
          <p:cNvSpPr>
            <a:spLocks noGrp="1"/>
          </p:cNvSpPr>
          <p:nvPr>
            <p:ph type="title"/>
          </p:nvPr>
        </p:nvSpPr>
        <p:spPr>
          <a:xfrm>
            <a:off x="4314" y="365125"/>
            <a:ext cx="12168995" cy="1325563"/>
          </a:xfrm>
          <a:solidFill>
            <a:schemeClr val="accent1">
              <a:lumMod val="75000"/>
            </a:schemeClr>
          </a:solidFill>
        </p:spPr>
        <p:txBody>
          <a:bodyPr>
            <a:normAutofit/>
          </a:bodyPr>
          <a:lstStyle/>
          <a:p>
            <a:r>
              <a:rPr lang="en-US" sz="4000">
                <a:solidFill>
                  <a:schemeClr val="bg1"/>
                </a:solidFill>
              </a:rPr>
              <a:t>Access Rule</a:t>
            </a:r>
            <a:br>
              <a:rPr lang="en-US" sz="4000">
                <a:solidFill>
                  <a:schemeClr val="bg1"/>
                </a:solidFill>
              </a:rPr>
            </a:br>
            <a:r>
              <a:rPr lang="en-US" sz="4000">
                <a:solidFill>
                  <a:schemeClr val="bg1"/>
                </a:solidFill>
              </a:rPr>
              <a:t>Reporting on the HCBS Quality Measure Set</a:t>
            </a:r>
          </a:p>
        </p:txBody>
      </p:sp>
      <p:sp>
        <p:nvSpPr>
          <p:cNvPr id="3" name="Content Placeholder 2">
            <a:extLst>
              <a:ext uri="{FF2B5EF4-FFF2-40B4-BE49-F238E27FC236}">
                <a16:creationId xmlns:a16="http://schemas.microsoft.com/office/drawing/2014/main" id="{61DEABEC-A1F1-36CC-24C2-687913E1DAB2}"/>
              </a:ext>
            </a:extLst>
          </p:cNvPr>
          <p:cNvSpPr>
            <a:spLocks noGrp="1"/>
          </p:cNvSpPr>
          <p:nvPr>
            <p:ph idx="1"/>
          </p:nvPr>
        </p:nvSpPr>
        <p:spPr>
          <a:xfrm>
            <a:off x="609600" y="2010349"/>
            <a:ext cx="10972800" cy="4525433"/>
          </a:xfrm>
        </p:spPr>
        <p:txBody>
          <a:bodyPr vert="horz" lIns="91440" tIns="45720" rIns="91440" bIns="45720" rtlCol="0" anchor="t">
            <a:normAutofit/>
          </a:bodyPr>
          <a:lstStyle/>
          <a:p>
            <a:r>
              <a:rPr lang="en-US" dirty="0">
                <a:solidFill>
                  <a:srgbClr val="000000"/>
                </a:solidFill>
                <a:latin typeface="+mj-lt"/>
              </a:rPr>
              <a:t>Replace the minimum 86% performance level  for states performance measures described in 2014 guidance</a:t>
            </a:r>
            <a:endParaRPr lang="en-US" dirty="0">
              <a:solidFill>
                <a:srgbClr val="000000"/>
              </a:solidFill>
              <a:latin typeface="+mj-lt"/>
              <a:ea typeface="Calibri"/>
            </a:endParaRPr>
          </a:p>
          <a:p>
            <a:r>
              <a:rPr lang="en-US" dirty="0">
                <a:solidFill>
                  <a:srgbClr val="000000"/>
                </a:solidFill>
                <a:latin typeface="+mj-lt"/>
              </a:rPr>
              <a:t>States report every other year on all measures in the HCBS Quality Measure Set that are identified by the Secretary (following phased in approach)</a:t>
            </a:r>
            <a:endParaRPr lang="en-US" dirty="0">
              <a:solidFill>
                <a:srgbClr val="000000"/>
              </a:solidFill>
              <a:latin typeface="+mj-lt"/>
              <a:ea typeface="Calibri"/>
            </a:endParaRPr>
          </a:p>
          <a:p>
            <a:r>
              <a:rPr lang="en-US" dirty="0">
                <a:solidFill>
                  <a:srgbClr val="000000"/>
                </a:solidFill>
                <a:latin typeface="+mj-lt"/>
              </a:rPr>
              <a:t>CMS will report on a subset of the measures on behalf of states</a:t>
            </a:r>
            <a:endParaRPr lang="en-US" dirty="0">
              <a:solidFill>
                <a:srgbClr val="000000"/>
              </a:solidFill>
              <a:latin typeface="+mj-lt"/>
              <a:ea typeface="Calibri"/>
            </a:endParaRPr>
          </a:p>
        </p:txBody>
      </p:sp>
      <p:sp>
        <p:nvSpPr>
          <p:cNvPr id="4" name="Slide Number Placeholder 3">
            <a:extLst>
              <a:ext uri="{FF2B5EF4-FFF2-40B4-BE49-F238E27FC236}">
                <a16:creationId xmlns:a16="http://schemas.microsoft.com/office/drawing/2014/main" id="{0B28B7F5-DAEB-529A-725E-730E29FDA916}"/>
              </a:ext>
            </a:extLst>
          </p:cNvPr>
          <p:cNvSpPr>
            <a:spLocks noGrp="1"/>
          </p:cNvSpPr>
          <p:nvPr>
            <p:ph type="sldNum" sz="quarter" idx="12"/>
          </p:nvPr>
        </p:nvSpPr>
        <p:spPr/>
        <p:txBody>
          <a:bodyPr/>
          <a:lstStyle/>
          <a:p>
            <a:fld id="{ED076490-EB40-A641-A897-AD17FAA32DF9}" type="slidenum">
              <a:rPr lang="en-US" smtClean="0"/>
              <a:pPr/>
              <a:t>45</a:t>
            </a:fld>
            <a:endParaRPr lang="en-US"/>
          </a:p>
        </p:txBody>
      </p:sp>
    </p:spTree>
    <p:extLst>
      <p:ext uri="{BB962C8B-B14F-4D97-AF65-F5344CB8AC3E}">
        <p14:creationId xmlns:p14="http://schemas.microsoft.com/office/powerpoint/2010/main" val="107482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1EE7-D9C5-39DD-28DB-69521EA72482}"/>
              </a:ext>
            </a:extLst>
          </p:cNvPr>
          <p:cNvSpPr>
            <a:spLocks noGrp="1"/>
          </p:cNvSpPr>
          <p:nvPr>
            <p:ph type="title"/>
          </p:nvPr>
        </p:nvSpPr>
        <p:spPr>
          <a:xfrm>
            <a:off x="4314" y="365125"/>
            <a:ext cx="12168995" cy="1081148"/>
          </a:xfrm>
          <a:solidFill>
            <a:schemeClr val="accent1">
              <a:lumMod val="75000"/>
            </a:schemeClr>
          </a:solidFill>
        </p:spPr>
        <p:txBody>
          <a:bodyPr>
            <a:normAutofit/>
          </a:bodyPr>
          <a:lstStyle/>
          <a:p>
            <a:r>
              <a:rPr lang="en-US">
                <a:latin typeface="Aptos Display"/>
                <a:cs typeface="Arial"/>
              </a:rPr>
              <a:t> </a:t>
            </a:r>
            <a:r>
              <a:rPr lang="en-US">
                <a:solidFill>
                  <a:schemeClr val="bg1"/>
                </a:solidFill>
                <a:latin typeface="Aptos Display"/>
                <a:cs typeface="Arial"/>
              </a:rPr>
              <a:t>Stratified Data</a:t>
            </a:r>
          </a:p>
        </p:txBody>
      </p:sp>
      <p:sp>
        <p:nvSpPr>
          <p:cNvPr id="3" name="Content Placeholder 2">
            <a:extLst>
              <a:ext uri="{FF2B5EF4-FFF2-40B4-BE49-F238E27FC236}">
                <a16:creationId xmlns:a16="http://schemas.microsoft.com/office/drawing/2014/main" id="{61DEABEC-A1F1-36CC-24C2-687913E1DAB2}"/>
              </a:ext>
            </a:extLst>
          </p:cNvPr>
          <p:cNvSpPr>
            <a:spLocks noGrp="1"/>
          </p:cNvSpPr>
          <p:nvPr>
            <p:ph idx="1"/>
          </p:nvPr>
        </p:nvSpPr>
        <p:spPr>
          <a:xfrm>
            <a:off x="609600" y="1615441"/>
            <a:ext cx="11480800" cy="4733794"/>
          </a:xfrm>
        </p:spPr>
        <p:txBody>
          <a:bodyPr vert="horz" lIns="91440" tIns="45720" rIns="91440" bIns="45720" rtlCol="0" anchor="t">
            <a:noAutofit/>
          </a:bodyPr>
          <a:lstStyle/>
          <a:p>
            <a:pPr marL="0" indent="0">
              <a:buNone/>
            </a:pPr>
            <a:r>
              <a:rPr lang="en-US" sz="3200" dirty="0">
                <a:solidFill>
                  <a:srgbClr val="000000"/>
                </a:solidFill>
                <a:latin typeface="+mj-lt"/>
              </a:rPr>
              <a:t>Stratification would allow CMS and states to identify health and quality of life outcomes, and differences in outcomes</a:t>
            </a:r>
          </a:p>
          <a:p>
            <a:pPr lvl="1"/>
            <a:r>
              <a:rPr lang="en-US" sz="2800" dirty="0">
                <a:solidFill>
                  <a:srgbClr val="000000"/>
                </a:solidFill>
                <a:latin typeface="+mj-lt"/>
                <a:ea typeface="Calibri"/>
              </a:rPr>
              <a:t>Identifies subset of measures to be stratified by race, ethnicity, sex (biological), age, rural/urban status, disability, language, or other factors.</a:t>
            </a:r>
          </a:p>
          <a:p>
            <a:pPr marL="0" indent="0">
              <a:buNone/>
            </a:pPr>
            <a:r>
              <a:rPr lang="en-US" sz="3200" dirty="0">
                <a:solidFill>
                  <a:srgbClr val="000000"/>
                </a:solidFill>
                <a:latin typeface="+mj-lt"/>
                <a:ea typeface="Calibri"/>
              </a:rPr>
              <a:t>CMS</a:t>
            </a:r>
            <a:r>
              <a:rPr lang="en-US" sz="3200" dirty="0">
                <a:solidFill>
                  <a:srgbClr val="000000"/>
                </a:solidFill>
                <a:latin typeface="+mj-lt"/>
              </a:rPr>
              <a:t> "recognizes </a:t>
            </a:r>
            <a:r>
              <a:rPr kumimoji="0" lang="en-US" sz="3200" b="0" i="0" u="none" strike="noStrike" kern="1200" cap="none" spc="0" normalizeH="0" baseline="0" noProof="0" dirty="0">
                <a:ln>
                  <a:noFill/>
                </a:ln>
                <a:solidFill>
                  <a:srgbClr val="000000"/>
                </a:solidFill>
                <a:effectLst/>
                <a:uLnTx/>
                <a:uFillTx/>
                <a:latin typeface="+mj-lt"/>
                <a:cs typeface="Arial"/>
              </a:rPr>
              <a:t>challenges to </a:t>
            </a:r>
            <a:r>
              <a:rPr lang="en-US" sz="3200" dirty="0">
                <a:solidFill>
                  <a:srgbClr val="000000"/>
                </a:solidFill>
                <a:latin typeface="+mj-lt"/>
              </a:rPr>
              <a:t>stratification;"</a:t>
            </a:r>
            <a:r>
              <a:rPr kumimoji="0" lang="en-US" sz="3200" b="0" i="0" u="none" strike="noStrike" kern="1200" cap="none" spc="0" normalizeH="0" baseline="0" noProof="0" dirty="0">
                <a:ln>
                  <a:noFill/>
                </a:ln>
                <a:solidFill>
                  <a:srgbClr val="000000"/>
                </a:solidFill>
                <a:effectLst/>
                <a:uLnTx/>
                <a:uFillTx/>
                <a:latin typeface="+mj-lt"/>
                <a:cs typeface="Arial"/>
              </a:rPr>
              <a:t> phased-in approach</a:t>
            </a:r>
            <a:r>
              <a:rPr lang="en-US" sz="3200" dirty="0">
                <a:solidFill>
                  <a:srgbClr val="000000"/>
                </a:solidFill>
                <a:latin typeface="+mj-lt"/>
              </a:rPr>
              <a:t>:</a:t>
            </a:r>
            <a:endParaRPr lang="en-US" sz="3200" dirty="0">
              <a:latin typeface="+mj-lt"/>
            </a:endParaRPr>
          </a:p>
          <a:p>
            <a:pPr lvl="1"/>
            <a:r>
              <a:rPr lang="en-US" sz="2800" dirty="0">
                <a:solidFill>
                  <a:srgbClr val="000000"/>
                </a:solidFill>
                <a:latin typeface="+mj-lt"/>
              </a:rPr>
              <a:t>Provide stratified data for 25% of measures by 4 years after effective date</a:t>
            </a:r>
            <a:endParaRPr lang="en-US" sz="2800" dirty="0">
              <a:solidFill>
                <a:srgbClr val="000000"/>
              </a:solidFill>
              <a:latin typeface="+mj-lt"/>
              <a:ea typeface="Calibri"/>
            </a:endParaRPr>
          </a:p>
          <a:p>
            <a:pPr lvl="1"/>
            <a:r>
              <a:rPr lang="en-US" sz="2800" dirty="0">
                <a:solidFill>
                  <a:srgbClr val="000000"/>
                </a:solidFill>
                <a:latin typeface="+mj-lt"/>
              </a:rPr>
              <a:t>50% of measures by 6 years</a:t>
            </a:r>
            <a:endParaRPr lang="en-US" sz="2800" dirty="0">
              <a:solidFill>
                <a:srgbClr val="000000"/>
              </a:solidFill>
              <a:latin typeface="+mj-lt"/>
              <a:ea typeface="Calibri"/>
            </a:endParaRPr>
          </a:p>
          <a:p>
            <a:pPr lvl="1"/>
            <a:r>
              <a:rPr lang="en-US" sz="2800" dirty="0">
                <a:solidFill>
                  <a:srgbClr val="000000"/>
                </a:solidFill>
                <a:latin typeface="+mj-lt"/>
              </a:rPr>
              <a:t>100% of measures by 8 years</a:t>
            </a:r>
            <a:endParaRPr lang="en-US" sz="2800" dirty="0">
              <a:solidFill>
                <a:srgbClr val="000000"/>
              </a:solidFill>
              <a:latin typeface="+mj-lt"/>
              <a:ea typeface="Calibri"/>
            </a:endParaRPr>
          </a:p>
        </p:txBody>
      </p:sp>
      <p:sp>
        <p:nvSpPr>
          <p:cNvPr id="4" name="Slide Number Placeholder 3">
            <a:extLst>
              <a:ext uri="{FF2B5EF4-FFF2-40B4-BE49-F238E27FC236}">
                <a16:creationId xmlns:a16="http://schemas.microsoft.com/office/drawing/2014/main" id="{0B28B7F5-DAEB-529A-725E-730E29FDA916}"/>
              </a:ext>
            </a:extLst>
          </p:cNvPr>
          <p:cNvSpPr>
            <a:spLocks noGrp="1"/>
          </p:cNvSpPr>
          <p:nvPr>
            <p:ph type="sldNum" sz="quarter" idx="12"/>
          </p:nvPr>
        </p:nvSpPr>
        <p:spPr/>
        <p:txBody>
          <a:bodyPr/>
          <a:lstStyle/>
          <a:p>
            <a:fld id="{ED076490-EB40-A641-A897-AD17FAA32DF9}" type="slidenum">
              <a:rPr lang="en-US" smtClean="0"/>
              <a:pPr/>
              <a:t>46</a:t>
            </a:fld>
            <a:endParaRPr lang="en-US"/>
          </a:p>
        </p:txBody>
      </p:sp>
    </p:spTree>
    <p:extLst>
      <p:ext uri="{BB962C8B-B14F-4D97-AF65-F5344CB8AC3E}">
        <p14:creationId xmlns:p14="http://schemas.microsoft.com/office/powerpoint/2010/main" val="306786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A89B-1C5C-F542-61A7-3AC8C2A80678}"/>
              </a:ext>
            </a:extLst>
          </p:cNvPr>
          <p:cNvSpPr>
            <a:spLocks noGrp="1"/>
          </p:cNvSpPr>
          <p:nvPr>
            <p:ph type="title"/>
          </p:nvPr>
        </p:nvSpPr>
        <p:spPr>
          <a:xfrm>
            <a:off x="4314" y="379502"/>
            <a:ext cx="12255259" cy="1325563"/>
          </a:xfrm>
          <a:solidFill>
            <a:schemeClr val="accent1">
              <a:lumMod val="75000"/>
            </a:schemeClr>
          </a:solidFill>
        </p:spPr>
        <p:txBody>
          <a:bodyPr anchor="ctr">
            <a:normAutofit/>
          </a:bodyPr>
          <a:lstStyle/>
          <a:p>
            <a:r>
              <a:rPr lang="en-US" sz="3800">
                <a:solidFill>
                  <a:schemeClr val="bg1"/>
                </a:solidFill>
                <a:latin typeface="Aptos Display"/>
                <a:cs typeface="Arial"/>
              </a:rPr>
              <a:t>MFP Grantee States and Territories – </a:t>
            </a:r>
            <a:r>
              <a:rPr lang="en-US" sz="3800">
                <a:latin typeface="Aptos Display"/>
                <a:cs typeface="Arial" panose="020B0604020202020204" pitchFamily="34" charset="0"/>
              </a:rPr>
              <a:t/>
            </a:r>
            <a:br>
              <a:rPr lang="en-US" sz="3800">
                <a:latin typeface="Aptos Display"/>
                <a:cs typeface="Arial" panose="020B0604020202020204" pitchFamily="34" charset="0"/>
              </a:rPr>
            </a:br>
            <a:r>
              <a:rPr lang="en-US" sz="3800">
                <a:solidFill>
                  <a:schemeClr val="bg1"/>
                </a:solidFill>
                <a:latin typeface="Aptos Display"/>
                <a:cs typeface="Arial"/>
              </a:rPr>
              <a:t>HCBS Quality Measure Set Implementation</a:t>
            </a:r>
          </a:p>
        </p:txBody>
      </p:sp>
      <p:sp>
        <p:nvSpPr>
          <p:cNvPr id="6" name="Content Placeholder 4">
            <a:extLst>
              <a:ext uri="{FF2B5EF4-FFF2-40B4-BE49-F238E27FC236}">
                <a16:creationId xmlns:a16="http://schemas.microsoft.com/office/drawing/2014/main" id="{FC2B6EB8-7A4D-29E7-789D-4B2417206D98}"/>
              </a:ext>
            </a:extLst>
          </p:cNvPr>
          <p:cNvSpPr>
            <a:spLocks noGrp="1"/>
          </p:cNvSpPr>
          <p:nvPr>
            <p:ph sz="half" idx="1"/>
          </p:nvPr>
        </p:nvSpPr>
        <p:spPr>
          <a:xfrm>
            <a:off x="406400" y="2137410"/>
            <a:ext cx="11064240" cy="3445374"/>
          </a:xfrm>
        </p:spPr>
        <p:txBody>
          <a:bodyPr vert="horz" lIns="91440" tIns="45720" rIns="91440" bIns="45720" rtlCol="0" anchor="t">
            <a:normAutofit/>
          </a:bodyPr>
          <a:lstStyle/>
          <a:p>
            <a:r>
              <a:rPr lang="en-US" dirty="0">
                <a:solidFill>
                  <a:srgbClr val="000000"/>
                </a:solidFill>
                <a:latin typeface="+mj-lt"/>
                <a:ea typeface="Source Sans Pro"/>
              </a:rPr>
              <a:t>MFP grant recipients are required to report in Fall 2026 on the HCBS Quality Measure Set every other year for their section 1915(c), (i), (j), and (k) programs and section 1115 demonstrations that include HCBS.</a:t>
            </a:r>
            <a:endParaRPr lang="en-US" dirty="0">
              <a:solidFill>
                <a:srgbClr val="000000"/>
              </a:solidFill>
              <a:latin typeface="+mj-lt"/>
            </a:endParaRPr>
          </a:p>
          <a:p>
            <a:endParaRPr lang="en-US" dirty="0">
              <a:solidFill>
                <a:srgbClr val="000000"/>
              </a:solidFill>
              <a:latin typeface="+mj-lt"/>
            </a:endParaRPr>
          </a:p>
          <a:p>
            <a:pPr lvl="1"/>
            <a:r>
              <a:rPr lang="en-US" sz="2800" dirty="0">
                <a:solidFill>
                  <a:srgbClr val="000000"/>
                </a:solidFill>
                <a:latin typeface="+mj-lt"/>
                <a:ea typeface="Source Sans Pro"/>
              </a:rPr>
              <a:t>For the initial implementation of the measure set, MFP grant recipients can opt to, but are not required to, stratify data for MFP participants and by demographic or other characteristics of their HCBS participants.</a:t>
            </a:r>
            <a:endParaRPr lang="en-US" sz="2800" dirty="0">
              <a:solidFill>
                <a:srgbClr val="000000"/>
              </a:solidFill>
              <a:latin typeface="+mj-lt"/>
              <a:cs typeface="Calibri"/>
            </a:endParaRPr>
          </a:p>
        </p:txBody>
      </p:sp>
      <p:sp>
        <p:nvSpPr>
          <p:cNvPr id="4" name="Slide Number Placeholder 3">
            <a:extLst>
              <a:ext uri="{FF2B5EF4-FFF2-40B4-BE49-F238E27FC236}">
                <a16:creationId xmlns:a16="http://schemas.microsoft.com/office/drawing/2014/main" id="{ABFD2FFB-1127-3207-D4BE-13A11B6C0776}"/>
              </a:ext>
            </a:extLst>
          </p:cNvPr>
          <p:cNvSpPr>
            <a:spLocks noGrp="1"/>
          </p:cNvSpPr>
          <p:nvPr>
            <p:ph type="sldNum" sz="quarter" idx="12"/>
          </p:nvPr>
        </p:nvSpPr>
        <p:spPr>
          <a:xfrm>
            <a:off x="9304562" y="641478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6457A89-7E12-42A4-9457-BFD85B9E19BE}" type="slidenum">
              <a:rPr kumimoji="0" lang="en-US" sz="1600" b="0" i="0" u="none" strike="noStrike" kern="1200" cap="none" spc="0" normalizeH="0" baseline="0" noProof="0" smtClean="0">
                <a:ln>
                  <a:noFill/>
                </a:ln>
                <a:solidFill>
                  <a:srgbClr val="FFFFFF"/>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sz="16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5" name="Footer Placeholder 4">
            <a:extLst>
              <a:ext uri="{FF2B5EF4-FFF2-40B4-BE49-F238E27FC236}">
                <a16:creationId xmlns:a16="http://schemas.microsoft.com/office/drawing/2014/main" id="{FC75D134-1AEB-5C4A-284C-321DFDDEB9FD}"/>
              </a:ext>
            </a:extLst>
          </p:cNvPr>
          <p:cNvSpPr>
            <a:spLocks noGrp="1"/>
          </p:cNvSpPr>
          <p:nvPr>
            <p:ph type="ftr" sz="quarter" idx="3"/>
          </p:nvPr>
        </p:nvSpPr>
        <p:spPr>
          <a:xfrm>
            <a:off x="4038600" y="6495143"/>
            <a:ext cx="4114800" cy="296862"/>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rPr>
              <a:t>NATIONAL CORE INDICATORS®</a:t>
            </a:r>
          </a:p>
        </p:txBody>
      </p:sp>
    </p:spTree>
    <p:extLst>
      <p:ext uri="{BB962C8B-B14F-4D97-AF65-F5344CB8AC3E}">
        <p14:creationId xmlns:p14="http://schemas.microsoft.com/office/powerpoint/2010/main" val="403065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41D1-E0FD-FEE3-56AB-B241158AE13D}"/>
              </a:ext>
            </a:extLst>
          </p:cNvPr>
          <p:cNvSpPr>
            <a:spLocks noGrp="1"/>
          </p:cNvSpPr>
          <p:nvPr>
            <p:ph type="title"/>
          </p:nvPr>
        </p:nvSpPr>
        <p:spPr>
          <a:xfrm>
            <a:off x="3243303" y="3238956"/>
            <a:ext cx="8129067" cy="861991"/>
          </a:xfrm>
        </p:spPr>
        <p:txBody>
          <a:bodyPr/>
          <a:lstStyle/>
          <a:p>
            <a:r>
              <a:rPr lang="en-US" dirty="0"/>
              <a:t>National Core Indicators®-IDD</a:t>
            </a:r>
          </a:p>
        </p:txBody>
      </p:sp>
    </p:spTree>
    <p:extLst>
      <p:ext uri="{BB962C8B-B14F-4D97-AF65-F5344CB8AC3E}">
        <p14:creationId xmlns:p14="http://schemas.microsoft.com/office/powerpoint/2010/main" val="2701828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61B792-DCC3-ED47-2A6F-8218A9D88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69631-205A-3160-E7A9-1433B1A9A695}"/>
              </a:ext>
            </a:extLst>
          </p:cNvPr>
          <p:cNvSpPr>
            <a:spLocks noGrp="1"/>
          </p:cNvSpPr>
          <p:nvPr>
            <p:ph type="title"/>
          </p:nvPr>
        </p:nvSpPr>
        <p:spPr>
          <a:xfrm>
            <a:off x="363083" y="2017715"/>
            <a:ext cx="9984615" cy="1597228"/>
          </a:xfrm>
        </p:spPr>
        <p:txBody>
          <a:bodyPr vert="horz" lIns="91440" tIns="45720" rIns="91440" bIns="45720" rtlCol="0" anchor="ctr">
            <a:normAutofit/>
          </a:bodyPr>
          <a:lstStyle/>
          <a:p>
            <a:pPr>
              <a:spcAft>
                <a:spcPts val="3000"/>
              </a:spcAft>
              <a:defRPr/>
            </a:pPr>
            <a:r>
              <a:rPr lang="en-US" sz="4700" kern="1200" dirty="0">
                <a:solidFill>
                  <a:schemeClr val="tx1"/>
                </a:solidFill>
                <a:latin typeface="+mj-lt"/>
                <a:ea typeface="+mj-ea"/>
                <a:cs typeface="+mj-cs"/>
              </a:rPr>
              <a:t>NCI-IDD in the HCBS Quality Measure Set: </a:t>
            </a: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Reporting Standardized Data on Quality  </a:t>
            </a:r>
            <a:endParaRPr lang="en-US" sz="4700" i="1" kern="1200"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CF2B301C-2CF3-2EBB-28B9-5143D2818020}"/>
              </a:ext>
            </a:extLst>
          </p:cNvPr>
          <p:cNvPicPr>
            <a:picLocks noChangeAspect="1"/>
          </p:cNvPicPr>
          <p:nvPr/>
        </p:nvPicPr>
        <p:blipFill>
          <a:blip r:embed="rId3"/>
          <a:stretch>
            <a:fillRect/>
          </a:stretch>
        </p:blipFill>
        <p:spPr>
          <a:xfrm>
            <a:off x="996163" y="4041231"/>
            <a:ext cx="1906851" cy="1906851"/>
          </a:xfrm>
          <a:prstGeom prst="rect">
            <a:avLst/>
          </a:prstGeom>
        </p:spPr>
      </p:pic>
      <p:sp>
        <p:nvSpPr>
          <p:cNvPr id="4" name="TextBox 3">
            <a:extLst>
              <a:ext uri="{FF2B5EF4-FFF2-40B4-BE49-F238E27FC236}">
                <a16:creationId xmlns:a16="http://schemas.microsoft.com/office/drawing/2014/main" id="{43253236-D8E9-72A2-F135-C9190F477730}"/>
              </a:ext>
            </a:extLst>
          </p:cNvPr>
          <p:cNvSpPr txBox="1"/>
          <p:nvPr/>
        </p:nvSpPr>
        <p:spPr>
          <a:xfrm>
            <a:off x="4002157" y="3839674"/>
            <a:ext cx="5701084" cy="2383247"/>
          </a:xfrm>
          <a:prstGeom prst="rect">
            <a:avLst/>
          </a:prstGeom>
        </p:spPr>
        <p:txBody>
          <a:bodyPr vert="horz" lIns="91440" tIns="45720" rIns="91440" bIns="45720" rtlCol="0" anchor="t">
            <a:normAutofit lnSpcReduction="10000"/>
          </a:bodyPr>
          <a:lstStyle/>
          <a:p>
            <a:pPr>
              <a:lnSpc>
                <a:spcPct val="90000"/>
              </a:lnSpc>
              <a:spcAft>
                <a:spcPts val="600"/>
              </a:spcAft>
            </a:pPr>
            <a:r>
              <a:rPr lang="en-US" i="1" dirty="0"/>
              <a:t>“The Access Rule is the most consequential, comprehensive regulation related to Medicaid-funded HCBS in a decade. It will strengthen the HCBS that make it possible for people to live in their own homes, stay connected to friends and family, and participate in the community in ways that are meaningful to them.”</a:t>
            </a:r>
          </a:p>
          <a:p>
            <a:pPr indent="-228600">
              <a:lnSpc>
                <a:spcPct val="90000"/>
              </a:lnSpc>
              <a:spcAft>
                <a:spcPts val="600"/>
              </a:spcAft>
              <a:buFont typeface="Arial" panose="020B0604020202020204" pitchFamily="34" charset="0"/>
              <a:buChar char="•"/>
            </a:pPr>
            <a:endParaRPr lang="en-US" i="1" dirty="0"/>
          </a:p>
          <a:p>
            <a:pPr indent="-228600">
              <a:lnSpc>
                <a:spcPct val="90000"/>
              </a:lnSpc>
              <a:spcAft>
                <a:spcPts val="600"/>
              </a:spcAft>
              <a:buFont typeface="Arial" panose="020B0604020202020204" pitchFamily="34" charset="0"/>
              <a:buChar char="•"/>
            </a:pPr>
            <a:r>
              <a:rPr lang="en-US" i="1" dirty="0"/>
              <a:t>Alison </a:t>
            </a:r>
            <a:r>
              <a:rPr lang="en-US" i="1" dirty="0" err="1"/>
              <a:t>Barkoff</a:t>
            </a:r>
            <a:r>
              <a:rPr lang="en-US" i="1" dirty="0"/>
              <a:t>, Performing the duties of ACL Administrator and Assistant Secretary of Aging</a:t>
            </a:r>
          </a:p>
        </p:txBody>
      </p:sp>
      <p:pic>
        <p:nvPicPr>
          <p:cNvPr id="5" name="Picture 4" descr="A close-up of a logo&#10;&#10;Description automatically generated">
            <a:extLst>
              <a:ext uri="{FF2B5EF4-FFF2-40B4-BE49-F238E27FC236}">
                <a16:creationId xmlns:a16="http://schemas.microsoft.com/office/drawing/2014/main" id="{6AFA7749-E696-438D-7C7E-F9D8EF59F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374" y="16161"/>
            <a:ext cx="3689350" cy="2001554"/>
          </a:xfrm>
          <a:prstGeom prst="rect">
            <a:avLst/>
          </a:prstGeom>
        </p:spPr>
      </p:pic>
    </p:spTree>
    <p:extLst>
      <p:ext uri="{BB962C8B-B14F-4D97-AF65-F5344CB8AC3E}">
        <p14:creationId xmlns:p14="http://schemas.microsoft.com/office/powerpoint/2010/main" val="88983510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41D1-E0FD-FEE3-56AB-B241158AE13D}"/>
              </a:ext>
            </a:extLst>
          </p:cNvPr>
          <p:cNvSpPr>
            <a:spLocks noGrp="1"/>
          </p:cNvSpPr>
          <p:nvPr>
            <p:ph type="title"/>
          </p:nvPr>
        </p:nvSpPr>
        <p:spPr>
          <a:xfrm>
            <a:off x="3429000" y="3159889"/>
            <a:ext cx="7983638" cy="968767"/>
          </a:xfrm>
        </p:spPr>
        <p:txBody>
          <a:bodyPr/>
          <a:lstStyle/>
          <a:p>
            <a:r>
              <a:rPr lang="en-US" dirty="0"/>
              <a:t>Performance-Based Contracting to Improve Quality</a:t>
            </a:r>
          </a:p>
        </p:txBody>
      </p:sp>
    </p:spTree>
    <p:extLst>
      <p:ext uri="{BB962C8B-B14F-4D97-AF65-F5344CB8AC3E}">
        <p14:creationId xmlns:p14="http://schemas.microsoft.com/office/powerpoint/2010/main" val="3811522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raight Connector 8">
            <a:extLst>
              <a:ext uri="{FF2B5EF4-FFF2-40B4-BE49-F238E27FC236}">
                <a16:creationId xmlns:a16="http://schemas.microsoft.com/office/drawing/2014/main" id="{7E951D7E-2B06-440E-865D-584AD6C1F3DD}"/>
              </a:ext>
            </a:extLst>
          </p:cNvPr>
          <p:cNvSpPr/>
          <p:nvPr/>
        </p:nvSpPr>
        <p:spPr>
          <a:xfrm flipV="1">
            <a:off x="568712" y="1986106"/>
            <a:ext cx="11623288" cy="1"/>
          </a:xfrm>
          <a:prstGeom prst="line">
            <a:avLst/>
          </a:prstGeom>
          <a:ln>
            <a:solidFill>
              <a:srgbClr val="00627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1200"/>
          </a:p>
        </p:txBody>
      </p:sp>
      <p:sp>
        <p:nvSpPr>
          <p:cNvPr id="11" name="Freeform: Shape 10">
            <a:extLst>
              <a:ext uri="{FF2B5EF4-FFF2-40B4-BE49-F238E27FC236}">
                <a16:creationId xmlns:a16="http://schemas.microsoft.com/office/drawing/2014/main" id="{FA35E82A-9DEE-453B-9D63-6D419910B7BE}"/>
              </a:ext>
            </a:extLst>
          </p:cNvPr>
          <p:cNvSpPr/>
          <p:nvPr/>
        </p:nvSpPr>
        <p:spPr>
          <a:xfrm>
            <a:off x="568712" y="1662040"/>
            <a:ext cx="2852928" cy="517184"/>
          </a:xfrm>
          <a:custGeom>
            <a:avLst/>
            <a:gdLst>
              <a:gd name="connsiteX0" fmla="*/ 86215 w 2852928"/>
              <a:gd name="connsiteY0" fmla="*/ 0 h 517184"/>
              <a:gd name="connsiteX1" fmla="*/ 2766713 w 2852928"/>
              <a:gd name="connsiteY1" fmla="*/ 0 h 517184"/>
              <a:gd name="connsiteX2" fmla="*/ 2852928 w 2852928"/>
              <a:gd name="connsiteY2" fmla="*/ 86215 h 517184"/>
              <a:gd name="connsiteX3" fmla="*/ 2852928 w 2852928"/>
              <a:gd name="connsiteY3" fmla="*/ 517184 h 517184"/>
              <a:gd name="connsiteX4" fmla="*/ 2852928 w 2852928"/>
              <a:gd name="connsiteY4" fmla="*/ 517184 h 517184"/>
              <a:gd name="connsiteX5" fmla="*/ 0 w 2852928"/>
              <a:gd name="connsiteY5" fmla="*/ 517184 h 517184"/>
              <a:gd name="connsiteX6" fmla="*/ 0 w 2852928"/>
              <a:gd name="connsiteY6" fmla="*/ 517184 h 517184"/>
              <a:gd name="connsiteX7" fmla="*/ 0 w 2852928"/>
              <a:gd name="connsiteY7" fmla="*/ 86215 h 517184"/>
              <a:gd name="connsiteX8" fmla="*/ 86215 w 2852928"/>
              <a:gd name="connsiteY8" fmla="*/ 0 h 51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28" h="517184">
                <a:moveTo>
                  <a:pt x="86215" y="0"/>
                </a:moveTo>
                <a:lnTo>
                  <a:pt x="2766713" y="0"/>
                </a:lnTo>
                <a:cubicBezTo>
                  <a:pt x="2814328" y="0"/>
                  <a:pt x="2852928" y="38600"/>
                  <a:pt x="2852928" y="86215"/>
                </a:cubicBezTo>
                <a:lnTo>
                  <a:pt x="2852928" y="517184"/>
                </a:lnTo>
                <a:lnTo>
                  <a:pt x="2852928" y="517184"/>
                </a:lnTo>
                <a:lnTo>
                  <a:pt x="0" y="517184"/>
                </a:lnTo>
                <a:lnTo>
                  <a:pt x="0" y="517184"/>
                </a:lnTo>
                <a:lnTo>
                  <a:pt x="0" y="86215"/>
                </a:lnTo>
                <a:cubicBezTo>
                  <a:pt x="0" y="38600"/>
                  <a:pt x="38600" y="0"/>
                  <a:pt x="86215" y="0"/>
                </a:cubicBezTo>
                <a:close/>
              </a:path>
            </a:pathLst>
          </a:custGeom>
          <a:solidFill>
            <a:srgbClr val="006273"/>
          </a:solidFill>
          <a:ln>
            <a:solidFill>
              <a:srgbClr val="00627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87" tIns="76687" rIns="76687" bIns="51435" numCol="1" spcCol="1270" anchor="ctr" anchorCtr="0">
            <a:noAutofit/>
          </a:bodyPr>
          <a:lstStyle/>
          <a:p>
            <a:pPr indent="117475" defTabSz="1200151">
              <a:lnSpc>
                <a:spcPct val="90000"/>
              </a:lnSpc>
              <a:spcBef>
                <a:spcPct val="0"/>
              </a:spcBef>
              <a:spcAft>
                <a:spcPct val="35000"/>
              </a:spcAft>
            </a:pPr>
            <a:r>
              <a:rPr lang="en-US" sz="2700" dirty="0">
                <a:solidFill>
                  <a:prstClr val="white"/>
                </a:solidFill>
                <a:latin typeface="Calibri"/>
              </a:rPr>
              <a:t>Populations </a:t>
            </a:r>
          </a:p>
        </p:txBody>
      </p:sp>
      <p:sp>
        <p:nvSpPr>
          <p:cNvPr id="12" name="Freeform: Shape 11">
            <a:extLst>
              <a:ext uri="{FF2B5EF4-FFF2-40B4-BE49-F238E27FC236}">
                <a16:creationId xmlns:a16="http://schemas.microsoft.com/office/drawing/2014/main" id="{D51A0996-296B-494E-892E-9E85BBACDB02}"/>
              </a:ext>
            </a:extLst>
          </p:cNvPr>
          <p:cNvSpPr/>
          <p:nvPr/>
        </p:nvSpPr>
        <p:spPr>
          <a:xfrm>
            <a:off x="568712" y="2192414"/>
            <a:ext cx="10972800" cy="1034523"/>
          </a:xfrm>
          <a:custGeom>
            <a:avLst/>
            <a:gdLst>
              <a:gd name="connsiteX0" fmla="*/ 0 w 10972800"/>
              <a:gd name="connsiteY0" fmla="*/ 0 h 1034523"/>
              <a:gd name="connsiteX1" fmla="*/ 10972800 w 10972800"/>
              <a:gd name="connsiteY1" fmla="*/ 0 h 1034523"/>
              <a:gd name="connsiteX2" fmla="*/ 10972800 w 10972800"/>
              <a:gd name="connsiteY2" fmla="*/ 1034523 h 1034523"/>
              <a:gd name="connsiteX3" fmla="*/ 0 w 10972800"/>
              <a:gd name="connsiteY3" fmla="*/ 1034523 h 1034523"/>
              <a:gd name="connsiteX4" fmla="*/ 0 w 10972800"/>
              <a:gd name="connsiteY4" fmla="*/ 0 h 103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1034523">
                <a:moveTo>
                  <a:pt x="0" y="0"/>
                </a:moveTo>
                <a:lnTo>
                  <a:pt x="10972800" y="0"/>
                </a:lnTo>
                <a:lnTo>
                  <a:pt x="10972800" y="1034523"/>
                </a:lnTo>
                <a:lnTo>
                  <a:pt x="0" y="1034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9616"/>
            <a:r>
              <a:rPr lang="en-US" sz="2400" dirty="0">
                <a:solidFill>
                  <a:srgbClr val="316234">
                    <a:hueOff val="0"/>
                    <a:satOff val="0"/>
                    <a:lumOff val="0"/>
                    <a:alphaOff val="0"/>
                  </a:srgbClr>
                </a:solidFill>
                <a:latin typeface="Calibri" panose="020F0502020204030204"/>
              </a:rPr>
              <a:t>All populations served by HCBS </a:t>
            </a:r>
          </a:p>
        </p:txBody>
      </p:sp>
      <p:sp>
        <p:nvSpPr>
          <p:cNvPr id="8" name="Straight Connector 7">
            <a:extLst>
              <a:ext uri="{FF2B5EF4-FFF2-40B4-BE49-F238E27FC236}">
                <a16:creationId xmlns:a16="http://schemas.microsoft.com/office/drawing/2014/main" id="{097DF124-38D9-48AE-98F4-733A52DD4197}"/>
              </a:ext>
            </a:extLst>
          </p:cNvPr>
          <p:cNvSpPr/>
          <p:nvPr/>
        </p:nvSpPr>
        <p:spPr>
          <a:xfrm>
            <a:off x="589156" y="3190193"/>
            <a:ext cx="11582400" cy="0"/>
          </a:xfrm>
          <a:prstGeom prst="line">
            <a:avLst/>
          </a:prstGeom>
          <a:ln>
            <a:solidFill>
              <a:srgbClr val="00627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1200"/>
          </a:p>
        </p:txBody>
      </p:sp>
      <p:sp>
        <p:nvSpPr>
          <p:cNvPr id="14" name="Freeform: Shape 13">
            <a:extLst>
              <a:ext uri="{FF2B5EF4-FFF2-40B4-BE49-F238E27FC236}">
                <a16:creationId xmlns:a16="http://schemas.microsoft.com/office/drawing/2014/main" id="{F5EC913B-B7A2-49C7-A4F4-B523F0DCC9DE}"/>
              </a:ext>
            </a:extLst>
          </p:cNvPr>
          <p:cNvSpPr/>
          <p:nvPr/>
        </p:nvSpPr>
        <p:spPr>
          <a:xfrm>
            <a:off x="568712" y="2930840"/>
            <a:ext cx="2852928" cy="517184"/>
          </a:xfrm>
          <a:custGeom>
            <a:avLst/>
            <a:gdLst>
              <a:gd name="connsiteX0" fmla="*/ 86215 w 2852928"/>
              <a:gd name="connsiteY0" fmla="*/ 0 h 517184"/>
              <a:gd name="connsiteX1" fmla="*/ 2766713 w 2852928"/>
              <a:gd name="connsiteY1" fmla="*/ 0 h 517184"/>
              <a:gd name="connsiteX2" fmla="*/ 2852928 w 2852928"/>
              <a:gd name="connsiteY2" fmla="*/ 86215 h 517184"/>
              <a:gd name="connsiteX3" fmla="*/ 2852928 w 2852928"/>
              <a:gd name="connsiteY3" fmla="*/ 517184 h 517184"/>
              <a:gd name="connsiteX4" fmla="*/ 2852928 w 2852928"/>
              <a:gd name="connsiteY4" fmla="*/ 517184 h 517184"/>
              <a:gd name="connsiteX5" fmla="*/ 0 w 2852928"/>
              <a:gd name="connsiteY5" fmla="*/ 517184 h 517184"/>
              <a:gd name="connsiteX6" fmla="*/ 0 w 2852928"/>
              <a:gd name="connsiteY6" fmla="*/ 517184 h 517184"/>
              <a:gd name="connsiteX7" fmla="*/ 0 w 2852928"/>
              <a:gd name="connsiteY7" fmla="*/ 86215 h 517184"/>
              <a:gd name="connsiteX8" fmla="*/ 86215 w 2852928"/>
              <a:gd name="connsiteY8" fmla="*/ 0 h 51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28" h="517184">
                <a:moveTo>
                  <a:pt x="86215" y="0"/>
                </a:moveTo>
                <a:lnTo>
                  <a:pt x="2766713" y="0"/>
                </a:lnTo>
                <a:cubicBezTo>
                  <a:pt x="2814328" y="0"/>
                  <a:pt x="2852928" y="38600"/>
                  <a:pt x="2852928" y="86215"/>
                </a:cubicBezTo>
                <a:lnTo>
                  <a:pt x="2852928" y="517184"/>
                </a:lnTo>
                <a:lnTo>
                  <a:pt x="2852928" y="517184"/>
                </a:lnTo>
                <a:lnTo>
                  <a:pt x="0" y="517184"/>
                </a:lnTo>
                <a:lnTo>
                  <a:pt x="0" y="517184"/>
                </a:lnTo>
                <a:lnTo>
                  <a:pt x="0" y="86215"/>
                </a:lnTo>
                <a:cubicBezTo>
                  <a:pt x="0" y="38600"/>
                  <a:pt x="38600" y="0"/>
                  <a:pt x="86215" y="0"/>
                </a:cubicBezTo>
                <a:close/>
              </a:path>
            </a:pathLst>
          </a:custGeom>
          <a:solidFill>
            <a:srgbClr val="006273"/>
          </a:solidFill>
          <a:ln>
            <a:solidFill>
              <a:srgbClr val="00627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87" tIns="76687" rIns="76687" bIns="51435" numCol="1" spcCol="1270" anchor="ctr" anchorCtr="0">
            <a:noAutofit/>
          </a:bodyPr>
          <a:lstStyle/>
          <a:p>
            <a:pPr indent="117475" defTabSz="1200151">
              <a:lnSpc>
                <a:spcPct val="90000"/>
              </a:lnSpc>
              <a:spcBef>
                <a:spcPct val="0"/>
              </a:spcBef>
              <a:spcAft>
                <a:spcPct val="35000"/>
              </a:spcAft>
            </a:pPr>
            <a:r>
              <a:rPr lang="en-US" sz="2700">
                <a:solidFill>
                  <a:prstClr val="white"/>
                </a:solidFill>
                <a:latin typeface="Calibri"/>
              </a:rPr>
              <a:t>Flexibility </a:t>
            </a:r>
          </a:p>
        </p:txBody>
      </p:sp>
      <p:sp>
        <p:nvSpPr>
          <p:cNvPr id="15" name="Freeform: Shape 14">
            <a:extLst>
              <a:ext uri="{FF2B5EF4-FFF2-40B4-BE49-F238E27FC236}">
                <a16:creationId xmlns:a16="http://schemas.microsoft.com/office/drawing/2014/main" id="{0389357C-233A-4D6F-BE0B-7E9E4200CF2A}"/>
              </a:ext>
            </a:extLst>
          </p:cNvPr>
          <p:cNvSpPr/>
          <p:nvPr/>
        </p:nvSpPr>
        <p:spPr>
          <a:xfrm>
            <a:off x="609600" y="3470881"/>
            <a:ext cx="10972800" cy="957324"/>
          </a:xfrm>
          <a:custGeom>
            <a:avLst/>
            <a:gdLst>
              <a:gd name="connsiteX0" fmla="*/ 0 w 10972800"/>
              <a:gd name="connsiteY0" fmla="*/ 0 h 1034523"/>
              <a:gd name="connsiteX1" fmla="*/ 10972800 w 10972800"/>
              <a:gd name="connsiteY1" fmla="*/ 0 h 1034523"/>
              <a:gd name="connsiteX2" fmla="*/ 10972800 w 10972800"/>
              <a:gd name="connsiteY2" fmla="*/ 1034523 h 1034523"/>
              <a:gd name="connsiteX3" fmla="*/ 0 w 10972800"/>
              <a:gd name="connsiteY3" fmla="*/ 1034523 h 1034523"/>
              <a:gd name="connsiteX4" fmla="*/ 0 w 10972800"/>
              <a:gd name="connsiteY4" fmla="*/ 0 h 103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1034523">
                <a:moveTo>
                  <a:pt x="0" y="0"/>
                </a:moveTo>
                <a:lnTo>
                  <a:pt x="10972800" y="0"/>
                </a:lnTo>
                <a:lnTo>
                  <a:pt x="10972800" y="1034523"/>
                </a:lnTo>
                <a:lnTo>
                  <a:pt x="0" y="1034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9616"/>
            <a:r>
              <a:rPr lang="en-US" sz="2667" dirty="0">
                <a:solidFill>
                  <a:srgbClr val="316234">
                    <a:hueOff val="0"/>
                    <a:satOff val="0"/>
                    <a:lumOff val="0"/>
                    <a:alphaOff val="0"/>
                  </a:srgbClr>
                </a:solidFill>
                <a:latin typeface="Calibri" panose="020F0502020204030204"/>
              </a:rPr>
              <a:t>CMS permits states flexibility to determine which survey tool(s) they implement in order to capture quality measures from the population receiving HCBS (from the following):</a:t>
            </a:r>
          </a:p>
          <a:p>
            <a:pPr marL="1219231" lvl="2" defTabSz="609616"/>
            <a:r>
              <a:rPr lang="en-US" sz="2667" dirty="0">
                <a:solidFill>
                  <a:srgbClr val="316234">
                    <a:hueOff val="0"/>
                    <a:satOff val="0"/>
                    <a:lumOff val="0"/>
                    <a:alphaOff val="0"/>
                  </a:srgbClr>
                </a:solidFill>
                <a:latin typeface="Calibri" panose="020F0502020204030204"/>
              </a:rPr>
              <a:t>NCI®-IDD</a:t>
            </a:r>
          </a:p>
          <a:p>
            <a:pPr marL="1219231" lvl="2" defTabSz="609616"/>
            <a:r>
              <a:rPr lang="en-US" sz="2667" dirty="0">
                <a:solidFill>
                  <a:srgbClr val="316234">
                    <a:hueOff val="0"/>
                    <a:satOff val="0"/>
                    <a:lumOff val="0"/>
                    <a:alphaOff val="0"/>
                  </a:srgbClr>
                </a:solidFill>
                <a:latin typeface="Calibri" panose="020F0502020204030204"/>
              </a:rPr>
              <a:t>NCI-AD™</a:t>
            </a:r>
          </a:p>
          <a:p>
            <a:pPr marL="1219231" lvl="2" defTabSz="609616"/>
            <a:r>
              <a:rPr lang="en-US" sz="2667" dirty="0">
                <a:solidFill>
                  <a:srgbClr val="316234">
                    <a:hueOff val="0"/>
                    <a:satOff val="0"/>
                    <a:lumOff val="0"/>
                    <a:alphaOff val="0"/>
                  </a:srgbClr>
                </a:solidFill>
                <a:latin typeface="Calibri" panose="020F0502020204030204"/>
              </a:rPr>
              <a:t>HCBS CAHPS® </a:t>
            </a:r>
          </a:p>
          <a:p>
            <a:pPr marL="1219231" lvl="2" defTabSz="609616"/>
            <a:r>
              <a:rPr lang="en-US" sz="2667" dirty="0">
                <a:solidFill>
                  <a:srgbClr val="316234">
                    <a:hueOff val="0"/>
                    <a:satOff val="0"/>
                    <a:lumOff val="0"/>
                    <a:alphaOff val="0"/>
                  </a:srgbClr>
                </a:solidFill>
                <a:latin typeface="Calibri" panose="020F0502020204030204"/>
              </a:rPr>
              <a:t>POM®</a:t>
            </a:r>
          </a:p>
        </p:txBody>
      </p:sp>
      <p:sp>
        <p:nvSpPr>
          <p:cNvPr id="2" name="Slide Number Placeholder 1">
            <a:extLst>
              <a:ext uri="{FF2B5EF4-FFF2-40B4-BE49-F238E27FC236}">
                <a16:creationId xmlns:a16="http://schemas.microsoft.com/office/drawing/2014/main" id="{DAE1BBAE-0709-4C3E-BF31-E379577DEBB6}"/>
              </a:ext>
            </a:extLst>
          </p:cNvPr>
          <p:cNvSpPr>
            <a:spLocks noGrp="1"/>
          </p:cNvSpPr>
          <p:nvPr>
            <p:ph type="sldNum" sz="quarter" idx="12"/>
          </p:nvPr>
        </p:nvSpPr>
        <p:spPr/>
        <p:txBody>
          <a:bodyPr/>
          <a:lstStyle/>
          <a:p>
            <a:fld id="{36DA3501-B369-446D-83EA-0D50D13C9263}" type="slidenum">
              <a:rPr lang="en-US">
                <a:solidFill>
                  <a:prstClr val="white"/>
                </a:solidFill>
              </a:rPr>
              <a:pPr/>
              <a:t>50</a:t>
            </a:fld>
            <a:endParaRPr lang="en-US">
              <a:solidFill>
                <a:prstClr val="white"/>
              </a:solidFill>
            </a:endParaRPr>
          </a:p>
        </p:txBody>
      </p:sp>
      <p:sp>
        <p:nvSpPr>
          <p:cNvPr id="5" name="Title 1">
            <a:extLst>
              <a:ext uri="{FF2B5EF4-FFF2-40B4-BE49-F238E27FC236}">
                <a16:creationId xmlns:a16="http://schemas.microsoft.com/office/drawing/2014/main" id="{8CB98C79-712B-72DE-46EC-4A931F447974}"/>
              </a:ext>
            </a:extLst>
          </p:cNvPr>
          <p:cNvSpPr txBox="1">
            <a:spLocks/>
          </p:cNvSpPr>
          <p:nvPr/>
        </p:nvSpPr>
        <p:spPr>
          <a:xfrm>
            <a:off x="405298" y="210520"/>
            <a:ext cx="9696451" cy="1143000"/>
          </a:xfrm>
          <a:prstGeom prst="rect">
            <a:avLst/>
          </a:prstGeom>
        </p:spPr>
        <p:txBody>
          <a:bodyPr vert="horz" lIns="91440" tIns="45720" rIns="91440" bIns="45720" rtlCol="0" anchor="ctr">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4000" b="0" dirty="0">
                <a:solidFill>
                  <a:srgbClr val="006274"/>
                </a:solidFill>
                <a:ea typeface="+mj-ea"/>
                <a:cs typeface="Arial"/>
              </a:rPr>
              <a:t>Access Rule and Quality Measure Set</a:t>
            </a:r>
            <a:br>
              <a:rPr lang="en-US" sz="4000" b="0" dirty="0">
                <a:solidFill>
                  <a:srgbClr val="006274"/>
                </a:solidFill>
                <a:ea typeface="+mj-ea"/>
                <a:cs typeface="Arial"/>
              </a:rPr>
            </a:br>
            <a:r>
              <a:rPr lang="en-US" sz="4000" b="0" dirty="0">
                <a:solidFill>
                  <a:srgbClr val="006274"/>
                </a:solidFill>
                <a:ea typeface="+mj-ea"/>
                <a:cs typeface="Arial"/>
              </a:rPr>
              <a:t> Data Sources</a:t>
            </a:r>
            <a:endParaRPr lang="en-US" sz="4000" b="0" dirty="0">
              <a:cs typeface="Arial" panose="020B0604020202020204" pitchFamily="34" charset="0"/>
            </a:endParaRPr>
          </a:p>
        </p:txBody>
      </p:sp>
    </p:spTree>
    <p:extLst>
      <p:ext uri="{BB962C8B-B14F-4D97-AF65-F5344CB8AC3E}">
        <p14:creationId xmlns:p14="http://schemas.microsoft.com/office/powerpoint/2010/main" val="573589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A7537-9BC3-823D-7862-759C4D302ED9}"/>
              </a:ext>
            </a:extLst>
          </p:cNvPr>
          <p:cNvSpPr>
            <a:spLocks noGrp="1"/>
          </p:cNvSpPr>
          <p:nvPr>
            <p:ph type="body" sz="quarter" idx="10"/>
          </p:nvPr>
        </p:nvSpPr>
        <p:spPr>
          <a:xfrm>
            <a:off x="550235" y="1471380"/>
            <a:ext cx="10858500" cy="4828460"/>
          </a:xfrm>
        </p:spPr>
        <p:txBody>
          <a:bodyPr vert="horz" lIns="91440" tIns="45720" rIns="91440" bIns="4572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6577" indent="-456577" defTabSz="914400">
              <a:lnSpc>
                <a:spcPct val="115000"/>
              </a:lnSpc>
            </a:pPr>
            <a:r>
              <a:rPr lang="en-US" dirty="0">
                <a:solidFill>
                  <a:schemeClr val="tx1">
                    <a:lumMod val="50000"/>
                  </a:schemeClr>
                </a:solidFill>
                <a:latin typeface="Source Sans Pro" panose="020B0503030403020204" pitchFamily="34" charset="0"/>
                <a:ea typeface="Source Sans Pro" panose="020B0503030403020204" pitchFamily="34" charset="0"/>
              </a:rPr>
              <a:t>Multiple measures for each ‘topic’ so that:</a:t>
            </a:r>
          </a:p>
          <a:p>
            <a:pPr marL="857250" lvl="1" indent="-455613" defTabSz="914400">
              <a:lnSpc>
                <a:spcPct val="115000"/>
              </a:lnSpc>
            </a:pPr>
            <a:r>
              <a:rPr lang="en-US" dirty="0">
                <a:solidFill>
                  <a:schemeClr val="tx1">
                    <a:lumMod val="50000"/>
                  </a:schemeClr>
                </a:solidFill>
                <a:latin typeface="Source Sans Pro" panose="020B0503030403020204" pitchFamily="34" charset="0"/>
                <a:ea typeface="Source Sans Pro" panose="020B0503030403020204" pitchFamily="34" charset="0"/>
              </a:rPr>
              <a:t>a state doing the NCI-IDD</a:t>
            </a:r>
            <a:r>
              <a:rPr lang="en-US" baseline="52000" dirty="0">
                <a:solidFill>
                  <a:schemeClr val="tx1">
                    <a:lumMod val="50000"/>
                  </a:schemeClr>
                </a:solidFill>
                <a:latin typeface="Source Sans Pro" panose="020B0503030403020204" pitchFamily="34" charset="0"/>
                <a:ea typeface="Source Sans Pro" panose="020B0503030403020204" pitchFamily="34" charset="0"/>
              </a:rPr>
              <a:t>®</a:t>
            </a:r>
            <a:r>
              <a:rPr lang="en-US" dirty="0">
                <a:solidFill>
                  <a:schemeClr val="tx1">
                    <a:lumMod val="50000"/>
                  </a:schemeClr>
                </a:solidFill>
                <a:latin typeface="Source Sans Pro" panose="020B0503030403020204" pitchFamily="34" charset="0"/>
                <a:ea typeface="Source Sans Pro" panose="020B0503030403020204" pitchFamily="34" charset="0"/>
              </a:rPr>
              <a:t> survey would </a:t>
            </a:r>
            <a:r>
              <a:rPr lang="en-US" u="sng" dirty="0">
                <a:solidFill>
                  <a:schemeClr val="tx1">
                    <a:lumMod val="50000"/>
                  </a:schemeClr>
                </a:solidFill>
                <a:latin typeface="Source Sans Pro" panose="020B0503030403020204" pitchFamily="34" charset="0"/>
                <a:ea typeface="Source Sans Pro" panose="020B0503030403020204" pitchFamily="34" charset="0"/>
              </a:rPr>
              <a:t>only</a:t>
            </a:r>
            <a:r>
              <a:rPr lang="en-US" dirty="0">
                <a:solidFill>
                  <a:schemeClr val="tx1">
                    <a:lumMod val="50000"/>
                  </a:schemeClr>
                </a:solidFill>
                <a:latin typeface="Source Sans Pro" panose="020B0503030403020204" pitchFamily="34" charset="0"/>
                <a:ea typeface="Source Sans Pro" panose="020B0503030403020204" pitchFamily="34" charset="0"/>
              </a:rPr>
              <a:t> use the applicable NCI-IDD Quality</a:t>
            </a:r>
            <a:r>
              <a:rPr lang="en-US" baseline="52000" dirty="0">
                <a:solidFill>
                  <a:schemeClr val="tx1">
                    <a:lumMod val="50000"/>
                  </a:schemeClr>
                </a:solidFill>
                <a:latin typeface="Source Sans Pro" panose="020B0503030403020204" pitchFamily="34" charset="0"/>
                <a:ea typeface="Source Sans Pro" panose="020B0503030403020204" pitchFamily="34" charset="0"/>
              </a:rPr>
              <a:t>  </a:t>
            </a:r>
            <a:r>
              <a:rPr lang="en-US" dirty="0">
                <a:solidFill>
                  <a:schemeClr val="tx1">
                    <a:lumMod val="50000"/>
                  </a:schemeClr>
                </a:solidFill>
                <a:latin typeface="Source Sans Pro" panose="020B0503030403020204" pitchFamily="34" charset="0"/>
                <a:ea typeface="Source Sans Pro" panose="020B0503030403020204" pitchFamily="34" charset="0"/>
              </a:rPr>
              <a:t>measures to report outcomes for adults receiving services through the state DD System</a:t>
            </a:r>
          </a:p>
          <a:p>
            <a:pPr marL="857250" lvl="1" indent="-455613" defTabSz="914400">
              <a:lnSpc>
                <a:spcPct val="115000"/>
              </a:lnSpc>
            </a:pPr>
            <a:r>
              <a:rPr lang="en-US" dirty="0">
                <a:solidFill>
                  <a:schemeClr val="tx1">
                    <a:lumMod val="50000"/>
                  </a:schemeClr>
                </a:solidFill>
                <a:latin typeface="Source Sans Pro" panose="020B0503030403020204" pitchFamily="34" charset="0"/>
                <a:ea typeface="Source Sans Pro" panose="020B0503030403020204" pitchFamily="34" charset="0"/>
              </a:rPr>
              <a:t>a state doing the NCI-AD</a:t>
            </a:r>
            <a:r>
              <a:rPr lang="en-US" baseline="52000" dirty="0">
                <a:solidFill>
                  <a:schemeClr val="tx1">
                    <a:lumMod val="50000"/>
                  </a:schemeClr>
                </a:solidFill>
                <a:latin typeface="Source Sans Pro" panose="020B0503030403020204" pitchFamily="34" charset="0"/>
                <a:ea typeface="Source Sans Pro" panose="020B0503030403020204" pitchFamily="34" charset="0"/>
              </a:rPr>
              <a:t>™</a:t>
            </a:r>
            <a:r>
              <a:rPr lang="en-US" dirty="0">
                <a:solidFill>
                  <a:schemeClr val="tx1">
                    <a:lumMod val="50000"/>
                  </a:schemeClr>
                </a:solidFill>
                <a:latin typeface="Source Sans Pro" panose="020B0503030403020204" pitchFamily="34" charset="0"/>
                <a:ea typeface="Source Sans Pro" panose="020B0503030403020204" pitchFamily="34" charset="0"/>
              </a:rPr>
              <a:t> survey would </a:t>
            </a:r>
            <a:r>
              <a:rPr lang="en-US" u="sng" dirty="0">
                <a:solidFill>
                  <a:schemeClr val="tx1">
                    <a:lumMod val="50000"/>
                  </a:schemeClr>
                </a:solidFill>
                <a:latin typeface="Source Sans Pro" panose="020B0503030403020204" pitchFamily="34" charset="0"/>
                <a:ea typeface="Source Sans Pro" panose="020B0503030403020204" pitchFamily="34" charset="0"/>
              </a:rPr>
              <a:t>only</a:t>
            </a:r>
            <a:r>
              <a:rPr lang="en-US" dirty="0">
                <a:solidFill>
                  <a:schemeClr val="tx1">
                    <a:lumMod val="50000"/>
                  </a:schemeClr>
                </a:solidFill>
                <a:latin typeface="Source Sans Pro" panose="020B0503030403020204" pitchFamily="34" charset="0"/>
                <a:ea typeface="Source Sans Pro" panose="020B0503030403020204" pitchFamily="34" charset="0"/>
              </a:rPr>
              <a:t> use the applicable NCI-AD Quality</a:t>
            </a:r>
            <a:r>
              <a:rPr lang="en-US" baseline="52000" dirty="0">
                <a:solidFill>
                  <a:schemeClr val="tx1">
                    <a:lumMod val="50000"/>
                  </a:schemeClr>
                </a:solidFill>
                <a:latin typeface="Source Sans Pro" panose="020B0503030403020204" pitchFamily="34" charset="0"/>
                <a:ea typeface="Source Sans Pro" panose="020B0503030403020204" pitchFamily="34" charset="0"/>
              </a:rPr>
              <a:t> </a:t>
            </a:r>
            <a:r>
              <a:rPr lang="en-US" dirty="0">
                <a:solidFill>
                  <a:schemeClr val="tx1">
                    <a:lumMod val="50000"/>
                  </a:schemeClr>
                </a:solidFill>
                <a:latin typeface="Source Sans Pro" panose="020B0503030403020204" pitchFamily="34" charset="0"/>
                <a:ea typeface="Source Sans Pro" panose="020B0503030403020204" pitchFamily="34" charset="0"/>
              </a:rPr>
              <a:t>measures to report outcomes for older adult and persons with physical disabilities</a:t>
            </a:r>
          </a:p>
          <a:p>
            <a:pPr marL="342900" lvl="1" indent="-342900" defTabSz="914400">
              <a:lnSpc>
                <a:spcPct val="115000"/>
              </a:lnSpc>
            </a:pPr>
            <a:endParaRPr lang="en-US" dirty="0">
              <a:solidFill>
                <a:schemeClr val="tx1">
                  <a:lumMod val="50000"/>
                </a:schemeClr>
              </a:solidFill>
              <a:latin typeface="Source Sans Pro" panose="020B0503030403020204" pitchFamily="34" charset="0"/>
              <a:ea typeface="Source Sans Pro" panose="020B0503030403020204" pitchFamily="34" charset="0"/>
            </a:endParaRPr>
          </a:p>
          <a:p>
            <a:pPr marL="342900" lvl="1" indent="-342900" defTabSz="914400">
              <a:lnSpc>
                <a:spcPct val="115000"/>
              </a:lnSpc>
            </a:pPr>
            <a:r>
              <a:rPr lang="en-US" dirty="0">
                <a:solidFill>
                  <a:schemeClr val="tx1">
                    <a:lumMod val="50000"/>
                  </a:schemeClr>
                </a:solidFill>
                <a:latin typeface="Source Sans Pro" panose="020B0503030403020204" pitchFamily="34" charset="0"/>
                <a:ea typeface="Source Sans Pro" panose="020B0503030403020204" pitchFamily="34" charset="0"/>
              </a:rPr>
              <a:t>To report the specific measures included in the measure set, states must administer the entire NCI surveys (can’t pull out measures). </a:t>
            </a:r>
          </a:p>
        </p:txBody>
      </p:sp>
      <p:sp>
        <p:nvSpPr>
          <p:cNvPr id="15" name="Slide Number Placeholder 3">
            <a:extLst>
              <a:ext uri="{FF2B5EF4-FFF2-40B4-BE49-F238E27FC236}">
                <a16:creationId xmlns:a16="http://schemas.microsoft.com/office/drawing/2014/main" id="{28C76DD7-B325-DAB6-D73B-ED15B4D717B4}"/>
              </a:ext>
            </a:extLst>
          </p:cNvPr>
          <p:cNvSpPr>
            <a:spLocks noGrp="1"/>
          </p:cNvSpPr>
          <p:nvPr>
            <p:ph type="sldNum" sz="quarter" idx="13"/>
          </p:nvPr>
        </p:nvSpPr>
        <p:spPr>
          <a:xfrm>
            <a:off x="11217728" y="6414781"/>
            <a:ext cx="830033" cy="365125"/>
          </a:xfrm>
        </p:spPr>
        <p:txBody>
          <a:bodyPr/>
          <a:lstStyle/>
          <a:p>
            <a:pPr>
              <a:spcAft>
                <a:spcPts val="600"/>
              </a:spcAft>
            </a:pPr>
            <a:fld id="{A39E18A1-5388-48D7-9BA0-F6425AA8662B}" type="slidenum">
              <a:rPr lang="en-US" smtClean="0"/>
              <a:pPr>
                <a:spcAft>
                  <a:spcPts val="600"/>
                </a:spcAft>
              </a:pPr>
              <a:t>51</a:t>
            </a:fld>
            <a:endParaRPr lang="en-US"/>
          </a:p>
        </p:txBody>
      </p:sp>
      <p:sp>
        <p:nvSpPr>
          <p:cNvPr id="11" name="Title 1">
            <a:extLst>
              <a:ext uri="{FF2B5EF4-FFF2-40B4-BE49-F238E27FC236}">
                <a16:creationId xmlns:a16="http://schemas.microsoft.com/office/drawing/2014/main" id="{F05CF0A2-37E1-A3EE-AA70-534E251AE306}"/>
              </a:ext>
            </a:extLst>
          </p:cNvPr>
          <p:cNvSpPr txBox="1">
            <a:spLocks/>
          </p:cNvSpPr>
          <p:nvPr/>
        </p:nvSpPr>
        <p:spPr>
          <a:xfrm>
            <a:off x="1521277" y="213440"/>
            <a:ext cx="9696451" cy="1143000"/>
          </a:xfrm>
          <a:prstGeom prst="rect">
            <a:avLst/>
          </a:prstGeom>
        </p:spPr>
        <p:txBody>
          <a:bodyPr vert="horz" lIns="91440" tIns="45720" rIns="91440" bIns="45720" rtlCol="0" anchor="ctr">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4000" b="0" dirty="0">
                <a:solidFill>
                  <a:srgbClr val="006274"/>
                </a:solidFill>
                <a:ea typeface="+mj-ea"/>
                <a:cs typeface="Arial"/>
              </a:rPr>
              <a:t>Access Rule and Quality Measure Set Background</a:t>
            </a:r>
            <a:endParaRPr lang="en-US" sz="4000" b="0" dirty="0">
              <a:cs typeface="Arial" panose="020B0604020202020204" pitchFamily="34" charset="0"/>
            </a:endParaRPr>
          </a:p>
        </p:txBody>
      </p:sp>
    </p:spTree>
    <p:extLst>
      <p:ext uri="{BB962C8B-B14F-4D97-AF65-F5344CB8AC3E}">
        <p14:creationId xmlns:p14="http://schemas.microsoft.com/office/powerpoint/2010/main" val="801515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45DA-DFA6-2EBD-846A-3AA74E983493}"/>
              </a:ext>
            </a:extLst>
          </p:cNvPr>
          <p:cNvSpPr>
            <a:spLocks noGrp="1"/>
          </p:cNvSpPr>
          <p:nvPr>
            <p:ph type="title"/>
          </p:nvPr>
        </p:nvSpPr>
        <p:spPr>
          <a:xfrm>
            <a:off x="4553733" y="548464"/>
            <a:ext cx="6798541" cy="1675623"/>
          </a:xfrm>
        </p:spPr>
        <p:txBody>
          <a:bodyPr anchor="b">
            <a:normAutofit/>
          </a:bodyPr>
          <a:lstStyle/>
          <a:p>
            <a:r>
              <a:rPr lang="en-US" sz="3400" b="0" dirty="0">
                <a:latin typeface="+mn-lt"/>
              </a:rPr>
              <a:t>MFP Grantee States and Territories –</a:t>
            </a:r>
            <a:br>
              <a:rPr lang="en-US" sz="3400" b="0" dirty="0">
                <a:latin typeface="+mn-lt"/>
              </a:rPr>
            </a:br>
            <a:r>
              <a:rPr lang="en-US" sz="3400" b="0" dirty="0">
                <a:latin typeface="+mn-lt"/>
              </a:rPr>
              <a:t>HCBS Quality Measure Set Implementation</a:t>
            </a:r>
            <a:endParaRPr lang="en-US" sz="3400" b="0" dirty="0"/>
          </a:p>
        </p:txBody>
      </p:sp>
      <p:sp>
        <p:nvSpPr>
          <p:cNvPr id="3" name="Content Placeholder 2">
            <a:extLst>
              <a:ext uri="{FF2B5EF4-FFF2-40B4-BE49-F238E27FC236}">
                <a16:creationId xmlns:a16="http://schemas.microsoft.com/office/drawing/2014/main" id="{92C8331F-4983-AFF5-EAD1-7774CF0CA8C1}"/>
              </a:ext>
            </a:extLst>
          </p:cNvPr>
          <p:cNvSpPr>
            <a:spLocks noGrp="1"/>
          </p:cNvSpPr>
          <p:nvPr>
            <p:ph idx="1"/>
          </p:nvPr>
        </p:nvSpPr>
        <p:spPr>
          <a:xfrm>
            <a:off x="4553734" y="2409830"/>
            <a:ext cx="6798539" cy="3705217"/>
          </a:xfrm>
        </p:spPr>
        <p:txBody>
          <a:bodyPr>
            <a:normAutofit/>
          </a:bodyPr>
          <a:lstStyle/>
          <a:p>
            <a:pPr lvl="0"/>
            <a:r>
              <a:rPr lang="en-US" sz="2000" b="1" dirty="0"/>
              <a:t>First year of reporting will be 2026, using performance data from 2025</a:t>
            </a:r>
          </a:p>
          <a:p>
            <a:pPr lvl="0"/>
            <a:r>
              <a:rPr lang="en-US" sz="2000" b="1" u="sng" dirty="0"/>
              <a:t>For NCI participating states, data reported would be from 2024-2025 survey cycle</a:t>
            </a:r>
            <a:endParaRPr lang="en-US" sz="2000" dirty="0"/>
          </a:p>
          <a:p>
            <a:pPr lvl="0"/>
            <a:r>
              <a:rPr lang="en-US" sz="2000" dirty="0"/>
              <a:t>For the initial implementation of the HCBS Quality Measure Set, MFP grant recipients will be expected to report on a subset of the measures in the measure set (yet to be determined) and to develop a quality improvement plan related to </a:t>
            </a:r>
            <a:r>
              <a:rPr lang="en-US" sz="2000" u="sng" dirty="0"/>
              <a:t>two</a:t>
            </a:r>
            <a:r>
              <a:rPr lang="en-US" sz="2000" dirty="0"/>
              <a:t> measures of their choice</a:t>
            </a:r>
          </a:p>
        </p:txBody>
      </p:sp>
      <p:sp>
        <p:nvSpPr>
          <p:cNvPr id="4" name="Slide Number Placeholder 3">
            <a:extLst>
              <a:ext uri="{FF2B5EF4-FFF2-40B4-BE49-F238E27FC236}">
                <a16:creationId xmlns:a16="http://schemas.microsoft.com/office/drawing/2014/main" id="{B4A21D10-9852-6896-C384-225AF27A1665}"/>
              </a:ext>
            </a:extLst>
          </p:cNvPr>
          <p:cNvSpPr>
            <a:spLocks noGrp="1"/>
          </p:cNvSpPr>
          <p:nvPr>
            <p:ph type="sldNum" sz="quarter" idx="12"/>
          </p:nvPr>
        </p:nvSpPr>
        <p:spPr>
          <a:xfrm>
            <a:off x="9193686" y="6356350"/>
            <a:ext cx="2160114"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56457A89-7E12-42A4-9457-BFD85B9E19BE}" type="slidenum">
              <a:rPr kumimoji="0" lang="en-US" b="0" i="0" u="none" strike="noStrike" kern="1200" cap="none" spc="0" normalizeH="0" baseline="0" noProof="0" smtClean="0">
                <a:ln>
                  <a:noFill/>
                </a:ln>
                <a:effectLst/>
                <a:uLnTx/>
                <a:uFillTx/>
                <a:latin typeface="Source Sans Pro" panose="020B0503030403020204" pitchFamily="34" charset="0"/>
                <a:ea typeface="Source Sans Pro" panose="020B0503030403020204" pitchFamily="34" charset="0"/>
                <a:cs typeface="+mn-cs"/>
              </a:rPr>
              <a:pPr marL="0" marR="0" lvl="0" indent="0" defTabSz="914400" rtl="0" eaLnBrk="1" fontAlgn="auto" latinLnBrk="0" hangingPunct="1">
                <a:lnSpc>
                  <a:spcPct val="90000"/>
                </a:lnSpc>
                <a:spcBef>
                  <a:spcPts val="0"/>
                </a:spcBef>
                <a:spcAft>
                  <a:spcPts val="600"/>
                </a:spcAft>
                <a:buClrTx/>
                <a:buSzTx/>
                <a:buFontTx/>
                <a:buNone/>
                <a:tabLst/>
                <a:defRPr/>
              </a:pPr>
              <a:t>52</a:t>
            </a:fld>
            <a:endPar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mn-cs"/>
            </a:endParaRPr>
          </a:p>
        </p:txBody>
      </p:sp>
      <p:sp>
        <p:nvSpPr>
          <p:cNvPr id="5" name="Footer Placeholder 4">
            <a:extLst>
              <a:ext uri="{FF2B5EF4-FFF2-40B4-BE49-F238E27FC236}">
                <a16:creationId xmlns:a16="http://schemas.microsoft.com/office/drawing/2014/main" id="{55394E90-15BA-EBD8-DED8-AA0DEDA863C7}"/>
              </a:ext>
            </a:extLst>
          </p:cNvPr>
          <p:cNvSpPr>
            <a:spLocks noGrp="1"/>
          </p:cNvSpPr>
          <p:nvPr>
            <p:ph type="ftr" sz="quarter" idx="3"/>
          </p:nvPr>
        </p:nvSpPr>
        <p:spPr>
          <a:xfrm>
            <a:off x="7753350" y="6356350"/>
            <a:ext cx="4438650" cy="365125"/>
          </a:xfrm>
          <a:prstGeom prst="rect">
            <a:avLst/>
          </a:prstGeom>
        </p:spPr>
        <p:txBody>
          <a:bodyPr>
            <a:normAutofit/>
          </a:bodyPr>
          <a:lstStyle>
            <a:defPPr>
              <a:defRPr lang="en-US"/>
            </a:defPPr>
            <a:lvl1pPr marL="0" algn="ctr" defTabSz="914400" rtl="0" eaLnBrk="1" latinLnBrk="0" hangingPunct="1">
              <a:defRPr sz="1100" b="1" kern="1200">
                <a:solidFill>
                  <a:schemeClr val="bg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600"/>
              </a:spcAft>
              <a:buClrTx/>
              <a:buSzTx/>
              <a:buFontTx/>
              <a:buNone/>
              <a:tabLst/>
              <a:defRPr/>
            </a:pPr>
            <a:r>
              <a:rPr lang="en-US"/>
              <a:t>NATIONAL CORE INDICATORS®</a:t>
            </a:r>
            <a:endParaRPr kumimoji="0" lang="en-US" b="1"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mn-cs"/>
            </a:endParaRPr>
          </a:p>
        </p:txBody>
      </p:sp>
      <p:pic>
        <p:nvPicPr>
          <p:cNvPr id="8" name="Picture 7" descr="Magnifying glass showing decling performance">
            <a:extLst>
              <a:ext uri="{FF2B5EF4-FFF2-40B4-BE49-F238E27FC236}">
                <a16:creationId xmlns:a16="http://schemas.microsoft.com/office/drawing/2014/main" id="{E2ABFC7A-4900-A74B-B42E-33BA24E62F4B}"/>
              </a:ext>
            </a:extLst>
          </p:cNvPr>
          <p:cNvPicPr>
            <a:picLocks noChangeAspect="1"/>
          </p:cNvPicPr>
          <p:nvPr/>
        </p:nvPicPr>
        <p:blipFill rotWithShape="1">
          <a:blip r:embed="rId3"/>
          <a:srcRect l="14295" r="44859" b="-1"/>
          <a:stretch/>
        </p:blipFill>
        <p:spPr>
          <a:xfrm>
            <a:off x="0" y="10"/>
            <a:ext cx="4196496" cy="6857990"/>
          </a:xfrm>
          <a:prstGeom prst="rect">
            <a:avLst/>
          </a:prstGeom>
          <a:effectLst/>
        </p:spPr>
      </p:pic>
    </p:spTree>
    <p:extLst>
      <p:ext uri="{BB962C8B-B14F-4D97-AF65-F5344CB8AC3E}">
        <p14:creationId xmlns:p14="http://schemas.microsoft.com/office/powerpoint/2010/main" val="3684802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DED15C-C002-F46D-4210-EFAB86B6B11E}"/>
              </a:ext>
            </a:extLst>
          </p:cNvPr>
          <p:cNvSpPr txBox="1">
            <a:spLocks noGrp="1"/>
          </p:cNvSpPr>
          <p:nvPr>
            <p:ph type="title"/>
          </p:nvPr>
        </p:nvSpPr>
        <p:spPr>
          <a:xfrm>
            <a:off x="838200" y="215856"/>
            <a:ext cx="10515600" cy="1325563"/>
          </a:xfrm>
          <a:prstGeom prst="rect">
            <a:avLst/>
          </a:prstGeom>
        </p:spPr>
        <p:txBody>
          <a:bodyPr vert="horz" lIns="91440" tIns="45720" rIns="91440" bIns="45720" rtlCol="0" anchor="ctr">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4000" b="0" dirty="0">
                <a:solidFill>
                  <a:srgbClr val="006274"/>
                </a:solidFill>
                <a:ea typeface="+mj-ea"/>
                <a:cs typeface="Arial"/>
              </a:rPr>
              <a:t>Access Rule and Quality Measure Set Background</a:t>
            </a:r>
            <a:endParaRPr lang="en-US" sz="4000" b="0" dirty="0">
              <a:cs typeface="Arial" panose="020B0604020202020204" pitchFamily="34" charset="0"/>
            </a:endParaRPr>
          </a:p>
        </p:txBody>
      </p:sp>
      <p:graphicFrame>
        <p:nvGraphicFramePr>
          <p:cNvPr id="9" name="Content Placeholder 2">
            <a:extLst>
              <a:ext uri="{FF2B5EF4-FFF2-40B4-BE49-F238E27FC236}">
                <a16:creationId xmlns:a16="http://schemas.microsoft.com/office/drawing/2014/main" id="{935B9173-78C9-5F90-7757-F34915E922E7}"/>
              </a:ext>
            </a:extLst>
          </p:cNvPr>
          <p:cNvGraphicFramePr>
            <a:graphicFrameLocks noGrp="1"/>
          </p:cNvGraphicFramePr>
          <p:nvPr>
            <p:ph idx="1"/>
          </p:nvPr>
        </p:nvGraphicFramePr>
        <p:xfrm>
          <a:off x="838200" y="1494157"/>
          <a:ext cx="10515600" cy="3789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3">
            <a:extLst>
              <a:ext uri="{FF2B5EF4-FFF2-40B4-BE49-F238E27FC236}">
                <a16:creationId xmlns:a16="http://schemas.microsoft.com/office/drawing/2014/main" id="{74958E70-72B6-30BA-B990-2A137191915E}"/>
              </a:ext>
            </a:extLst>
          </p:cNvPr>
          <p:cNvSpPr>
            <a:spLocks noGrp="1"/>
          </p:cNvSpPr>
          <p:nvPr>
            <p:ph type="sldNum" sz="quarter" idx="12"/>
          </p:nvPr>
        </p:nvSpPr>
        <p:spPr>
          <a:xfrm>
            <a:off x="9309415" y="6461013"/>
            <a:ext cx="2743200" cy="365125"/>
          </a:xfrm>
        </p:spPr>
        <p:txBody>
          <a:bodyPr>
            <a:normAutofit lnSpcReduction="10000"/>
          </a:bodyPr>
          <a:lstStyle/>
          <a:p>
            <a:pPr defTabSz="609616">
              <a:spcAft>
                <a:spcPts val="800"/>
              </a:spcAft>
            </a:pPr>
            <a:fld id="{56457A89-7E12-42A4-9457-BFD85B9E19BE}" type="slidenum">
              <a:rPr lang="en-US"/>
              <a:pPr defTabSz="609616">
                <a:spcAft>
                  <a:spcPts val="800"/>
                </a:spcAft>
              </a:pPr>
              <a:t>53</a:t>
            </a:fld>
            <a:endParaRPr lang="en-US"/>
          </a:p>
        </p:txBody>
      </p:sp>
      <p:sp>
        <p:nvSpPr>
          <p:cNvPr id="2" name="TextBox 1">
            <a:extLst>
              <a:ext uri="{FF2B5EF4-FFF2-40B4-BE49-F238E27FC236}">
                <a16:creationId xmlns:a16="http://schemas.microsoft.com/office/drawing/2014/main" id="{E3E758F4-79A1-6C36-8FE4-3321FC4E385D}"/>
              </a:ext>
            </a:extLst>
          </p:cNvPr>
          <p:cNvSpPr txBox="1"/>
          <p:nvPr/>
        </p:nvSpPr>
        <p:spPr>
          <a:xfrm>
            <a:off x="1397479" y="5539563"/>
            <a:ext cx="10298335" cy="584775"/>
          </a:xfrm>
          <a:prstGeom prst="rect">
            <a:avLst/>
          </a:prstGeom>
          <a:noFill/>
        </p:spPr>
        <p:txBody>
          <a:bodyPr wrap="square" rtlCol="0">
            <a:spAutoFit/>
          </a:bodyPr>
          <a:lstStyle/>
          <a:p>
            <a:r>
              <a:rPr lang="en-US" sz="3200" u="sng" dirty="0"/>
              <a:t>Chances are, your state has some experience with NCI……</a:t>
            </a:r>
          </a:p>
        </p:txBody>
      </p:sp>
    </p:spTree>
    <p:extLst>
      <p:ext uri="{BB962C8B-B14F-4D97-AF65-F5344CB8AC3E}">
        <p14:creationId xmlns:p14="http://schemas.microsoft.com/office/powerpoint/2010/main" val="2988971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6"/>
          <p:cNvSpPr txBox="1">
            <a:spLocks noChangeArrowheads="1"/>
          </p:cNvSpPr>
          <p:nvPr/>
        </p:nvSpPr>
        <p:spPr bwMode="auto">
          <a:xfrm>
            <a:off x="9307513" y="1981201"/>
            <a:ext cx="527050" cy="271463"/>
          </a:xfrm>
          <a:prstGeom prst="rect">
            <a:avLst/>
          </a:prstGeom>
          <a:noFill/>
          <a:ln w="9525">
            <a:noFill/>
            <a:miter lim="800000"/>
            <a:headEnd/>
            <a:tailEnd/>
          </a:ln>
        </p:spPr>
        <p:txBody>
          <a:bodyPr lIns="86602" tIns="43301" rIns="86602" bIns="43301"/>
          <a:lstStyle/>
          <a:p>
            <a:pPr defTabSz="866775"/>
            <a:endParaRPr lang="en-US" sz="1500" b="1">
              <a:solidFill>
                <a:srgbClr val="333333"/>
              </a:solidFill>
              <a:latin typeface="Calibri" pitchFamily="-32" charset="0"/>
            </a:endParaRPr>
          </a:p>
        </p:txBody>
      </p:sp>
      <p:sp>
        <p:nvSpPr>
          <p:cNvPr id="13317" name="TextBox 104"/>
          <p:cNvSpPr txBox="1">
            <a:spLocks noChangeArrowheads="1"/>
          </p:cNvSpPr>
          <p:nvPr/>
        </p:nvSpPr>
        <p:spPr bwMode="auto">
          <a:xfrm>
            <a:off x="3048000" y="381000"/>
            <a:ext cx="184150" cy="369888"/>
          </a:xfrm>
          <a:prstGeom prst="rect">
            <a:avLst/>
          </a:prstGeom>
          <a:noFill/>
          <a:ln w="9525">
            <a:noFill/>
            <a:miter lim="800000"/>
            <a:headEnd/>
            <a:tailEnd/>
          </a:ln>
        </p:spPr>
        <p:txBody>
          <a:bodyPr wrap="none">
            <a:spAutoFit/>
          </a:bodyPr>
          <a:lstStyle/>
          <a:p>
            <a:pPr defTabSz="457200"/>
            <a:endParaRPr lang="en-US">
              <a:solidFill>
                <a:srgbClr val="333333"/>
              </a:solidFill>
            </a:endParaRPr>
          </a:p>
        </p:txBody>
      </p:sp>
      <p:sp>
        <p:nvSpPr>
          <p:cNvPr id="110" name="TextBox 109"/>
          <p:cNvSpPr txBox="1"/>
          <p:nvPr/>
        </p:nvSpPr>
        <p:spPr>
          <a:xfrm>
            <a:off x="4741444" y="72179"/>
            <a:ext cx="3440557" cy="830997"/>
          </a:xfrm>
          <a:prstGeom prst="rect">
            <a:avLst/>
          </a:prstGeom>
          <a:noFill/>
        </p:spPr>
        <p:txBody>
          <a:bodyPr wrap="none">
            <a:spAutoFit/>
          </a:bodyPr>
          <a:lstStyle/>
          <a:p>
            <a:pPr algn="ctr" defTabSz="457200">
              <a:defRPr/>
            </a:pPr>
            <a:r>
              <a:rPr lang="en-US" sz="2400" dirty="0">
                <a:solidFill>
                  <a:srgbClr val="178EA3"/>
                </a:solidFill>
                <a:latin typeface="Calibri"/>
              </a:rPr>
              <a:t>National Core Indicators®-</a:t>
            </a:r>
          </a:p>
          <a:p>
            <a:pPr algn="ctr" defTabSz="457200">
              <a:defRPr/>
            </a:pPr>
            <a:r>
              <a:rPr lang="en-US" sz="2400" dirty="0">
                <a:solidFill>
                  <a:srgbClr val="178EA3"/>
                </a:solidFill>
                <a:latin typeface="Calibri"/>
              </a:rPr>
              <a:t>State Participation</a:t>
            </a:r>
          </a:p>
        </p:txBody>
      </p:sp>
      <p:grpSp>
        <p:nvGrpSpPr>
          <p:cNvPr id="2" name="Group 259"/>
          <p:cNvGrpSpPr/>
          <p:nvPr/>
        </p:nvGrpSpPr>
        <p:grpSpPr>
          <a:xfrm>
            <a:off x="2347294" y="966554"/>
            <a:ext cx="7497413" cy="4857228"/>
            <a:chOff x="0" y="0"/>
            <a:chExt cx="7497413" cy="4745038"/>
          </a:xfrm>
        </p:grpSpPr>
        <p:sp>
          <p:nvSpPr>
            <p:cNvPr id="261" name="Freeform 260"/>
            <p:cNvSpPr>
              <a:spLocks/>
            </p:cNvSpPr>
            <p:nvPr/>
          </p:nvSpPr>
          <p:spPr bwMode="auto">
            <a:xfrm>
              <a:off x="717168" y="60325"/>
              <a:ext cx="814388" cy="64770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6"/>
                  </a:lnTo>
                  <a:lnTo>
                    <a:pt x="253" y="365"/>
                  </a:lnTo>
                  <a:lnTo>
                    <a:pt x="216" y="335"/>
                  </a:lnTo>
                  <a:lnTo>
                    <a:pt x="183" y="365"/>
                  </a:lnTo>
                  <a:lnTo>
                    <a:pt x="153" y="340"/>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8"/>
                  </a:lnTo>
                  <a:lnTo>
                    <a:pt x="89" y="204"/>
                  </a:lnTo>
                  <a:lnTo>
                    <a:pt x="125" y="204"/>
                  </a:lnTo>
                  <a:lnTo>
                    <a:pt x="134" y="162"/>
                  </a:lnTo>
                  <a:lnTo>
                    <a:pt x="161" y="137"/>
                  </a:lnTo>
                  <a:lnTo>
                    <a:pt x="128" y="71"/>
                  </a:lnTo>
                  <a:lnTo>
                    <a:pt x="149" y="50"/>
                  </a:lnTo>
                  <a:lnTo>
                    <a:pt x="134" y="0"/>
                  </a:lnTo>
                  <a:close/>
                </a:path>
              </a:pathLst>
            </a:custGeom>
            <a:solidFill>
              <a:schemeClr val="tx2"/>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62" name="Freeform 261"/>
            <p:cNvSpPr>
              <a:spLocks/>
            </p:cNvSpPr>
            <p:nvPr/>
          </p:nvSpPr>
          <p:spPr bwMode="auto">
            <a:xfrm>
              <a:off x="522359" y="527058"/>
              <a:ext cx="1018976" cy="842081"/>
            </a:xfrm>
            <a:custGeom>
              <a:avLst/>
              <a:gdLst>
                <a:gd name="T0" fmla="*/ 2147483647 w 662"/>
                <a:gd name="T1" fmla="*/ 0 h 506"/>
                <a:gd name="T2" fmla="*/ 2147483647 w 662"/>
                <a:gd name="T3" fmla="*/ 2147483647 h 506"/>
                <a:gd name="T4" fmla="*/ 2147483647 w 662"/>
                <a:gd name="T5" fmla="*/ 2147483647 h 506"/>
                <a:gd name="T6" fmla="*/ 2147483647 w 662"/>
                <a:gd name="T7" fmla="*/ 2147483647 h 506"/>
                <a:gd name="T8" fmla="*/ 2147483647 w 662"/>
                <a:gd name="T9" fmla="*/ 2147483647 h 506"/>
                <a:gd name="T10" fmla="*/ 2147483647 w 662"/>
                <a:gd name="T11" fmla="*/ 2147483647 h 506"/>
                <a:gd name="T12" fmla="*/ 2147483647 w 662"/>
                <a:gd name="T13" fmla="*/ 2147483647 h 506"/>
                <a:gd name="T14" fmla="*/ 2147483647 w 662"/>
                <a:gd name="T15" fmla="*/ 2147483647 h 506"/>
                <a:gd name="T16" fmla="*/ 2147483647 w 662"/>
                <a:gd name="T17" fmla="*/ 2147483647 h 506"/>
                <a:gd name="T18" fmla="*/ 0 w 662"/>
                <a:gd name="T19" fmla="*/ 2147483647 h 506"/>
                <a:gd name="T20" fmla="*/ 0 w 662"/>
                <a:gd name="T21" fmla="*/ 2147483647 h 506"/>
                <a:gd name="T22" fmla="*/ 2147483647 w 662"/>
                <a:gd name="T23" fmla="*/ 2147483647 h 506"/>
                <a:gd name="T24" fmla="*/ 2147483647 w 662"/>
                <a:gd name="T25" fmla="*/ 2147483647 h 506"/>
                <a:gd name="T26" fmla="*/ 2147483647 w 662"/>
                <a:gd name="T27" fmla="*/ 2147483647 h 506"/>
                <a:gd name="T28" fmla="*/ 2147483647 w 662"/>
                <a:gd name="T29" fmla="*/ 2147483647 h 506"/>
                <a:gd name="T30" fmla="*/ 2147483647 w 662"/>
                <a:gd name="T31" fmla="*/ 2147483647 h 506"/>
                <a:gd name="T32" fmla="*/ 2147483647 w 662"/>
                <a:gd name="T33" fmla="*/ 2147483647 h 506"/>
                <a:gd name="T34" fmla="*/ 2147483647 w 662"/>
                <a:gd name="T35" fmla="*/ 2147483647 h 506"/>
                <a:gd name="T36" fmla="*/ 2147483647 w 662"/>
                <a:gd name="T37" fmla="*/ 2147483647 h 506"/>
                <a:gd name="T38" fmla="*/ 2147483647 w 662"/>
                <a:gd name="T39" fmla="*/ 2147483647 h 506"/>
                <a:gd name="T40" fmla="*/ 2147483647 w 662"/>
                <a:gd name="T41" fmla="*/ 2147483647 h 506"/>
                <a:gd name="T42" fmla="*/ 2147483647 w 662"/>
                <a:gd name="T43" fmla="*/ 2147483647 h 506"/>
                <a:gd name="T44" fmla="*/ 2147483647 w 662"/>
                <a:gd name="T45" fmla="*/ 2147483647 h 506"/>
                <a:gd name="T46" fmla="*/ 2147483647 w 662"/>
                <a:gd name="T47" fmla="*/ 2147483647 h 506"/>
                <a:gd name="T48" fmla="*/ 2147483647 w 662"/>
                <a:gd name="T49" fmla="*/ 2147483647 h 506"/>
                <a:gd name="T50" fmla="*/ 2147483647 w 662"/>
                <a:gd name="T51" fmla="*/ 2147483647 h 506"/>
                <a:gd name="T52" fmla="*/ 2147483647 w 662"/>
                <a:gd name="T53" fmla="*/ 0 h 5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6"/>
                <a:gd name="T83" fmla="*/ 662 w 662"/>
                <a:gd name="T84" fmla="*/ 506 h 5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6">
                  <a:moveTo>
                    <a:pt x="145" y="0"/>
                  </a:moveTo>
                  <a:lnTo>
                    <a:pt x="126" y="11"/>
                  </a:lnTo>
                  <a:lnTo>
                    <a:pt x="114" y="56"/>
                  </a:lnTo>
                  <a:lnTo>
                    <a:pt x="102" y="93"/>
                  </a:lnTo>
                  <a:lnTo>
                    <a:pt x="93" y="123"/>
                  </a:lnTo>
                  <a:lnTo>
                    <a:pt x="81" y="155"/>
                  </a:lnTo>
                  <a:lnTo>
                    <a:pt x="67" y="188"/>
                  </a:lnTo>
                  <a:lnTo>
                    <a:pt x="50" y="224"/>
                  </a:lnTo>
                  <a:lnTo>
                    <a:pt x="26" y="266"/>
                  </a:lnTo>
                  <a:lnTo>
                    <a:pt x="0" y="306"/>
                  </a:lnTo>
                  <a:lnTo>
                    <a:pt x="0" y="394"/>
                  </a:lnTo>
                  <a:lnTo>
                    <a:pt x="371" y="470"/>
                  </a:lnTo>
                  <a:lnTo>
                    <a:pt x="543" y="506"/>
                  </a:lnTo>
                  <a:lnTo>
                    <a:pt x="579" y="330"/>
                  </a:lnTo>
                  <a:lnTo>
                    <a:pt x="601" y="315"/>
                  </a:lnTo>
                  <a:lnTo>
                    <a:pt x="580" y="276"/>
                  </a:lnTo>
                  <a:lnTo>
                    <a:pt x="591" y="236"/>
                  </a:lnTo>
                  <a:lnTo>
                    <a:pt x="662" y="169"/>
                  </a:lnTo>
                  <a:lnTo>
                    <a:pt x="613" y="108"/>
                  </a:lnTo>
                  <a:lnTo>
                    <a:pt x="407" y="65"/>
                  </a:lnTo>
                  <a:lnTo>
                    <a:pt x="379" y="82"/>
                  </a:lnTo>
                  <a:lnTo>
                    <a:pt x="342" y="53"/>
                  </a:lnTo>
                  <a:lnTo>
                    <a:pt x="309" y="84"/>
                  </a:lnTo>
                  <a:lnTo>
                    <a:pt x="278" y="53"/>
                  </a:lnTo>
                  <a:lnTo>
                    <a:pt x="196" y="54"/>
                  </a:lnTo>
                  <a:lnTo>
                    <a:pt x="206" y="5"/>
                  </a:lnTo>
                  <a:lnTo>
                    <a:pt x="145"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63" name="Freeform 262"/>
            <p:cNvSpPr>
              <a:spLocks/>
            </p:cNvSpPr>
            <p:nvPr/>
          </p:nvSpPr>
          <p:spPr bwMode="auto">
            <a:xfrm>
              <a:off x="440598" y="1167707"/>
              <a:ext cx="1073483" cy="1790180"/>
            </a:xfrm>
            <a:custGeom>
              <a:avLst/>
              <a:gdLst>
                <a:gd name="T0" fmla="*/ 2147483647 w 697"/>
                <a:gd name="T1" fmla="*/ 0 h 1078"/>
                <a:gd name="T2" fmla="*/ 2147483647 w 697"/>
                <a:gd name="T3" fmla="*/ 2147483647 h 1078"/>
                <a:gd name="T4" fmla="*/ 2147483647 w 697"/>
                <a:gd name="T5" fmla="*/ 2147483647 h 1078"/>
                <a:gd name="T6" fmla="*/ 2147483647 w 697"/>
                <a:gd name="T7" fmla="*/ 2147483647 h 1078"/>
                <a:gd name="T8" fmla="*/ 2147483647 w 697"/>
                <a:gd name="T9" fmla="*/ 2147483647 h 1078"/>
                <a:gd name="T10" fmla="*/ 2147483647 w 697"/>
                <a:gd name="T11" fmla="*/ 2147483647 h 1078"/>
                <a:gd name="T12" fmla="*/ 2147483647 w 697"/>
                <a:gd name="T13" fmla="*/ 2147483647 h 1078"/>
                <a:gd name="T14" fmla="*/ 2147483647 w 697"/>
                <a:gd name="T15" fmla="*/ 2147483647 h 1078"/>
                <a:gd name="T16" fmla="*/ 2147483647 w 697"/>
                <a:gd name="T17" fmla="*/ 2147483647 h 1078"/>
                <a:gd name="T18" fmla="*/ 2147483647 w 697"/>
                <a:gd name="T19" fmla="*/ 2147483647 h 1078"/>
                <a:gd name="T20" fmla="*/ 2147483647 w 697"/>
                <a:gd name="T21" fmla="*/ 2147483647 h 1078"/>
                <a:gd name="T22" fmla="*/ 2147483647 w 697"/>
                <a:gd name="T23" fmla="*/ 2147483647 h 1078"/>
                <a:gd name="T24" fmla="*/ 2147483647 w 697"/>
                <a:gd name="T25" fmla="*/ 2147483647 h 1078"/>
                <a:gd name="T26" fmla="*/ 2147483647 w 697"/>
                <a:gd name="T27" fmla="*/ 2147483647 h 1078"/>
                <a:gd name="T28" fmla="*/ 2147483647 w 697"/>
                <a:gd name="T29" fmla="*/ 2147483647 h 1078"/>
                <a:gd name="T30" fmla="*/ 2147483647 w 697"/>
                <a:gd name="T31" fmla="*/ 2147483647 h 1078"/>
                <a:gd name="T32" fmla="*/ 2147483647 w 697"/>
                <a:gd name="T33" fmla="*/ 2147483647 h 1078"/>
                <a:gd name="T34" fmla="*/ 2147483647 w 697"/>
                <a:gd name="T35" fmla="*/ 2147483647 h 1078"/>
                <a:gd name="T36" fmla="*/ 2147483647 w 697"/>
                <a:gd name="T37" fmla="*/ 2147483647 h 1078"/>
                <a:gd name="T38" fmla="*/ 2147483647 w 697"/>
                <a:gd name="T39" fmla="*/ 2147483647 h 1078"/>
                <a:gd name="T40" fmla="*/ 2147483647 w 697"/>
                <a:gd name="T41" fmla="*/ 2147483647 h 1078"/>
                <a:gd name="T42" fmla="*/ 2147483647 w 697"/>
                <a:gd name="T43" fmla="*/ 2147483647 h 1078"/>
                <a:gd name="T44" fmla="*/ 2147483647 w 697"/>
                <a:gd name="T45" fmla="*/ 2147483647 h 1078"/>
                <a:gd name="T46" fmla="*/ 2147483647 w 697"/>
                <a:gd name="T47" fmla="*/ 2147483647 h 1078"/>
                <a:gd name="T48" fmla="*/ 2147483647 w 697"/>
                <a:gd name="T49" fmla="*/ 2147483647 h 1078"/>
                <a:gd name="T50" fmla="*/ 2147483647 w 697"/>
                <a:gd name="T51" fmla="*/ 2147483647 h 1078"/>
                <a:gd name="T52" fmla="*/ 2147483647 w 697"/>
                <a:gd name="T53" fmla="*/ 2147483647 h 1078"/>
                <a:gd name="T54" fmla="*/ 2147483647 w 697"/>
                <a:gd name="T55" fmla="*/ 2147483647 h 1078"/>
                <a:gd name="T56" fmla="*/ 2147483647 w 697"/>
                <a:gd name="T57" fmla="*/ 2147483647 h 1078"/>
                <a:gd name="T58" fmla="*/ 2147483647 w 697"/>
                <a:gd name="T59" fmla="*/ 2147483647 h 1078"/>
                <a:gd name="T60" fmla="*/ 2147483647 w 697"/>
                <a:gd name="T61" fmla="*/ 2147483647 h 1078"/>
                <a:gd name="T62" fmla="*/ 2147483647 w 697"/>
                <a:gd name="T63" fmla="*/ 2147483647 h 1078"/>
                <a:gd name="T64" fmla="*/ 2147483647 w 697"/>
                <a:gd name="T65" fmla="*/ 2147483647 h 1078"/>
                <a:gd name="T66" fmla="*/ 2147483647 w 697"/>
                <a:gd name="T67" fmla="*/ 2147483647 h 1078"/>
                <a:gd name="T68" fmla="*/ 2147483647 w 697"/>
                <a:gd name="T69" fmla="*/ 2147483647 h 1078"/>
                <a:gd name="T70" fmla="*/ 2147483647 w 697"/>
                <a:gd name="T71" fmla="*/ 2147483647 h 1078"/>
                <a:gd name="T72" fmla="*/ 2147483647 w 697"/>
                <a:gd name="T73" fmla="*/ 2147483647 h 1078"/>
                <a:gd name="T74" fmla="*/ 2147483647 w 697"/>
                <a:gd name="T75" fmla="*/ 2147483647 h 1078"/>
                <a:gd name="T76" fmla="*/ 2147483647 w 697"/>
                <a:gd name="T77" fmla="*/ 2147483647 h 1078"/>
                <a:gd name="T78" fmla="*/ 2147483647 w 697"/>
                <a:gd name="T79" fmla="*/ 2147483647 h 1078"/>
                <a:gd name="T80" fmla="*/ 2147483647 w 697"/>
                <a:gd name="T81" fmla="*/ 2147483647 h 1078"/>
                <a:gd name="T82" fmla="*/ 2147483647 w 697"/>
                <a:gd name="T83" fmla="*/ 2147483647 h 1078"/>
                <a:gd name="T84" fmla="*/ 2147483647 w 697"/>
                <a:gd name="T85" fmla="*/ 2147483647 h 1078"/>
                <a:gd name="T86" fmla="*/ 0 w 697"/>
                <a:gd name="T87" fmla="*/ 2147483647 h 1078"/>
                <a:gd name="T88" fmla="*/ 2147483647 w 697"/>
                <a:gd name="T89" fmla="*/ 2147483647 h 1078"/>
                <a:gd name="T90" fmla="*/ 2147483647 w 697"/>
                <a:gd name="T91" fmla="*/ 2147483647 h 1078"/>
                <a:gd name="T92" fmla="*/ 2147483647 w 697"/>
                <a:gd name="T93" fmla="*/ 2147483647 h 1078"/>
                <a:gd name="T94" fmla="*/ 2147483647 w 697"/>
                <a:gd name="T95" fmla="*/ 0 h 1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8"/>
                <a:gd name="T146" fmla="*/ 697 w 697"/>
                <a:gd name="T147" fmla="*/ 1078 h 1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8">
                  <a:moveTo>
                    <a:pt x="53" y="0"/>
                  </a:moveTo>
                  <a:lnTo>
                    <a:pt x="374" y="64"/>
                  </a:lnTo>
                  <a:lnTo>
                    <a:pt x="304" y="382"/>
                  </a:lnTo>
                  <a:lnTo>
                    <a:pt x="664" y="864"/>
                  </a:lnTo>
                  <a:lnTo>
                    <a:pt x="697" y="926"/>
                  </a:lnTo>
                  <a:lnTo>
                    <a:pt x="663" y="955"/>
                  </a:lnTo>
                  <a:lnTo>
                    <a:pt x="641" y="1009"/>
                  </a:lnTo>
                  <a:lnTo>
                    <a:pt x="620" y="1040"/>
                  </a:lnTo>
                  <a:lnTo>
                    <a:pt x="642" y="1069"/>
                  </a:lnTo>
                  <a:lnTo>
                    <a:pt x="605" y="1078"/>
                  </a:lnTo>
                  <a:lnTo>
                    <a:pt x="393" y="1070"/>
                  </a:lnTo>
                  <a:lnTo>
                    <a:pt x="380" y="1008"/>
                  </a:lnTo>
                  <a:lnTo>
                    <a:pt x="343" y="961"/>
                  </a:lnTo>
                  <a:lnTo>
                    <a:pt x="316" y="945"/>
                  </a:lnTo>
                  <a:lnTo>
                    <a:pt x="308" y="912"/>
                  </a:lnTo>
                  <a:lnTo>
                    <a:pt x="286" y="894"/>
                  </a:lnTo>
                  <a:lnTo>
                    <a:pt x="263" y="872"/>
                  </a:lnTo>
                  <a:lnTo>
                    <a:pt x="256" y="847"/>
                  </a:lnTo>
                  <a:lnTo>
                    <a:pt x="235" y="830"/>
                  </a:lnTo>
                  <a:lnTo>
                    <a:pt x="202" y="839"/>
                  </a:lnTo>
                  <a:lnTo>
                    <a:pt x="165" y="826"/>
                  </a:lnTo>
                  <a:lnTo>
                    <a:pt x="165" y="812"/>
                  </a:lnTo>
                  <a:lnTo>
                    <a:pt x="164" y="782"/>
                  </a:lnTo>
                  <a:lnTo>
                    <a:pt x="149" y="750"/>
                  </a:lnTo>
                  <a:lnTo>
                    <a:pt x="147" y="723"/>
                  </a:lnTo>
                  <a:lnTo>
                    <a:pt x="131" y="699"/>
                  </a:lnTo>
                  <a:lnTo>
                    <a:pt x="135" y="677"/>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3"/>
                  </a:lnTo>
                  <a:lnTo>
                    <a:pt x="53" y="434"/>
                  </a:lnTo>
                  <a:lnTo>
                    <a:pt x="9" y="313"/>
                  </a:lnTo>
                  <a:lnTo>
                    <a:pt x="21" y="227"/>
                  </a:lnTo>
                  <a:lnTo>
                    <a:pt x="0" y="177"/>
                  </a:lnTo>
                  <a:lnTo>
                    <a:pt x="10" y="140"/>
                  </a:lnTo>
                  <a:lnTo>
                    <a:pt x="32" y="133"/>
                  </a:lnTo>
                  <a:lnTo>
                    <a:pt x="53" y="73"/>
                  </a:lnTo>
                  <a:lnTo>
                    <a:pt x="53"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64" name="Freeform 263"/>
            <p:cNvSpPr>
              <a:spLocks/>
            </p:cNvSpPr>
            <p:nvPr/>
          </p:nvSpPr>
          <p:spPr bwMode="auto">
            <a:xfrm>
              <a:off x="906935" y="1290384"/>
              <a:ext cx="813061" cy="1326732"/>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7"/>
                  </a:lnTo>
                  <a:lnTo>
                    <a:pt x="380" y="681"/>
                  </a:lnTo>
                  <a:lnTo>
                    <a:pt x="425" y="689"/>
                  </a:lnTo>
                  <a:lnTo>
                    <a:pt x="471" y="397"/>
                  </a:lnTo>
                  <a:lnTo>
                    <a:pt x="502" y="198"/>
                  </a:lnTo>
                  <a:lnTo>
                    <a:pt x="511" y="139"/>
                  </a:lnTo>
                  <a:lnTo>
                    <a:pt x="527" y="85"/>
                  </a:lnTo>
                  <a:lnTo>
                    <a:pt x="290" y="48"/>
                  </a:lnTo>
                  <a:lnTo>
                    <a:pt x="67"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65" name="Freeform 264"/>
            <p:cNvSpPr>
              <a:spLocks/>
            </p:cNvSpPr>
            <p:nvPr/>
          </p:nvSpPr>
          <p:spPr bwMode="auto">
            <a:xfrm>
              <a:off x="1355104" y="202948"/>
              <a:ext cx="732815" cy="1281296"/>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2"/>
                  </a:lnTo>
                  <a:lnTo>
                    <a:pt x="227" y="742"/>
                  </a:lnTo>
                  <a:lnTo>
                    <a:pt x="442" y="770"/>
                  </a:lnTo>
                  <a:lnTo>
                    <a:pt x="464" y="611"/>
                  </a:lnTo>
                  <a:lnTo>
                    <a:pt x="476" y="523"/>
                  </a:lnTo>
                  <a:lnTo>
                    <a:pt x="455" y="492"/>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accent5">
                <a:lumMod val="20000"/>
                <a:lumOff val="80000"/>
              </a:scheme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66" name="Freeform 265"/>
            <p:cNvSpPr>
              <a:spLocks/>
            </p:cNvSpPr>
            <p:nvPr/>
          </p:nvSpPr>
          <p:spPr bwMode="auto">
            <a:xfrm>
              <a:off x="1580701" y="1434265"/>
              <a:ext cx="678308" cy="948099"/>
            </a:xfrm>
            <a:custGeom>
              <a:avLst/>
              <a:gdLst>
                <a:gd name="T0" fmla="*/ 2147483647 w 441"/>
                <a:gd name="T1" fmla="*/ 0 h 570"/>
                <a:gd name="T2" fmla="*/ 2147483647 w 441"/>
                <a:gd name="T3" fmla="*/ 2147483647 h 570"/>
                <a:gd name="T4" fmla="*/ 2147483647 w 441"/>
                <a:gd name="T5" fmla="*/ 2147483647 h 570"/>
                <a:gd name="T6" fmla="*/ 2147483647 w 441"/>
                <a:gd name="T7" fmla="*/ 2147483647 h 570"/>
                <a:gd name="T8" fmla="*/ 2147483647 w 441"/>
                <a:gd name="T9" fmla="*/ 2147483647 h 570"/>
                <a:gd name="T10" fmla="*/ 0 w 441"/>
                <a:gd name="T11" fmla="*/ 2147483647 h 570"/>
                <a:gd name="T12" fmla="*/ 2147483647 w 441"/>
                <a:gd name="T13" fmla="*/ 2147483647 h 570"/>
                <a:gd name="T14" fmla="*/ 2147483647 w 441"/>
                <a:gd name="T15" fmla="*/ 0 h 570"/>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70"/>
                <a:gd name="T26" fmla="*/ 441 w 441"/>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70">
                  <a:moveTo>
                    <a:pt x="82" y="0"/>
                  </a:moveTo>
                  <a:lnTo>
                    <a:pt x="298" y="30"/>
                  </a:lnTo>
                  <a:lnTo>
                    <a:pt x="283" y="139"/>
                  </a:lnTo>
                  <a:lnTo>
                    <a:pt x="441" y="154"/>
                  </a:lnTo>
                  <a:lnTo>
                    <a:pt x="398" y="570"/>
                  </a:lnTo>
                  <a:lnTo>
                    <a:pt x="0" y="527"/>
                  </a:lnTo>
                  <a:lnTo>
                    <a:pt x="40" y="261"/>
                  </a:lnTo>
                  <a:lnTo>
                    <a:pt x="82"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67" name="Freeform 266"/>
            <p:cNvSpPr>
              <a:spLocks/>
            </p:cNvSpPr>
            <p:nvPr/>
          </p:nvSpPr>
          <p:spPr bwMode="auto">
            <a:xfrm>
              <a:off x="1610983" y="212035"/>
              <a:ext cx="1274857" cy="858742"/>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8"/>
                  </a:lnTo>
                  <a:lnTo>
                    <a:pt x="103" y="273"/>
                  </a:lnTo>
                  <a:lnTo>
                    <a:pt x="0" y="128"/>
                  </a:lnTo>
                  <a:lnTo>
                    <a:pt x="14" y="0"/>
                  </a:lnTo>
                  <a:close/>
                </a:path>
              </a:pathLst>
            </a:custGeom>
            <a:solidFill>
              <a:schemeClr val="accent5">
                <a:lumMod val="20000"/>
                <a:lumOff val="80000"/>
              </a:scheme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dirty="0">
                <a:solidFill>
                  <a:sysClr val="windowText" lastClr="000000"/>
                </a:solidFill>
                <a:latin typeface="Lucida Sans Unicode" pitchFamily="34" charset="0"/>
              </a:endParaRPr>
            </a:p>
          </p:txBody>
        </p:sp>
        <p:sp>
          <p:nvSpPr>
            <p:cNvPr id="268" name="Freeform 267"/>
            <p:cNvSpPr>
              <a:spLocks/>
            </p:cNvSpPr>
            <p:nvPr/>
          </p:nvSpPr>
          <p:spPr bwMode="auto">
            <a:xfrm>
              <a:off x="2006218" y="971550"/>
              <a:ext cx="874713" cy="768350"/>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3"/>
                  </a:lnTo>
                  <a:lnTo>
                    <a:pt x="0" y="420"/>
                  </a:lnTo>
                  <a:lnTo>
                    <a:pt x="164" y="433"/>
                  </a:lnTo>
                  <a:lnTo>
                    <a:pt x="547" y="463"/>
                  </a:lnTo>
                  <a:lnTo>
                    <a:pt x="567" y="47"/>
                  </a:lnTo>
                  <a:lnTo>
                    <a:pt x="55" y="0"/>
                  </a:lnTo>
                  <a:close/>
                </a:path>
              </a:pathLst>
            </a:custGeom>
            <a:solidFill>
              <a:schemeClr val="accent5">
                <a:lumMod val="20000"/>
                <a:lumOff val="80000"/>
              </a:scheme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kern="0" dirty="0">
                  <a:solidFill>
                    <a:srgbClr val="4F81BD"/>
                  </a:solidFill>
                  <a:latin typeface="Lucida Sans Unicode" pitchFamily="34" charset="0"/>
                </a:rPr>
                <a:t>                                                               </a:t>
              </a:r>
            </a:p>
          </p:txBody>
        </p:sp>
        <p:sp>
          <p:nvSpPr>
            <p:cNvPr id="269" name="Freeform 268"/>
            <p:cNvSpPr>
              <a:spLocks/>
            </p:cNvSpPr>
            <p:nvPr/>
          </p:nvSpPr>
          <p:spPr bwMode="auto">
            <a:xfrm>
              <a:off x="2186334" y="1690221"/>
              <a:ext cx="906935" cy="730006"/>
            </a:xfrm>
            <a:custGeom>
              <a:avLst/>
              <a:gdLst>
                <a:gd name="T0" fmla="*/ 2147483647 w 590"/>
                <a:gd name="T1" fmla="*/ 0 h 440"/>
                <a:gd name="T2" fmla="*/ 2147483647 w 590"/>
                <a:gd name="T3" fmla="*/ 2147483647 h 440"/>
                <a:gd name="T4" fmla="*/ 0 w 590"/>
                <a:gd name="T5" fmla="*/ 2147483647 h 440"/>
                <a:gd name="T6" fmla="*/ 2147483647 w 590"/>
                <a:gd name="T7" fmla="*/ 2147483647 h 440"/>
                <a:gd name="T8" fmla="*/ 2147483647 w 590"/>
                <a:gd name="T9" fmla="*/ 2147483647 h 440"/>
                <a:gd name="T10" fmla="*/ 2147483647 w 590"/>
                <a:gd name="T11" fmla="*/ 2147483647 h 440"/>
                <a:gd name="T12" fmla="*/ 2147483647 w 590"/>
                <a:gd name="T13" fmla="*/ 2147483647 h 440"/>
                <a:gd name="T14" fmla="*/ 2147483647 w 590"/>
                <a:gd name="T15" fmla="*/ 2147483647 h 440"/>
                <a:gd name="T16" fmla="*/ 2147483647 w 590"/>
                <a:gd name="T17" fmla="*/ 0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40"/>
                <a:gd name="T29" fmla="*/ 590 w 590"/>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40">
                  <a:moveTo>
                    <a:pt x="49" y="0"/>
                  </a:moveTo>
                  <a:lnTo>
                    <a:pt x="19" y="264"/>
                  </a:lnTo>
                  <a:lnTo>
                    <a:pt x="0" y="416"/>
                  </a:lnTo>
                  <a:lnTo>
                    <a:pt x="295" y="431"/>
                  </a:lnTo>
                  <a:lnTo>
                    <a:pt x="577" y="440"/>
                  </a:lnTo>
                  <a:lnTo>
                    <a:pt x="586" y="234"/>
                  </a:lnTo>
                  <a:lnTo>
                    <a:pt x="590" y="33"/>
                  </a:lnTo>
                  <a:lnTo>
                    <a:pt x="429" y="30"/>
                  </a:lnTo>
                  <a:lnTo>
                    <a:pt x="49"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70" name="Freeform 269"/>
            <p:cNvSpPr>
              <a:spLocks/>
            </p:cNvSpPr>
            <p:nvPr/>
          </p:nvSpPr>
          <p:spPr bwMode="auto">
            <a:xfrm>
              <a:off x="1369631" y="2303463"/>
              <a:ext cx="820737" cy="993775"/>
            </a:xfrm>
            <a:custGeom>
              <a:avLst/>
              <a:gdLst>
                <a:gd name="T0" fmla="*/ 2147483647 w 536"/>
                <a:gd name="T1" fmla="*/ 0 h 594"/>
                <a:gd name="T2" fmla="*/ 2147483647 w 536"/>
                <a:gd name="T3" fmla="*/ 2147483647 h 594"/>
                <a:gd name="T4" fmla="*/ 2147483647 w 536"/>
                <a:gd name="T5" fmla="*/ 2147483647 h 594"/>
                <a:gd name="T6" fmla="*/ 2147483647 w 536"/>
                <a:gd name="T7" fmla="*/ 2147483647 h 594"/>
                <a:gd name="T8" fmla="*/ 2147483647 w 536"/>
                <a:gd name="T9" fmla="*/ 2147483647 h 594"/>
                <a:gd name="T10" fmla="*/ 2147483647 w 536"/>
                <a:gd name="T11" fmla="*/ 2147483647 h 594"/>
                <a:gd name="T12" fmla="*/ 2147483647 w 536"/>
                <a:gd name="T13" fmla="*/ 2147483647 h 594"/>
                <a:gd name="T14" fmla="*/ 2147483647 w 536"/>
                <a:gd name="T15" fmla="*/ 2147483647 h 594"/>
                <a:gd name="T16" fmla="*/ 2147483647 w 536"/>
                <a:gd name="T17" fmla="*/ 2147483647 h 594"/>
                <a:gd name="T18" fmla="*/ 2147483647 w 536"/>
                <a:gd name="T19" fmla="*/ 2147483647 h 594"/>
                <a:gd name="T20" fmla="*/ 2147483647 w 536"/>
                <a:gd name="T21" fmla="*/ 2147483647 h 594"/>
                <a:gd name="T22" fmla="*/ 0 w 536"/>
                <a:gd name="T23" fmla="*/ 2147483647 h 594"/>
                <a:gd name="T24" fmla="*/ 2147483647 w 536"/>
                <a:gd name="T25" fmla="*/ 2147483647 h 594"/>
                <a:gd name="T26" fmla="*/ 2147483647 w 536"/>
                <a:gd name="T27" fmla="*/ 2147483647 h 594"/>
                <a:gd name="T28" fmla="*/ 2147483647 w 536"/>
                <a:gd name="T29" fmla="*/ 2147483647 h 594"/>
                <a:gd name="T30" fmla="*/ 2147483647 w 536"/>
                <a:gd name="T31" fmla="*/ 0 h 5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4"/>
                <a:gd name="T50" fmla="*/ 536 w 536"/>
                <a:gd name="T51" fmla="*/ 594 h 5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4">
                  <a:moveTo>
                    <a:pt x="136" y="0"/>
                  </a:moveTo>
                  <a:lnTo>
                    <a:pt x="126" y="77"/>
                  </a:lnTo>
                  <a:lnTo>
                    <a:pt x="79" y="68"/>
                  </a:lnTo>
                  <a:lnTo>
                    <a:pt x="82" y="168"/>
                  </a:lnTo>
                  <a:lnTo>
                    <a:pt x="60" y="187"/>
                  </a:lnTo>
                  <a:lnTo>
                    <a:pt x="93" y="249"/>
                  </a:lnTo>
                  <a:lnTo>
                    <a:pt x="60" y="275"/>
                  </a:lnTo>
                  <a:lnTo>
                    <a:pt x="42" y="320"/>
                  </a:lnTo>
                  <a:lnTo>
                    <a:pt x="17" y="363"/>
                  </a:lnTo>
                  <a:lnTo>
                    <a:pt x="35" y="389"/>
                  </a:lnTo>
                  <a:lnTo>
                    <a:pt x="3" y="399"/>
                  </a:lnTo>
                  <a:lnTo>
                    <a:pt x="0" y="439"/>
                  </a:lnTo>
                  <a:lnTo>
                    <a:pt x="301" y="591"/>
                  </a:lnTo>
                  <a:lnTo>
                    <a:pt x="471" y="594"/>
                  </a:lnTo>
                  <a:lnTo>
                    <a:pt x="536" y="46"/>
                  </a:lnTo>
                  <a:lnTo>
                    <a:pt x="136"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71" name="Freeform 270"/>
            <p:cNvSpPr>
              <a:spLocks/>
            </p:cNvSpPr>
            <p:nvPr/>
          </p:nvSpPr>
          <p:spPr bwMode="auto">
            <a:xfrm>
              <a:off x="2087181" y="2373313"/>
              <a:ext cx="873125" cy="938212"/>
            </a:xfrm>
            <a:custGeom>
              <a:avLst/>
              <a:gdLst>
                <a:gd name="T0" fmla="*/ 2147483647 w 568"/>
                <a:gd name="T1" fmla="*/ 0 h 564"/>
                <a:gd name="T2" fmla="*/ 2147483647 w 568"/>
                <a:gd name="T3" fmla="*/ 2147483647 h 564"/>
                <a:gd name="T4" fmla="*/ 2147483647 w 568"/>
                <a:gd name="T5" fmla="*/ 2147483647 h 564"/>
                <a:gd name="T6" fmla="*/ 2147483647 w 568"/>
                <a:gd name="T7" fmla="*/ 2147483647 h 564"/>
                <a:gd name="T8" fmla="*/ 2147483647 w 568"/>
                <a:gd name="T9" fmla="*/ 2147483647 h 564"/>
                <a:gd name="T10" fmla="*/ 2147483647 w 568"/>
                <a:gd name="T11" fmla="*/ 2147483647 h 564"/>
                <a:gd name="T12" fmla="*/ 2147483647 w 568"/>
                <a:gd name="T13" fmla="*/ 2147483647 h 564"/>
                <a:gd name="T14" fmla="*/ 2147483647 w 568"/>
                <a:gd name="T15" fmla="*/ 2147483647 h 564"/>
                <a:gd name="T16" fmla="*/ 0 w 568"/>
                <a:gd name="T17" fmla="*/ 2147483647 h 564"/>
                <a:gd name="T18" fmla="*/ 2147483647 w 568"/>
                <a:gd name="T19" fmla="*/ 2147483647 h 564"/>
                <a:gd name="T20" fmla="*/ 2147483647 w 568"/>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4"/>
                <a:gd name="T35" fmla="*/ 568 w 568"/>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4">
                  <a:moveTo>
                    <a:pt x="69" y="0"/>
                  </a:moveTo>
                  <a:lnTo>
                    <a:pt x="568" y="23"/>
                  </a:lnTo>
                  <a:lnTo>
                    <a:pt x="544" y="521"/>
                  </a:lnTo>
                  <a:lnTo>
                    <a:pt x="382" y="512"/>
                  </a:lnTo>
                  <a:lnTo>
                    <a:pt x="230" y="507"/>
                  </a:lnTo>
                  <a:lnTo>
                    <a:pt x="230" y="527"/>
                  </a:lnTo>
                  <a:lnTo>
                    <a:pt x="103" y="527"/>
                  </a:lnTo>
                  <a:lnTo>
                    <a:pt x="95" y="564"/>
                  </a:lnTo>
                  <a:lnTo>
                    <a:pt x="0" y="552"/>
                  </a:lnTo>
                  <a:lnTo>
                    <a:pt x="54" y="130"/>
                  </a:lnTo>
                  <a:lnTo>
                    <a:pt x="69"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72" name="Freeform 271"/>
            <p:cNvSpPr>
              <a:spLocks/>
            </p:cNvSpPr>
            <p:nvPr/>
          </p:nvSpPr>
          <p:spPr bwMode="auto">
            <a:xfrm>
              <a:off x="2433256" y="2511425"/>
              <a:ext cx="1771650" cy="1778000"/>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6"/>
                  </a:lnTo>
                  <a:lnTo>
                    <a:pt x="754" y="238"/>
                  </a:lnTo>
                  <a:lnTo>
                    <a:pt x="839" y="280"/>
                  </a:lnTo>
                  <a:lnTo>
                    <a:pt x="890" y="277"/>
                  </a:lnTo>
                  <a:lnTo>
                    <a:pt x="988" y="235"/>
                  </a:lnTo>
                  <a:lnTo>
                    <a:pt x="1045" y="276"/>
                  </a:lnTo>
                  <a:lnTo>
                    <a:pt x="1094" y="286"/>
                  </a:lnTo>
                  <a:lnTo>
                    <a:pt x="1094" y="444"/>
                  </a:lnTo>
                  <a:lnTo>
                    <a:pt x="1152" y="542"/>
                  </a:lnTo>
                  <a:lnTo>
                    <a:pt x="1139" y="677"/>
                  </a:lnTo>
                  <a:lnTo>
                    <a:pt x="1076" y="730"/>
                  </a:lnTo>
                  <a:lnTo>
                    <a:pt x="1063" y="681"/>
                  </a:lnTo>
                  <a:lnTo>
                    <a:pt x="1045" y="703"/>
                  </a:lnTo>
                  <a:lnTo>
                    <a:pt x="1058" y="735"/>
                  </a:lnTo>
                  <a:lnTo>
                    <a:pt x="947" y="815"/>
                  </a:lnTo>
                  <a:lnTo>
                    <a:pt x="920" y="820"/>
                  </a:lnTo>
                  <a:lnTo>
                    <a:pt x="862" y="860"/>
                  </a:lnTo>
                  <a:lnTo>
                    <a:pt x="862" y="882"/>
                  </a:lnTo>
                  <a:lnTo>
                    <a:pt x="844" y="887"/>
                  </a:lnTo>
                  <a:lnTo>
                    <a:pt x="857" y="914"/>
                  </a:lnTo>
                  <a:lnTo>
                    <a:pt x="826" y="954"/>
                  </a:lnTo>
                  <a:lnTo>
                    <a:pt x="844" y="1012"/>
                  </a:lnTo>
                  <a:lnTo>
                    <a:pt x="862" y="1031"/>
                  </a:lnTo>
                  <a:lnTo>
                    <a:pt x="857" y="1067"/>
                  </a:lnTo>
                  <a:lnTo>
                    <a:pt x="812" y="1067"/>
                  </a:lnTo>
                  <a:lnTo>
                    <a:pt x="772" y="1049"/>
                  </a:lnTo>
                  <a:lnTo>
                    <a:pt x="745" y="1054"/>
                  </a:lnTo>
                  <a:lnTo>
                    <a:pt x="656" y="1022"/>
                  </a:lnTo>
                  <a:lnTo>
                    <a:pt x="616" y="900"/>
                  </a:lnTo>
                  <a:lnTo>
                    <a:pt x="553" y="842"/>
                  </a:lnTo>
                  <a:lnTo>
                    <a:pt x="498" y="735"/>
                  </a:lnTo>
                  <a:lnTo>
                    <a:pt x="473" y="724"/>
                  </a:lnTo>
                  <a:lnTo>
                    <a:pt x="443" y="697"/>
                  </a:lnTo>
                  <a:lnTo>
                    <a:pt x="414" y="697"/>
                  </a:lnTo>
                  <a:lnTo>
                    <a:pt x="371" y="688"/>
                  </a:lnTo>
                  <a:lnTo>
                    <a:pt x="338" y="697"/>
                  </a:lnTo>
                  <a:lnTo>
                    <a:pt x="316" y="751"/>
                  </a:lnTo>
                  <a:lnTo>
                    <a:pt x="282" y="760"/>
                  </a:lnTo>
                  <a:lnTo>
                    <a:pt x="209" y="718"/>
                  </a:lnTo>
                  <a:lnTo>
                    <a:pt x="166" y="668"/>
                  </a:lnTo>
                  <a:lnTo>
                    <a:pt x="158" y="606"/>
                  </a:lnTo>
                  <a:lnTo>
                    <a:pt x="127" y="565"/>
                  </a:lnTo>
                  <a:lnTo>
                    <a:pt x="54" y="507"/>
                  </a:lnTo>
                  <a:lnTo>
                    <a:pt x="0" y="446"/>
                  </a:lnTo>
                  <a:lnTo>
                    <a:pt x="0" y="420"/>
                  </a:lnTo>
                  <a:lnTo>
                    <a:pt x="174" y="422"/>
                  </a:lnTo>
                  <a:lnTo>
                    <a:pt x="316" y="434"/>
                  </a:lnTo>
                  <a:lnTo>
                    <a:pt x="334"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73" name="Freeform 272"/>
            <p:cNvSpPr>
              <a:spLocks/>
            </p:cNvSpPr>
            <p:nvPr/>
          </p:nvSpPr>
          <p:spPr bwMode="auto">
            <a:xfrm>
              <a:off x="2882811" y="348343"/>
              <a:ext cx="852428" cy="542203"/>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1"/>
                  </a:lnTo>
                  <a:lnTo>
                    <a:pt x="500" y="106"/>
                  </a:lnTo>
                  <a:lnTo>
                    <a:pt x="532" y="179"/>
                  </a:lnTo>
                  <a:lnTo>
                    <a:pt x="555" y="298"/>
                  </a:lnTo>
                  <a:lnTo>
                    <a:pt x="541" y="325"/>
                  </a:lnTo>
                  <a:lnTo>
                    <a:pt x="370" y="321"/>
                  </a:lnTo>
                  <a:lnTo>
                    <a:pt x="0" y="315"/>
                  </a:lnTo>
                  <a:lnTo>
                    <a:pt x="2"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dirty="0">
                <a:solidFill>
                  <a:sysClr val="windowText" lastClr="000000"/>
                </a:solidFill>
                <a:latin typeface="Lucida Sans Unicode" pitchFamily="34" charset="0"/>
              </a:endParaRPr>
            </a:p>
          </p:txBody>
        </p:sp>
        <p:sp>
          <p:nvSpPr>
            <p:cNvPr id="274" name="Freeform 273"/>
            <p:cNvSpPr>
              <a:spLocks/>
            </p:cNvSpPr>
            <p:nvPr/>
          </p:nvSpPr>
          <p:spPr bwMode="auto">
            <a:xfrm>
              <a:off x="2860293" y="868363"/>
              <a:ext cx="896938" cy="6318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8"/>
                  </a:lnTo>
                  <a:lnTo>
                    <a:pt x="0" y="321"/>
                  </a:lnTo>
                  <a:lnTo>
                    <a:pt x="424" y="327"/>
                  </a:lnTo>
                  <a:lnTo>
                    <a:pt x="468" y="350"/>
                  </a:lnTo>
                  <a:lnTo>
                    <a:pt x="500" y="318"/>
                  </a:lnTo>
                  <a:lnTo>
                    <a:pt x="583" y="380"/>
                  </a:lnTo>
                  <a:lnTo>
                    <a:pt x="571" y="315"/>
                  </a:lnTo>
                  <a:lnTo>
                    <a:pt x="579" y="264"/>
                  </a:lnTo>
                  <a:lnTo>
                    <a:pt x="583" y="91"/>
                  </a:lnTo>
                  <a:lnTo>
                    <a:pt x="546" y="54"/>
                  </a:lnTo>
                  <a:lnTo>
                    <a:pt x="561" y="6"/>
                  </a:lnTo>
                  <a:lnTo>
                    <a:pt x="284" y="5"/>
                  </a:lnTo>
                  <a:lnTo>
                    <a:pt x="11"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75" name="Freeform 274"/>
            <p:cNvSpPr>
              <a:spLocks/>
            </p:cNvSpPr>
            <p:nvPr/>
          </p:nvSpPr>
          <p:spPr bwMode="auto">
            <a:xfrm>
              <a:off x="2843445" y="1397916"/>
              <a:ext cx="1073484" cy="519485"/>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2"/>
                  </a:lnTo>
                  <a:lnTo>
                    <a:pt x="155" y="313"/>
                  </a:lnTo>
                  <a:lnTo>
                    <a:pt x="367" y="310"/>
                  </a:lnTo>
                  <a:lnTo>
                    <a:pt x="556" y="307"/>
                  </a:lnTo>
                  <a:lnTo>
                    <a:pt x="695" y="310"/>
                  </a:lnTo>
                  <a:lnTo>
                    <a:pt x="652" y="222"/>
                  </a:lnTo>
                  <a:lnTo>
                    <a:pt x="622" y="140"/>
                  </a:lnTo>
                  <a:lnTo>
                    <a:pt x="589" y="55"/>
                  </a:lnTo>
                  <a:lnTo>
                    <a:pt x="510" y="2"/>
                  </a:lnTo>
                  <a:lnTo>
                    <a:pt x="474" y="33"/>
                  </a:lnTo>
                  <a:lnTo>
                    <a:pt x="431" y="11"/>
                  </a:lnTo>
                  <a:lnTo>
                    <a:pt x="242" y="5"/>
                  </a:lnTo>
                  <a:lnTo>
                    <a:pt x="8"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76" name="Freeform 275"/>
            <p:cNvSpPr>
              <a:spLocks/>
            </p:cNvSpPr>
            <p:nvPr/>
          </p:nvSpPr>
          <p:spPr bwMode="auto">
            <a:xfrm>
              <a:off x="3075100" y="1905285"/>
              <a:ext cx="938730" cy="516457"/>
            </a:xfrm>
            <a:custGeom>
              <a:avLst/>
              <a:gdLst>
                <a:gd name="T0" fmla="*/ 2147483647 w 611"/>
                <a:gd name="T1" fmla="*/ 2147483647 h 311"/>
                <a:gd name="T2" fmla="*/ 2147483647 w 611"/>
                <a:gd name="T3" fmla="*/ 2147483647 h 311"/>
                <a:gd name="T4" fmla="*/ 0 w 611"/>
                <a:gd name="T5" fmla="*/ 2147483647 h 311"/>
                <a:gd name="T6" fmla="*/ 2147483647 w 611"/>
                <a:gd name="T7" fmla="*/ 2147483647 h 311"/>
                <a:gd name="T8" fmla="*/ 2147483647 w 611"/>
                <a:gd name="T9" fmla="*/ 2147483647 h 311"/>
                <a:gd name="T10" fmla="*/ 2147483647 w 611"/>
                <a:gd name="T11" fmla="*/ 2147483647 h 311"/>
                <a:gd name="T12" fmla="*/ 2147483647 w 611"/>
                <a:gd name="T13" fmla="*/ 2147483647 h 311"/>
                <a:gd name="T14" fmla="*/ 2147483647 w 611"/>
                <a:gd name="T15" fmla="*/ 2147483647 h 311"/>
                <a:gd name="T16" fmla="*/ 2147483647 w 611"/>
                <a:gd name="T17" fmla="*/ 0 h 311"/>
                <a:gd name="T18" fmla="*/ 2147483647 w 611"/>
                <a:gd name="T19" fmla="*/ 2147483647 h 311"/>
                <a:gd name="T20" fmla="*/ 2147483647 w 611"/>
                <a:gd name="T21" fmla="*/ 2147483647 h 3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1"/>
                <a:gd name="T35" fmla="*/ 611 w 611"/>
                <a:gd name="T36" fmla="*/ 311 h 3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1">
                  <a:moveTo>
                    <a:pt x="6" y="3"/>
                  </a:moveTo>
                  <a:lnTo>
                    <a:pt x="4" y="182"/>
                  </a:lnTo>
                  <a:lnTo>
                    <a:pt x="0" y="308"/>
                  </a:lnTo>
                  <a:lnTo>
                    <a:pt x="611" y="311"/>
                  </a:lnTo>
                  <a:lnTo>
                    <a:pt x="599" y="149"/>
                  </a:lnTo>
                  <a:lnTo>
                    <a:pt x="599" y="88"/>
                  </a:lnTo>
                  <a:lnTo>
                    <a:pt x="550" y="50"/>
                  </a:lnTo>
                  <a:lnTo>
                    <a:pt x="565" y="18"/>
                  </a:lnTo>
                  <a:lnTo>
                    <a:pt x="544" y="0"/>
                  </a:lnTo>
                  <a:lnTo>
                    <a:pt x="267" y="3"/>
                  </a:lnTo>
                  <a:lnTo>
                    <a:pt x="6" y="3"/>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77" name="Freeform 276"/>
            <p:cNvSpPr>
              <a:spLocks/>
            </p:cNvSpPr>
            <p:nvPr/>
          </p:nvSpPr>
          <p:spPr bwMode="auto">
            <a:xfrm>
              <a:off x="2946018" y="2411413"/>
              <a:ext cx="1100138" cy="571500"/>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5"/>
                  </a:lnTo>
                  <a:lnTo>
                    <a:pt x="385" y="319"/>
                  </a:lnTo>
                  <a:lnTo>
                    <a:pt x="420" y="299"/>
                  </a:lnTo>
                  <a:lnTo>
                    <a:pt x="502" y="343"/>
                  </a:lnTo>
                  <a:lnTo>
                    <a:pt x="556" y="341"/>
                  </a:lnTo>
                  <a:lnTo>
                    <a:pt x="654" y="299"/>
                  </a:lnTo>
                  <a:lnTo>
                    <a:pt x="713" y="340"/>
                  </a:lnTo>
                  <a:lnTo>
                    <a:pt x="713" y="128"/>
                  </a:lnTo>
                  <a:lnTo>
                    <a:pt x="695" y="4"/>
                  </a:lnTo>
                  <a:lnTo>
                    <a:pt x="4" y="0"/>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grpSp>
          <p:nvGrpSpPr>
            <p:cNvPr id="3" name="Group 277"/>
            <p:cNvGrpSpPr>
              <a:grpSpLocks/>
            </p:cNvGrpSpPr>
            <p:nvPr/>
          </p:nvGrpSpPr>
          <p:grpSpPr bwMode="auto">
            <a:xfrm>
              <a:off x="1744223" y="3780302"/>
              <a:ext cx="693453" cy="616234"/>
              <a:chOff x="1744223" y="3780297"/>
              <a:chExt cx="727379" cy="645604"/>
            </a:xfrm>
            <a:solidFill>
              <a:srgbClr val="4F81BD">
                <a:lumMod val="20000"/>
                <a:lumOff val="80000"/>
              </a:srgbClr>
            </a:solidFill>
          </p:grpSpPr>
          <p:sp>
            <p:nvSpPr>
              <p:cNvPr id="344" name="Freeform 343"/>
              <p:cNvSpPr>
                <a:spLocks/>
              </p:cNvSpPr>
              <p:nvPr/>
            </p:nvSpPr>
            <p:spPr bwMode="auto">
              <a:xfrm>
                <a:off x="1782669" y="3780297"/>
                <a:ext cx="113797" cy="118751"/>
              </a:xfrm>
              <a:custGeom>
                <a:avLst/>
                <a:gdLst>
                  <a:gd name="T0" fmla="*/ 2147483647 w 124"/>
                  <a:gd name="T1" fmla="*/ 2147483647 h 121"/>
                  <a:gd name="T2" fmla="*/ 0 w 124"/>
                  <a:gd name="T3" fmla="*/ 2147483647 h 121"/>
                  <a:gd name="T4" fmla="*/ 2147483647 w 124"/>
                  <a:gd name="T5" fmla="*/ 2147483647 h 121"/>
                  <a:gd name="T6" fmla="*/ 2147483647 w 124"/>
                  <a:gd name="T7" fmla="*/ 2147483647 h 121"/>
                  <a:gd name="T8" fmla="*/ 2147483647 w 124"/>
                  <a:gd name="T9" fmla="*/ 2147483647 h 121"/>
                  <a:gd name="T10" fmla="*/ 2147483647 w 124"/>
                  <a:gd name="T11" fmla="*/ 0 h 121"/>
                  <a:gd name="T12" fmla="*/ 2147483647 w 124"/>
                  <a:gd name="T13" fmla="*/ 2147483647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1"/>
                    </a:lnTo>
                    <a:lnTo>
                      <a:pt x="48" y="110"/>
                    </a:lnTo>
                    <a:lnTo>
                      <a:pt x="103" y="121"/>
                    </a:lnTo>
                    <a:lnTo>
                      <a:pt x="124" y="73"/>
                    </a:lnTo>
                    <a:lnTo>
                      <a:pt x="110" y="0"/>
                    </a:lnTo>
                    <a:lnTo>
                      <a:pt x="27" y="13"/>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45" name="Freeform 344"/>
              <p:cNvSpPr>
                <a:spLocks/>
              </p:cNvSpPr>
              <p:nvPr/>
            </p:nvSpPr>
            <p:spPr bwMode="auto">
              <a:xfrm>
                <a:off x="1885701" y="3862252"/>
                <a:ext cx="169158" cy="132132"/>
              </a:xfrm>
              <a:custGeom>
                <a:avLst/>
                <a:gdLst>
                  <a:gd name="T0" fmla="*/ 0 w 184"/>
                  <a:gd name="T1" fmla="*/ 2147483647 h 136"/>
                  <a:gd name="T2" fmla="*/ 2147483647 w 184"/>
                  <a:gd name="T3" fmla="*/ 0 h 136"/>
                  <a:gd name="T4" fmla="*/ 2147483647 w 184"/>
                  <a:gd name="T5" fmla="*/ 2147483647 h 136"/>
                  <a:gd name="T6" fmla="*/ 2147483647 w 184"/>
                  <a:gd name="T7" fmla="*/ 2147483647 h 136"/>
                  <a:gd name="T8" fmla="*/ 2147483647 w 184"/>
                  <a:gd name="T9" fmla="*/ 2147483647 h 136"/>
                  <a:gd name="T10" fmla="*/ 2147483647 w 184"/>
                  <a:gd name="T11" fmla="*/ 2147483647 h 136"/>
                  <a:gd name="T12" fmla="*/ 2147483647 w 184"/>
                  <a:gd name="T13" fmla="*/ 2147483647 h 136"/>
                  <a:gd name="T14" fmla="*/ 0 w 184"/>
                  <a:gd name="T15" fmla="*/ 2147483647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8"/>
                    </a:lnTo>
                    <a:lnTo>
                      <a:pt x="173" y="72"/>
                    </a:lnTo>
                    <a:lnTo>
                      <a:pt x="184" y="120"/>
                    </a:lnTo>
                    <a:lnTo>
                      <a:pt x="121" y="127"/>
                    </a:lnTo>
                    <a:lnTo>
                      <a:pt x="76" y="136"/>
                    </a:lnTo>
                    <a:lnTo>
                      <a:pt x="0" y="48"/>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46" name="Freeform 345"/>
              <p:cNvSpPr>
                <a:spLocks/>
              </p:cNvSpPr>
              <p:nvPr/>
            </p:nvSpPr>
            <p:spPr bwMode="auto">
              <a:xfrm>
                <a:off x="2056397" y="3962605"/>
                <a:ext cx="132251" cy="70247"/>
              </a:xfrm>
              <a:custGeom>
                <a:avLst/>
                <a:gdLst>
                  <a:gd name="T0" fmla="*/ 2147483647 w 146"/>
                  <a:gd name="T1" fmla="*/ 2147483647 h 72"/>
                  <a:gd name="T2" fmla="*/ 0 w 146"/>
                  <a:gd name="T3" fmla="*/ 2147483647 h 72"/>
                  <a:gd name="T4" fmla="*/ 2147483647 w 146"/>
                  <a:gd name="T5" fmla="*/ 2147483647 h 72"/>
                  <a:gd name="T6" fmla="*/ 2147483647 w 146"/>
                  <a:gd name="T7" fmla="*/ 2147483647 h 72"/>
                  <a:gd name="T8" fmla="*/ 2147483647 w 146"/>
                  <a:gd name="T9" fmla="*/ 2147483647 h 72"/>
                  <a:gd name="T10" fmla="*/ 2147483647 w 146"/>
                  <a:gd name="T11" fmla="*/ 2147483647 h 72"/>
                  <a:gd name="T12" fmla="*/ 2147483647 w 146"/>
                  <a:gd name="T13" fmla="*/ 2147483647 h 72"/>
                  <a:gd name="T14" fmla="*/ 2147483647 w 146"/>
                  <a:gd name="T15" fmla="*/ 0 h 72"/>
                  <a:gd name="T16" fmla="*/ 2147483647 w 146"/>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47" name="Freeform 346"/>
              <p:cNvSpPr>
                <a:spLocks/>
              </p:cNvSpPr>
              <p:nvPr/>
            </p:nvSpPr>
            <p:spPr bwMode="auto">
              <a:xfrm>
                <a:off x="2094842" y="4059612"/>
                <a:ext cx="56899" cy="51849"/>
              </a:xfrm>
              <a:custGeom>
                <a:avLst/>
                <a:gdLst>
                  <a:gd name="T0" fmla="*/ 2147483647 w 60"/>
                  <a:gd name="T1" fmla="*/ 0 h 53"/>
                  <a:gd name="T2" fmla="*/ 0 w 60"/>
                  <a:gd name="T3" fmla="*/ 2147483647 h 53"/>
                  <a:gd name="T4" fmla="*/ 2147483647 w 60"/>
                  <a:gd name="T5" fmla="*/ 2147483647 h 53"/>
                  <a:gd name="T6" fmla="*/ 2147483647 w 60"/>
                  <a:gd name="T7" fmla="*/ 2147483647 h 53"/>
                  <a:gd name="T8" fmla="*/ 2147483647 w 60"/>
                  <a:gd name="T9" fmla="*/ 0 h 53"/>
                  <a:gd name="T10" fmla="*/ 0 60000 65536"/>
                  <a:gd name="T11" fmla="*/ 0 60000 65536"/>
                  <a:gd name="T12" fmla="*/ 0 60000 65536"/>
                  <a:gd name="T13" fmla="*/ 0 60000 65536"/>
                  <a:gd name="T14" fmla="*/ 0 60000 65536"/>
                  <a:gd name="T15" fmla="*/ 0 w 60"/>
                  <a:gd name="T16" fmla="*/ 0 h 53"/>
                  <a:gd name="T17" fmla="*/ 60 w 60"/>
                  <a:gd name="T18" fmla="*/ 53 h 53"/>
                </a:gdLst>
                <a:ahLst/>
                <a:cxnLst>
                  <a:cxn ang="T10">
                    <a:pos x="T0" y="T1"/>
                  </a:cxn>
                  <a:cxn ang="T11">
                    <a:pos x="T2" y="T3"/>
                  </a:cxn>
                  <a:cxn ang="T12">
                    <a:pos x="T4" y="T5"/>
                  </a:cxn>
                  <a:cxn ang="T13">
                    <a:pos x="T6" y="T7"/>
                  </a:cxn>
                  <a:cxn ang="T14">
                    <a:pos x="T8" y="T9"/>
                  </a:cxn>
                </a:cxnLst>
                <a:rect l="T15" t="T16" r="T17" b="T18"/>
                <a:pathLst>
                  <a:path w="60" h="53">
                    <a:moveTo>
                      <a:pt x="52" y="0"/>
                    </a:moveTo>
                    <a:lnTo>
                      <a:pt x="0" y="5"/>
                    </a:lnTo>
                    <a:lnTo>
                      <a:pt x="9" y="53"/>
                    </a:lnTo>
                    <a:lnTo>
                      <a:pt x="60" y="41"/>
                    </a:lnTo>
                    <a:lnTo>
                      <a:pt x="52"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48" name="Freeform 347"/>
              <p:cNvSpPr>
                <a:spLocks/>
              </p:cNvSpPr>
              <p:nvPr/>
            </p:nvSpPr>
            <p:spPr bwMode="auto">
              <a:xfrm>
                <a:off x="2156354" y="4114806"/>
                <a:ext cx="35370" cy="50176"/>
              </a:xfrm>
              <a:custGeom>
                <a:avLst/>
                <a:gdLst>
                  <a:gd name="T0" fmla="*/ 0 w 41"/>
                  <a:gd name="T1" fmla="*/ 2147483647 h 51"/>
                  <a:gd name="T2" fmla="*/ 2147483647 w 41"/>
                  <a:gd name="T3" fmla="*/ 0 h 51"/>
                  <a:gd name="T4" fmla="*/ 2147483647 w 41"/>
                  <a:gd name="T5" fmla="*/ 2147483647 h 51"/>
                  <a:gd name="T6" fmla="*/ 2147483647 w 41"/>
                  <a:gd name="T7" fmla="*/ 2147483647 h 51"/>
                  <a:gd name="T8" fmla="*/ 0 w 41"/>
                  <a:gd name="T9" fmla="*/ 2147483647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19"/>
                    </a:moveTo>
                    <a:lnTo>
                      <a:pt x="41" y="0"/>
                    </a:lnTo>
                    <a:lnTo>
                      <a:pt x="41" y="45"/>
                    </a:lnTo>
                    <a:lnTo>
                      <a:pt x="14" y="51"/>
                    </a:lnTo>
                    <a:lnTo>
                      <a:pt x="0" y="19"/>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49" name="Freeform 348"/>
              <p:cNvSpPr>
                <a:spLocks/>
              </p:cNvSpPr>
              <p:nvPr/>
            </p:nvSpPr>
            <p:spPr bwMode="auto">
              <a:xfrm>
                <a:off x="2247084" y="4139895"/>
                <a:ext cx="224518" cy="286006"/>
              </a:xfrm>
              <a:custGeom>
                <a:avLst/>
                <a:gdLst>
                  <a:gd name="T0" fmla="*/ 2147483647 w 249"/>
                  <a:gd name="T1" fmla="*/ 0 h 294"/>
                  <a:gd name="T2" fmla="*/ 0 w 249"/>
                  <a:gd name="T3" fmla="*/ 2147483647 h 294"/>
                  <a:gd name="T4" fmla="*/ 2147483647 w 249"/>
                  <a:gd name="T5" fmla="*/ 2147483647 h 294"/>
                  <a:gd name="T6" fmla="*/ 2147483647 w 249"/>
                  <a:gd name="T7" fmla="*/ 2147483647 h 294"/>
                  <a:gd name="T8" fmla="*/ 2147483647 w 249"/>
                  <a:gd name="T9" fmla="*/ 2147483647 h 294"/>
                  <a:gd name="T10" fmla="*/ 2147483647 w 249"/>
                  <a:gd name="T11" fmla="*/ 2147483647 h 294"/>
                  <a:gd name="T12" fmla="*/ 2147483647 w 249"/>
                  <a:gd name="T13" fmla="*/ 2147483647 h 294"/>
                  <a:gd name="T14" fmla="*/ 2147483647 w 249"/>
                  <a:gd name="T15" fmla="*/ 2147483647 h 294"/>
                  <a:gd name="T16" fmla="*/ 2147483647 w 249"/>
                  <a:gd name="T17" fmla="*/ 2147483647 h 294"/>
                  <a:gd name="T18" fmla="*/ 2147483647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50" name="Freeform 349"/>
              <p:cNvSpPr>
                <a:spLocks/>
              </p:cNvSpPr>
              <p:nvPr/>
            </p:nvSpPr>
            <p:spPr bwMode="auto">
              <a:xfrm>
                <a:off x="2168656" y="4004418"/>
                <a:ext cx="124562" cy="113733"/>
              </a:xfrm>
              <a:custGeom>
                <a:avLst/>
                <a:gdLst>
                  <a:gd name="T0" fmla="*/ 2147483647 w 138"/>
                  <a:gd name="T1" fmla="*/ 0 h 115"/>
                  <a:gd name="T2" fmla="*/ 0 w 138"/>
                  <a:gd name="T3" fmla="*/ 2147483647 h 115"/>
                  <a:gd name="T4" fmla="*/ 2147483647 w 138"/>
                  <a:gd name="T5" fmla="*/ 2147483647 h 115"/>
                  <a:gd name="T6" fmla="*/ 2147483647 w 138"/>
                  <a:gd name="T7" fmla="*/ 2147483647 h 115"/>
                  <a:gd name="T8" fmla="*/ 2147483647 w 138"/>
                  <a:gd name="T9" fmla="*/ 2147483647 h 115"/>
                  <a:gd name="T10" fmla="*/ 2147483647 w 138"/>
                  <a:gd name="T11" fmla="*/ 2147483647 h 115"/>
                  <a:gd name="T12" fmla="*/ 2147483647 w 138"/>
                  <a:gd name="T13" fmla="*/ 2147483647 h 115"/>
                  <a:gd name="T14" fmla="*/ 2147483647 w 138"/>
                  <a:gd name="T15" fmla="*/ 2147483647 h 115"/>
                  <a:gd name="T16" fmla="*/ 2147483647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51" name="Text Box 28"/>
              <p:cNvSpPr txBox="1">
                <a:spLocks noChangeArrowheads="1"/>
              </p:cNvSpPr>
              <p:nvPr/>
            </p:nvSpPr>
            <p:spPr bwMode="auto">
              <a:xfrm>
                <a:off x="1744223" y="4133207"/>
                <a:ext cx="388044" cy="2869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HI</a:t>
                </a:r>
              </a:p>
            </p:txBody>
          </p:sp>
        </p:grpSp>
        <p:sp>
          <p:nvSpPr>
            <p:cNvPr id="279" name="Text Box 29"/>
            <p:cNvSpPr txBox="1">
              <a:spLocks noChangeArrowheads="1"/>
            </p:cNvSpPr>
            <p:nvPr/>
          </p:nvSpPr>
          <p:spPr bwMode="auto">
            <a:xfrm>
              <a:off x="926618" y="254443"/>
              <a:ext cx="539850" cy="20275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WA</a:t>
              </a:r>
            </a:p>
          </p:txBody>
        </p:sp>
        <p:sp>
          <p:nvSpPr>
            <p:cNvPr id="280" name="Text Box 31"/>
            <p:cNvSpPr txBox="1">
              <a:spLocks noChangeArrowheads="1"/>
            </p:cNvSpPr>
            <p:nvPr/>
          </p:nvSpPr>
          <p:spPr bwMode="auto">
            <a:xfrm>
              <a:off x="1609468" y="2651952"/>
              <a:ext cx="485649" cy="2722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AZ</a:t>
              </a:r>
            </a:p>
          </p:txBody>
        </p:sp>
        <p:sp>
          <p:nvSpPr>
            <p:cNvPr id="281" name="Text Box 32"/>
            <p:cNvSpPr txBox="1">
              <a:spLocks noChangeArrowheads="1"/>
            </p:cNvSpPr>
            <p:nvPr/>
          </p:nvSpPr>
          <p:spPr bwMode="auto">
            <a:xfrm>
              <a:off x="3468761" y="2536846"/>
              <a:ext cx="464682" cy="26350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OK</a:t>
              </a:r>
            </a:p>
          </p:txBody>
        </p:sp>
        <p:sp>
          <p:nvSpPr>
            <p:cNvPr id="282" name="Freeform 281"/>
            <p:cNvSpPr>
              <a:spLocks/>
            </p:cNvSpPr>
            <p:nvPr/>
          </p:nvSpPr>
          <p:spPr bwMode="auto">
            <a:xfrm>
              <a:off x="6490906" y="0"/>
              <a:ext cx="481012" cy="795338"/>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8"/>
                  </a:lnTo>
                  <a:lnTo>
                    <a:pt x="130" y="478"/>
                  </a:lnTo>
                  <a:lnTo>
                    <a:pt x="127" y="444"/>
                  </a:lnTo>
                  <a:lnTo>
                    <a:pt x="152" y="417"/>
                  </a:lnTo>
                  <a:lnTo>
                    <a:pt x="143" y="389"/>
                  </a:lnTo>
                  <a:lnTo>
                    <a:pt x="207" y="355"/>
                  </a:lnTo>
                  <a:lnTo>
                    <a:pt x="210" y="308"/>
                  </a:lnTo>
                  <a:lnTo>
                    <a:pt x="248" y="306"/>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83" name="Freeform 282"/>
            <p:cNvSpPr>
              <a:spLocks/>
            </p:cNvSpPr>
            <p:nvPr/>
          </p:nvSpPr>
          <p:spPr bwMode="auto">
            <a:xfrm>
              <a:off x="5771679" y="1573602"/>
              <a:ext cx="620773" cy="274130"/>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7"/>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4"/>
                  </a:lnTo>
                  <a:lnTo>
                    <a:pt x="12" y="101"/>
                  </a:lnTo>
                  <a:lnTo>
                    <a:pt x="0" y="5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84" name="Freeform 283"/>
            <p:cNvSpPr>
              <a:spLocks/>
            </p:cNvSpPr>
            <p:nvPr/>
          </p:nvSpPr>
          <p:spPr bwMode="auto">
            <a:xfrm>
              <a:off x="4022343" y="2439988"/>
              <a:ext cx="617538" cy="620712"/>
            </a:xfrm>
            <a:custGeom>
              <a:avLst/>
              <a:gdLst>
                <a:gd name="T0" fmla="*/ 0 w 401"/>
                <a:gd name="T1" fmla="*/ 2147483647 h 374"/>
                <a:gd name="T2" fmla="*/ 2147483647 w 401"/>
                <a:gd name="T3" fmla="*/ 2147483647 h 374"/>
                <a:gd name="T4" fmla="*/ 2147483647 w 401"/>
                <a:gd name="T5" fmla="*/ 0 h 374"/>
                <a:gd name="T6" fmla="*/ 2147483647 w 401"/>
                <a:gd name="T7" fmla="*/ 2147483647 h 374"/>
                <a:gd name="T8" fmla="*/ 2147483647 w 401"/>
                <a:gd name="T9" fmla="*/ 2147483647 h 374"/>
                <a:gd name="T10" fmla="*/ 2147483647 w 401"/>
                <a:gd name="T11" fmla="*/ 2147483647 h 374"/>
                <a:gd name="T12" fmla="*/ 2147483647 w 401"/>
                <a:gd name="T13" fmla="*/ 2147483647 h 374"/>
                <a:gd name="T14" fmla="*/ 2147483647 w 401"/>
                <a:gd name="T15" fmla="*/ 2147483647 h 374"/>
                <a:gd name="T16" fmla="*/ 2147483647 w 401"/>
                <a:gd name="T17" fmla="*/ 2147483647 h 374"/>
                <a:gd name="T18" fmla="*/ 2147483647 w 401"/>
                <a:gd name="T19" fmla="*/ 2147483647 h 374"/>
                <a:gd name="T20" fmla="*/ 2147483647 w 401"/>
                <a:gd name="T21" fmla="*/ 2147483647 h 374"/>
                <a:gd name="T22" fmla="*/ 2147483647 w 401"/>
                <a:gd name="T23" fmla="*/ 2147483647 h 374"/>
                <a:gd name="T24" fmla="*/ 2147483647 w 401"/>
                <a:gd name="T25" fmla="*/ 2147483647 h 374"/>
                <a:gd name="T26" fmla="*/ 2147483647 w 401"/>
                <a:gd name="T27" fmla="*/ 2147483647 h 374"/>
                <a:gd name="T28" fmla="*/ 2147483647 w 401"/>
                <a:gd name="T29" fmla="*/ 2147483647 h 374"/>
                <a:gd name="T30" fmla="*/ 0 w 401"/>
                <a:gd name="T31" fmla="*/ 2147483647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9"/>
                  </a:lnTo>
                  <a:lnTo>
                    <a:pt x="401" y="72"/>
                  </a:lnTo>
                  <a:lnTo>
                    <a:pt x="356" y="101"/>
                  </a:lnTo>
                  <a:lnTo>
                    <a:pt x="367" y="154"/>
                  </a:lnTo>
                  <a:lnTo>
                    <a:pt x="321" y="240"/>
                  </a:lnTo>
                  <a:lnTo>
                    <a:pt x="286" y="294"/>
                  </a:lnTo>
                  <a:lnTo>
                    <a:pt x="306" y="362"/>
                  </a:lnTo>
                  <a:lnTo>
                    <a:pt x="58" y="374"/>
                  </a:lnTo>
                  <a:lnTo>
                    <a:pt x="57" y="333"/>
                  </a:lnTo>
                  <a:lnTo>
                    <a:pt x="8" y="324"/>
                  </a:lnTo>
                  <a:lnTo>
                    <a:pt x="8" y="101"/>
                  </a:lnTo>
                  <a:lnTo>
                    <a:pt x="0" y="3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85" name="Freeform 284"/>
            <p:cNvSpPr>
              <a:spLocks/>
            </p:cNvSpPr>
            <p:nvPr/>
          </p:nvSpPr>
          <p:spPr bwMode="auto">
            <a:xfrm>
              <a:off x="4114418" y="3040063"/>
              <a:ext cx="750888" cy="652462"/>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0"/>
                  </a:lnTo>
                  <a:lnTo>
                    <a:pt x="251" y="176"/>
                  </a:lnTo>
                  <a:lnTo>
                    <a:pt x="239" y="219"/>
                  </a:lnTo>
                  <a:lnTo>
                    <a:pt x="403" y="201"/>
                  </a:lnTo>
                  <a:lnTo>
                    <a:pt x="413" y="264"/>
                  </a:lnTo>
                  <a:lnTo>
                    <a:pt x="364" y="258"/>
                  </a:lnTo>
                  <a:lnTo>
                    <a:pt x="342" y="285"/>
                  </a:lnTo>
                  <a:lnTo>
                    <a:pt x="367" y="302"/>
                  </a:lnTo>
                  <a:lnTo>
                    <a:pt x="412" y="282"/>
                  </a:lnTo>
                  <a:lnTo>
                    <a:pt x="413" y="311"/>
                  </a:lnTo>
                  <a:lnTo>
                    <a:pt x="440" y="286"/>
                  </a:lnTo>
                  <a:lnTo>
                    <a:pt x="458" y="286"/>
                  </a:lnTo>
                  <a:lnTo>
                    <a:pt x="437" y="338"/>
                  </a:lnTo>
                  <a:lnTo>
                    <a:pt x="477" y="347"/>
                  </a:lnTo>
                  <a:lnTo>
                    <a:pt x="489" y="375"/>
                  </a:lnTo>
                  <a:lnTo>
                    <a:pt x="471" y="384"/>
                  </a:lnTo>
                  <a:lnTo>
                    <a:pt x="446" y="367"/>
                  </a:lnTo>
                  <a:lnTo>
                    <a:pt x="398" y="353"/>
                  </a:lnTo>
                  <a:lnTo>
                    <a:pt x="409" y="387"/>
                  </a:lnTo>
                  <a:lnTo>
                    <a:pt x="385" y="392"/>
                  </a:lnTo>
                  <a:lnTo>
                    <a:pt x="365" y="361"/>
                  </a:lnTo>
                  <a:lnTo>
                    <a:pt x="354" y="380"/>
                  </a:lnTo>
                  <a:lnTo>
                    <a:pt x="282" y="380"/>
                  </a:lnTo>
                  <a:lnTo>
                    <a:pt x="282" y="361"/>
                  </a:lnTo>
                  <a:lnTo>
                    <a:pt x="255" y="338"/>
                  </a:lnTo>
                  <a:lnTo>
                    <a:pt x="201" y="335"/>
                  </a:lnTo>
                  <a:lnTo>
                    <a:pt x="246" y="361"/>
                  </a:lnTo>
                  <a:lnTo>
                    <a:pt x="184" y="374"/>
                  </a:lnTo>
                  <a:lnTo>
                    <a:pt x="85" y="356"/>
                  </a:lnTo>
                  <a:lnTo>
                    <a:pt x="48" y="361"/>
                  </a:lnTo>
                  <a:lnTo>
                    <a:pt x="61" y="229"/>
                  </a:lnTo>
                  <a:lnTo>
                    <a:pt x="2" y="125"/>
                  </a:lnTo>
                  <a:lnTo>
                    <a:pt x="0" y="9"/>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86" name="Freeform 285"/>
            <p:cNvSpPr>
              <a:spLocks/>
            </p:cNvSpPr>
            <p:nvPr/>
          </p:nvSpPr>
          <p:spPr bwMode="auto">
            <a:xfrm>
              <a:off x="3597458" y="286248"/>
              <a:ext cx="838801" cy="1020796"/>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7"/>
                  </a:lnTo>
                  <a:lnTo>
                    <a:pt x="100" y="614"/>
                  </a:lnTo>
                  <a:lnTo>
                    <a:pt x="101" y="445"/>
                  </a:lnTo>
                  <a:lnTo>
                    <a:pt x="67" y="407"/>
                  </a:lnTo>
                  <a:lnTo>
                    <a:pt x="79" y="363"/>
                  </a:lnTo>
                  <a:lnTo>
                    <a:pt x="91" y="337"/>
                  </a:lnTo>
                  <a:lnTo>
                    <a:pt x="67" y="219"/>
                  </a:lnTo>
                  <a:lnTo>
                    <a:pt x="34" y="142"/>
                  </a:lnTo>
                  <a:lnTo>
                    <a:pt x="0" y="48"/>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87" name="Freeform 286"/>
            <p:cNvSpPr>
              <a:spLocks/>
            </p:cNvSpPr>
            <p:nvPr/>
          </p:nvSpPr>
          <p:spPr bwMode="auto">
            <a:xfrm>
              <a:off x="4139499" y="634591"/>
              <a:ext cx="638942" cy="805733"/>
            </a:xfrm>
            <a:custGeom>
              <a:avLst/>
              <a:gdLst>
                <a:gd name="T0" fmla="*/ 2147483647 w 415"/>
                <a:gd name="T1" fmla="*/ 2147483647 h 484"/>
                <a:gd name="T2" fmla="*/ 2147483647 w 415"/>
                <a:gd name="T3" fmla="*/ 2147483647 h 484"/>
                <a:gd name="T4" fmla="*/ 2147483647 w 415"/>
                <a:gd name="T5" fmla="*/ 2147483647 h 484"/>
                <a:gd name="T6" fmla="*/ 2147483647 w 415"/>
                <a:gd name="T7" fmla="*/ 0 h 484"/>
                <a:gd name="T8" fmla="*/ 2147483647 w 415"/>
                <a:gd name="T9" fmla="*/ 2147483647 h 484"/>
                <a:gd name="T10" fmla="*/ 2147483647 w 415"/>
                <a:gd name="T11" fmla="*/ 2147483647 h 484"/>
                <a:gd name="T12" fmla="*/ 2147483647 w 415"/>
                <a:gd name="T13" fmla="*/ 2147483647 h 484"/>
                <a:gd name="T14" fmla="*/ 2147483647 w 415"/>
                <a:gd name="T15" fmla="*/ 2147483647 h 484"/>
                <a:gd name="T16" fmla="*/ 2147483647 w 415"/>
                <a:gd name="T17" fmla="*/ 2147483647 h 484"/>
                <a:gd name="T18" fmla="*/ 2147483647 w 415"/>
                <a:gd name="T19" fmla="*/ 2147483647 h 484"/>
                <a:gd name="T20" fmla="*/ 2147483647 w 415"/>
                <a:gd name="T21" fmla="*/ 2147483647 h 484"/>
                <a:gd name="T22" fmla="*/ 2147483647 w 415"/>
                <a:gd name="T23" fmla="*/ 2147483647 h 484"/>
                <a:gd name="T24" fmla="*/ 2147483647 w 415"/>
                <a:gd name="T25" fmla="*/ 2147483647 h 484"/>
                <a:gd name="T26" fmla="*/ 2147483647 w 415"/>
                <a:gd name="T27" fmla="*/ 2147483647 h 484"/>
                <a:gd name="T28" fmla="*/ 2147483647 w 415"/>
                <a:gd name="T29" fmla="*/ 2147483647 h 484"/>
                <a:gd name="T30" fmla="*/ 2147483647 w 415"/>
                <a:gd name="T31" fmla="*/ 2147483647 h 484"/>
                <a:gd name="T32" fmla="*/ 2147483647 w 415"/>
                <a:gd name="T33" fmla="*/ 2147483647 h 484"/>
                <a:gd name="T34" fmla="*/ 2147483647 w 415"/>
                <a:gd name="T35" fmla="*/ 2147483647 h 484"/>
                <a:gd name="T36" fmla="*/ 2147483647 w 415"/>
                <a:gd name="T37" fmla="*/ 2147483647 h 484"/>
                <a:gd name="T38" fmla="*/ 2147483647 w 415"/>
                <a:gd name="T39" fmla="*/ 2147483647 h 484"/>
                <a:gd name="T40" fmla="*/ 2147483647 w 415"/>
                <a:gd name="T41" fmla="*/ 2147483647 h 484"/>
                <a:gd name="T42" fmla="*/ 2147483647 w 415"/>
                <a:gd name="T43" fmla="*/ 2147483647 h 484"/>
                <a:gd name="T44" fmla="*/ 2147483647 w 415"/>
                <a:gd name="T45" fmla="*/ 2147483647 h 484"/>
                <a:gd name="T46" fmla="*/ 2147483647 w 415"/>
                <a:gd name="T47" fmla="*/ 2147483647 h 484"/>
                <a:gd name="T48" fmla="*/ 2147483647 w 415"/>
                <a:gd name="T49" fmla="*/ 2147483647 h 484"/>
                <a:gd name="T50" fmla="*/ 2147483647 w 415"/>
                <a:gd name="T51" fmla="*/ 2147483647 h 484"/>
                <a:gd name="T52" fmla="*/ 2147483647 w 415"/>
                <a:gd name="T53" fmla="*/ 2147483647 h 484"/>
                <a:gd name="T54" fmla="*/ 2147483647 w 415"/>
                <a:gd name="T55" fmla="*/ 2147483647 h 484"/>
                <a:gd name="T56" fmla="*/ 2147483647 w 415"/>
                <a:gd name="T57" fmla="*/ 2147483647 h 484"/>
                <a:gd name="T58" fmla="*/ 2147483647 w 415"/>
                <a:gd name="T59" fmla="*/ 2147483647 h 484"/>
                <a:gd name="T60" fmla="*/ 2147483647 w 415"/>
                <a:gd name="T61" fmla="*/ 2147483647 h 484"/>
                <a:gd name="T62" fmla="*/ 2147483647 w 415"/>
                <a:gd name="T63" fmla="*/ 2147483647 h 484"/>
                <a:gd name="T64" fmla="*/ 2147483647 w 415"/>
                <a:gd name="T65" fmla="*/ 2147483647 h 484"/>
                <a:gd name="T66" fmla="*/ 0 w 415"/>
                <a:gd name="T67" fmla="*/ 2147483647 h 484"/>
                <a:gd name="T68" fmla="*/ 2147483647 w 415"/>
                <a:gd name="T69" fmla="*/ 2147483647 h 484"/>
                <a:gd name="T70" fmla="*/ 2147483647 w 415"/>
                <a:gd name="T71" fmla="*/ 2147483647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9"/>
                  </a:lnTo>
                  <a:lnTo>
                    <a:pt x="236" y="60"/>
                  </a:lnTo>
                  <a:lnTo>
                    <a:pt x="267" y="80"/>
                  </a:lnTo>
                  <a:lnTo>
                    <a:pt x="325" y="95"/>
                  </a:lnTo>
                  <a:lnTo>
                    <a:pt x="336" y="121"/>
                  </a:lnTo>
                  <a:lnTo>
                    <a:pt x="365" y="122"/>
                  </a:lnTo>
                  <a:lnTo>
                    <a:pt x="356" y="148"/>
                  </a:lnTo>
                  <a:lnTo>
                    <a:pt x="367" y="176"/>
                  </a:lnTo>
                  <a:lnTo>
                    <a:pt x="347" y="212"/>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5"/>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88" name="Freeform 287"/>
            <p:cNvSpPr>
              <a:spLocks/>
            </p:cNvSpPr>
            <p:nvPr/>
          </p:nvSpPr>
          <p:spPr bwMode="auto">
            <a:xfrm>
              <a:off x="3735240" y="1276753"/>
              <a:ext cx="741900" cy="519485"/>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2"/>
                  </a:lnTo>
                  <a:lnTo>
                    <a:pt x="10" y="130"/>
                  </a:lnTo>
                  <a:lnTo>
                    <a:pt x="55" y="249"/>
                  </a:lnTo>
                  <a:lnTo>
                    <a:pt x="80" y="313"/>
                  </a:lnTo>
                  <a:lnTo>
                    <a:pt x="363" y="298"/>
                  </a:lnTo>
                  <a:lnTo>
                    <a:pt x="410" y="313"/>
                  </a:lnTo>
                  <a:lnTo>
                    <a:pt x="438" y="252"/>
                  </a:lnTo>
                  <a:lnTo>
                    <a:pt x="428" y="209"/>
                  </a:lnTo>
                  <a:lnTo>
                    <a:pt x="475" y="200"/>
                  </a:lnTo>
                  <a:lnTo>
                    <a:pt x="481" y="131"/>
                  </a:lnTo>
                  <a:lnTo>
                    <a:pt x="453" y="101"/>
                  </a:lnTo>
                  <a:lnTo>
                    <a:pt x="404" y="72"/>
                  </a:lnTo>
                  <a:lnTo>
                    <a:pt x="414" y="30"/>
                  </a:lnTo>
                  <a:lnTo>
                    <a:pt x="393" y="0"/>
                  </a:lnTo>
                  <a:lnTo>
                    <a:pt x="287" y="5"/>
                  </a:lnTo>
                  <a:lnTo>
                    <a:pt x="180" y="9"/>
                  </a:lnTo>
                  <a:lnTo>
                    <a:pt x="7" y="16"/>
                  </a:lnTo>
                  <a:close/>
                </a:path>
              </a:pathLst>
            </a:custGeom>
            <a:solidFill>
              <a:schemeClr val="bg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89" name="Freeform 288"/>
            <p:cNvSpPr>
              <a:spLocks/>
            </p:cNvSpPr>
            <p:nvPr/>
          </p:nvSpPr>
          <p:spPr bwMode="auto">
            <a:xfrm>
              <a:off x="4389323" y="519486"/>
              <a:ext cx="685878" cy="322595"/>
            </a:xfrm>
            <a:custGeom>
              <a:avLst/>
              <a:gdLst>
                <a:gd name="T0" fmla="*/ 0 w 445"/>
                <a:gd name="T1" fmla="*/ 2147483647 h 193"/>
                <a:gd name="T2" fmla="*/ 2147483647 w 445"/>
                <a:gd name="T3" fmla="*/ 0 h 193"/>
                <a:gd name="T4" fmla="*/ 2147483647 w 445"/>
                <a:gd name="T5" fmla="*/ 2147483647 h 193"/>
                <a:gd name="T6" fmla="*/ 2147483647 w 445"/>
                <a:gd name="T7" fmla="*/ 2147483647 h 193"/>
                <a:gd name="T8" fmla="*/ 2147483647 w 445"/>
                <a:gd name="T9" fmla="*/ 2147483647 h 193"/>
                <a:gd name="T10" fmla="*/ 2147483647 w 445"/>
                <a:gd name="T11" fmla="*/ 2147483647 h 193"/>
                <a:gd name="T12" fmla="*/ 2147483647 w 445"/>
                <a:gd name="T13" fmla="*/ 2147483647 h 193"/>
                <a:gd name="T14" fmla="*/ 2147483647 w 445"/>
                <a:gd name="T15" fmla="*/ 2147483647 h 193"/>
                <a:gd name="T16" fmla="*/ 2147483647 w 445"/>
                <a:gd name="T17" fmla="*/ 2147483647 h 193"/>
                <a:gd name="T18" fmla="*/ 2147483647 w 445"/>
                <a:gd name="T19" fmla="*/ 2147483647 h 193"/>
                <a:gd name="T20" fmla="*/ 2147483647 w 445"/>
                <a:gd name="T21" fmla="*/ 2147483647 h 193"/>
                <a:gd name="T22" fmla="*/ 2147483647 w 445"/>
                <a:gd name="T23" fmla="*/ 2147483647 h 193"/>
                <a:gd name="T24" fmla="*/ 2147483647 w 445"/>
                <a:gd name="T25" fmla="*/ 2147483647 h 193"/>
                <a:gd name="T26" fmla="*/ 2147483647 w 445"/>
                <a:gd name="T27" fmla="*/ 2147483647 h 193"/>
                <a:gd name="T28" fmla="*/ 2147483647 w 445"/>
                <a:gd name="T29" fmla="*/ 2147483647 h 193"/>
                <a:gd name="T30" fmla="*/ 2147483647 w 445"/>
                <a:gd name="T31" fmla="*/ 2147483647 h 193"/>
                <a:gd name="T32" fmla="*/ 2147483647 w 445"/>
                <a:gd name="T33" fmla="*/ 2147483647 h 193"/>
                <a:gd name="T34" fmla="*/ 2147483647 w 445"/>
                <a:gd name="T35" fmla="*/ 2147483647 h 193"/>
                <a:gd name="T36" fmla="*/ 2147483647 w 445"/>
                <a:gd name="T37" fmla="*/ 2147483647 h 193"/>
                <a:gd name="T38" fmla="*/ 2147483647 w 445"/>
                <a:gd name="T39" fmla="*/ 2147483647 h 193"/>
                <a:gd name="T40" fmla="*/ 2147483647 w 445"/>
                <a:gd name="T41" fmla="*/ 2147483647 h 193"/>
                <a:gd name="T42" fmla="*/ 2147483647 w 445"/>
                <a:gd name="T43" fmla="*/ 2147483647 h 193"/>
                <a:gd name="T44" fmla="*/ 2147483647 w 445"/>
                <a:gd name="T45" fmla="*/ 2147483647 h 193"/>
                <a:gd name="T46" fmla="*/ 2147483647 w 445"/>
                <a:gd name="T47" fmla="*/ 2147483647 h 193"/>
                <a:gd name="T48" fmla="*/ 0 w 445"/>
                <a:gd name="T49" fmla="*/ 2147483647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9"/>
                  </a:lnTo>
                  <a:lnTo>
                    <a:pt x="371" y="53"/>
                  </a:lnTo>
                  <a:lnTo>
                    <a:pt x="441" y="81"/>
                  </a:lnTo>
                  <a:lnTo>
                    <a:pt x="445" y="102"/>
                  </a:lnTo>
                  <a:lnTo>
                    <a:pt x="369" y="120"/>
                  </a:lnTo>
                  <a:lnTo>
                    <a:pt x="347" y="106"/>
                  </a:lnTo>
                  <a:lnTo>
                    <a:pt x="308" y="111"/>
                  </a:lnTo>
                  <a:lnTo>
                    <a:pt x="263" y="138"/>
                  </a:lnTo>
                  <a:lnTo>
                    <a:pt x="243" y="139"/>
                  </a:lnTo>
                  <a:lnTo>
                    <a:pt x="226" y="120"/>
                  </a:lnTo>
                  <a:lnTo>
                    <a:pt x="201" y="191"/>
                  </a:lnTo>
                  <a:lnTo>
                    <a:pt x="173" y="193"/>
                  </a:lnTo>
                  <a:lnTo>
                    <a:pt x="161" y="164"/>
                  </a:lnTo>
                  <a:lnTo>
                    <a:pt x="101" y="151"/>
                  </a:lnTo>
                  <a:lnTo>
                    <a:pt x="73" y="130"/>
                  </a:lnTo>
                  <a:lnTo>
                    <a:pt x="23" y="138"/>
                  </a:lnTo>
                  <a:lnTo>
                    <a:pt x="0" y="106"/>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90" name="Freeform 289"/>
            <p:cNvSpPr>
              <a:spLocks/>
            </p:cNvSpPr>
            <p:nvPr/>
          </p:nvSpPr>
          <p:spPr bwMode="auto">
            <a:xfrm>
              <a:off x="4864744" y="748180"/>
              <a:ext cx="490562" cy="719405"/>
            </a:xfrm>
            <a:custGeom>
              <a:avLst/>
              <a:gdLst>
                <a:gd name="T0" fmla="*/ 2147483647 w 319"/>
                <a:gd name="T1" fmla="*/ 2147483647 h 432"/>
                <a:gd name="T2" fmla="*/ 2147483647 w 319"/>
                <a:gd name="T3" fmla="*/ 2147483647 h 432"/>
                <a:gd name="T4" fmla="*/ 2147483647 w 319"/>
                <a:gd name="T5" fmla="*/ 2147483647 h 432"/>
                <a:gd name="T6" fmla="*/ 2147483647 w 319"/>
                <a:gd name="T7" fmla="*/ 2147483647 h 432"/>
                <a:gd name="T8" fmla="*/ 2147483647 w 319"/>
                <a:gd name="T9" fmla="*/ 2147483647 h 432"/>
                <a:gd name="T10" fmla="*/ 2147483647 w 319"/>
                <a:gd name="T11" fmla="*/ 2147483647 h 432"/>
                <a:gd name="T12" fmla="*/ 0 w 319"/>
                <a:gd name="T13" fmla="*/ 2147483647 h 432"/>
                <a:gd name="T14" fmla="*/ 2147483647 w 319"/>
                <a:gd name="T15" fmla="*/ 2147483647 h 432"/>
                <a:gd name="T16" fmla="*/ 2147483647 w 319"/>
                <a:gd name="T17" fmla="*/ 2147483647 h 432"/>
                <a:gd name="T18" fmla="*/ 2147483647 w 319"/>
                <a:gd name="T19" fmla="*/ 2147483647 h 432"/>
                <a:gd name="T20" fmla="*/ 2147483647 w 319"/>
                <a:gd name="T21" fmla="*/ 2147483647 h 432"/>
                <a:gd name="T22" fmla="*/ 2147483647 w 319"/>
                <a:gd name="T23" fmla="*/ 2147483647 h 432"/>
                <a:gd name="T24" fmla="*/ 2147483647 w 319"/>
                <a:gd name="T25" fmla="*/ 2147483647 h 432"/>
                <a:gd name="T26" fmla="*/ 2147483647 w 319"/>
                <a:gd name="T27" fmla="*/ 2147483647 h 432"/>
                <a:gd name="T28" fmla="*/ 2147483647 w 319"/>
                <a:gd name="T29" fmla="*/ 2147483647 h 432"/>
                <a:gd name="T30" fmla="*/ 2147483647 w 319"/>
                <a:gd name="T31" fmla="*/ 2147483647 h 432"/>
                <a:gd name="T32" fmla="*/ 2147483647 w 319"/>
                <a:gd name="T33" fmla="*/ 2147483647 h 432"/>
                <a:gd name="T34" fmla="*/ 2147483647 w 319"/>
                <a:gd name="T35" fmla="*/ 2147483647 h 432"/>
                <a:gd name="T36" fmla="*/ 2147483647 w 319"/>
                <a:gd name="T37" fmla="*/ 2147483647 h 432"/>
                <a:gd name="T38" fmla="*/ 2147483647 w 319"/>
                <a:gd name="T39" fmla="*/ 2147483647 h 432"/>
                <a:gd name="T40" fmla="*/ 2147483647 w 319"/>
                <a:gd name="T41" fmla="*/ 2147483647 h 432"/>
                <a:gd name="T42" fmla="*/ 2147483647 w 319"/>
                <a:gd name="T43" fmla="*/ 2147483647 h 432"/>
                <a:gd name="T44" fmla="*/ 2147483647 w 319"/>
                <a:gd name="T45" fmla="*/ 2147483647 h 432"/>
                <a:gd name="T46" fmla="*/ 2147483647 w 319"/>
                <a:gd name="T47" fmla="*/ 2147483647 h 432"/>
                <a:gd name="T48" fmla="*/ 2147483647 w 319"/>
                <a:gd name="T49" fmla="*/ 2147483647 h 432"/>
                <a:gd name="T50" fmla="*/ 2147483647 w 319"/>
                <a:gd name="T51" fmla="*/ 2147483647 h 432"/>
                <a:gd name="T52" fmla="*/ 2147483647 w 319"/>
                <a:gd name="T53" fmla="*/ 2147483647 h 432"/>
                <a:gd name="T54" fmla="*/ 2147483647 w 319"/>
                <a:gd name="T55" fmla="*/ 2147483647 h 432"/>
                <a:gd name="T56" fmla="*/ 2147483647 w 319"/>
                <a:gd name="T57" fmla="*/ 2147483647 h 432"/>
                <a:gd name="T58" fmla="*/ 2147483647 w 319"/>
                <a:gd name="T59" fmla="*/ 2147483647 h 432"/>
                <a:gd name="T60" fmla="*/ 2147483647 w 319"/>
                <a:gd name="T61" fmla="*/ 2147483647 h 432"/>
                <a:gd name="T62" fmla="*/ 2147483647 w 319"/>
                <a:gd name="T63" fmla="*/ 2147483647 h 432"/>
                <a:gd name="T64" fmla="*/ 2147483647 w 319"/>
                <a:gd name="T65" fmla="*/ 2147483647 h 432"/>
                <a:gd name="T66" fmla="*/ 2147483647 w 319"/>
                <a:gd name="T67" fmla="*/ 2147483647 h 432"/>
                <a:gd name="T68" fmla="*/ 2147483647 w 319"/>
                <a:gd name="T69" fmla="*/ 2147483647 h 432"/>
                <a:gd name="T70" fmla="*/ 2147483647 w 319"/>
                <a:gd name="T71" fmla="*/ 2147483647 h 432"/>
                <a:gd name="T72" fmla="*/ 2147483647 w 319"/>
                <a:gd name="T73" fmla="*/ 2147483647 h 432"/>
                <a:gd name="T74" fmla="*/ 2147483647 w 319"/>
                <a:gd name="T75" fmla="*/ 2147483647 h 432"/>
                <a:gd name="T76" fmla="*/ 2147483647 w 319"/>
                <a:gd name="T77" fmla="*/ 2147483647 h 432"/>
                <a:gd name="T78" fmla="*/ 2147483647 w 319"/>
                <a:gd name="T79" fmla="*/ 2147483647 h 432"/>
                <a:gd name="T80" fmla="*/ 2147483647 w 319"/>
                <a:gd name="T81" fmla="*/ 2147483647 h 432"/>
                <a:gd name="T82" fmla="*/ 2147483647 w 319"/>
                <a:gd name="T83" fmla="*/ 0 h 432"/>
                <a:gd name="T84" fmla="*/ 2147483647 w 319"/>
                <a:gd name="T85" fmla="*/ 2147483647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70"/>
                  </a:lnTo>
                  <a:lnTo>
                    <a:pt x="33" y="392"/>
                  </a:lnTo>
                  <a:lnTo>
                    <a:pt x="27" y="432"/>
                  </a:lnTo>
                  <a:lnTo>
                    <a:pt x="152" y="425"/>
                  </a:lnTo>
                  <a:lnTo>
                    <a:pt x="318" y="410"/>
                  </a:lnTo>
                  <a:lnTo>
                    <a:pt x="288" y="401"/>
                  </a:lnTo>
                  <a:lnTo>
                    <a:pt x="271" y="379"/>
                  </a:lnTo>
                  <a:lnTo>
                    <a:pt x="297" y="359"/>
                  </a:lnTo>
                  <a:lnTo>
                    <a:pt x="297" y="335"/>
                  </a:lnTo>
                  <a:lnTo>
                    <a:pt x="285" y="315"/>
                  </a:lnTo>
                  <a:lnTo>
                    <a:pt x="297" y="300"/>
                  </a:lnTo>
                  <a:lnTo>
                    <a:pt x="319" y="301"/>
                  </a:lnTo>
                  <a:lnTo>
                    <a:pt x="315" y="242"/>
                  </a:lnTo>
                  <a:lnTo>
                    <a:pt x="309" y="206"/>
                  </a:lnTo>
                  <a:lnTo>
                    <a:pt x="295" y="183"/>
                  </a:lnTo>
                  <a:lnTo>
                    <a:pt x="282" y="170"/>
                  </a:lnTo>
                  <a:lnTo>
                    <a:pt x="261" y="166"/>
                  </a:lnTo>
                  <a:lnTo>
                    <a:pt x="242" y="166"/>
                  </a:lnTo>
                  <a:lnTo>
                    <a:pt x="221" y="194"/>
                  </a:lnTo>
                  <a:lnTo>
                    <a:pt x="207" y="203"/>
                  </a:lnTo>
                  <a:lnTo>
                    <a:pt x="198" y="206"/>
                  </a:lnTo>
                  <a:lnTo>
                    <a:pt x="188" y="201"/>
                  </a:lnTo>
                  <a:lnTo>
                    <a:pt x="185" y="188"/>
                  </a:lnTo>
                  <a:lnTo>
                    <a:pt x="188" y="179"/>
                  </a:lnTo>
                  <a:lnTo>
                    <a:pt x="197" y="170"/>
                  </a:lnTo>
                  <a:lnTo>
                    <a:pt x="206" y="166"/>
                  </a:lnTo>
                  <a:lnTo>
                    <a:pt x="215" y="164"/>
                  </a:lnTo>
                  <a:lnTo>
                    <a:pt x="215" y="148"/>
                  </a:lnTo>
                  <a:lnTo>
                    <a:pt x="239" y="130"/>
                  </a:lnTo>
                  <a:lnTo>
                    <a:pt x="215" y="73"/>
                  </a:lnTo>
                  <a:lnTo>
                    <a:pt x="215" y="46"/>
                  </a:lnTo>
                  <a:lnTo>
                    <a:pt x="175" y="36"/>
                  </a:lnTo>
                  <a:lnTo>
                    <a:pt x="116" y="0"/>
                  </a:lnTo>
                  <a:lnTo>
                    <a:pt x="81" y="18"/>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91" name="Freeform 290"/>
            <p:cNvSpPr>
              <a:spLocks/>
            </p:cNvSpPr>
            <p:nvPr/>
          </p:nvSpPr>
          <p:spPr bwMode="auto">
            <a:xfrm>
              <a:off x="4330318" y="1387475"/>
              <a:ext cx="533400" cy="946150"/>
            </a:xfrm>
            <a:custGeom>
              <a:avLst/>
              <a:gdLst>
                <a:gd name="T0" fmla="*/ 2147483647 w 346"/>
                <a:gd name="T1" fmla="*/ 2147483647 h 571"/>
                <a:gd name="T2" fmla="*/ 2147483647 w 346"/>
                <a:gd name="T3" fmla="*/ 0 h 571"/>
                <a:gd name="T4" fmla="*/ 2147483647 w 346"/>
                <a:gd name="T5" fmla="*/ 2147483647 h 571"/>
                <a:gd name="T6" fmla="*/ 2147483647 w 346"/>
                <a:gd name="T7" fmla="*/ 2147483647 h 571"/>
                <a:gd name="T8" fmla="*/ 2147483647 w 346"/>
                <a:gd name="T9" fmla="*/ 2147483647 h 571"/>
                <a:gd name="T10" fmla="*/ 2147483647 w 346"/>
                <a:gd name="T11" fmla="*/ 2147483647 h 571"/>
                <a:gd name="T12" fmla="*/ 2147483647 w 346"/>
                <a:gd name="T13" fmla="*/ 2147483647 h 571"/>
                <a:gd name="T14" fmla="*/ 2147483647 w 346"/>
                <a:gd name="T15" fmla="*/ 2147483647 h 571"/>
                <a:gd name="T16" fmla="*/ 2147483647 w 346"/>
                <a:gd name="T17" fmla="*/ 2147483647 h 571"/>
                <a:gd name="T18" fmla="*/ 2147483647 w 346"/>
                <a:gd name="T19" fmla="*/ 2147483647 h 571"/>
                <a:gd name="T20" fmla="*/ 2147483647 w 346"/>
                <a:gd name="T21" fmla="*/ 2147483647 h 571"/>
                <a:gd name="T22" fmla="*/ 2147483647 w 346"/>
                <a:gd name="T23" fmla="*/ 2147483647 h 571"/>
                <a:gd name="T24" fmla="*/ 2147483647 w 346"/>
                <a:gd name="T25" fmla="*/ 2147483647 h 571"/>
                <a:gd name="T26" fmla="*/ 2147483647 w 346"/>
                <a:gd name="T27" fmla="*/ 2147483647 h 571"/>
                <a:gd name="T28" fmla="*/ 2147483647 w 346"/>
                <a:gd name="T29" fmla="*/ 2147483647 h 571"/>
                <a:gd name="T30" fmla="*/ 2147483647 w 346"/>
                <a:gd name="T31" fmla="*/ 2147483647 h 571"/>
                <a:gd name="T32" fmla="*/ 2147483647 w 346"/>
                <a:gd name="T33" fmla="*/ 2147483647 h 571"/>
                <a:gd name="T34" fmla="*/ 0 w 346"/>
                <a:gd name="T35" fmla="*/ 2147483647 h 571"/>
                <a:gd name="T36" fmla="*/ 2147483647 w 346"/>
                <a:gd name="T37" fmla="*/ 2147483647 h 571"/>
                <a:gd name="T38" fmla="*/ 2147483647 w 346"/>
                <a:gd name="T39" fmla="*/ 2147483647 h 571"/>
                <a:gd name="T40" fmla="*/ 2147483647 w 346"/>
                <a:gd name="T41" fmla="*/ 2147483647 h 571"/>
                <a:gd name="T42" fmla="*/ 2147483647 w 346"/>
                <a:gd name="T43" fmla="*/ 2147483647 h 571"/>
                <a:gd name="T44" fmla="*/ 2147483647 w 346"/>
                <a:gd name="T45" fmla="*/ 2147483647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9"/>
                  </a:lnTo>
                  <a:lnTo>
                    <a:pt x="314" y="532"/>
                  </a:lnTo>
                  <a:lnTo>
                    <a:pt x="279" y="526"/>
                  </a:lnTo>
                  <a:lnTo>
                    <a:pt x="280" y="571"/>
                  </a:lnTo>
                  <a:lnTo>
                    <a:pt x="243" y="553"/>
                  </a:lnTo>
                  <a:lnTo>
                    <a:pt x="223" y="559"/>
                  </a:lnTo>
                  <a:lnTo>
                    <a:pt x="195" y="555"/>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92" name="Freeform 291"/>
            <p:cNvSpPr>
              <a:spLocks/>
            </p:cNvSpPr>
            <p:nvPr/>
          </p:nvSpPr>
          <p:spPr bwMode="auto">
            <a:xfrm>
              <a:off x="3857244" y="1770063"/>
              <a:ext cx="847725" cy="754062"/>
            </a:xfrm>
            <a:custGeom>
              <a:avLst/>
              <a:gdLst>
                <a:gd name="T0" fmla="*/ 0 w 548"/>
                <a:gd name="T1" fmla="*/ 2147483647 h 452"/>
                <a:gd name="T2" fmla="*/ 2147483647 w 548"/>
                <a:gd name="T3" fmla="*/ 0 h 452"/>
                <a:gd name="T4" fmla="*/ 2147483647 w 548"/>
                <a:gd name="T5" fmla="*/ 0 h 452"/>
                <a:gd name="T6" fmla="*/ 2147483647 w 548"/>
                <a:gd name="T7" fmla="*/ 2147483647 h 452"/>
                <a:gd name="T8" fmla="*/ 2147483647 w 548"/>
                <a:gd name="T9" fmla="*/ 2147483647 h 452"/>
                <a:gd name="T10" fmla="*/ 2147483647 w 548"/>
                <a:gd name="T11" fmla="*/ 2147483647 h 452"/>
                <a:gd name="T12" fmla="*/ 2147483647 w 548"/>
                <a:gd name="T13" fmla="*/ 2147483647 h 452"/>
                <a:gd name="T14" fmla="*/ 2147483647 w 548"/>
                <a:gd name="T15" fmla="*/ 2147483647 h 452"/>
                <a:gd name="T16" fmla="*/ 2147483647 w 548"/>
                <a:gd name="T17" fmla="*/ 2147483647 h 452"/>
                <a:gd name="T18" fmla="*/ 2147483647 w 548"/>
                <a:gd name="T19" fmla="*/ 2147483647 h 452"/>
                <a:gd name="T20" fmla="*/ 2147483647 w 548"/>
                <a:gd name="T21" fmla="*/ 2147483647 h 452"/>
                <a:gd name="T22" fmla="*/ 2147483647 w 548"/>
                <a:gd name="T23" fmla="*/ 2147483647 h 452"/>
                <a:gd name="T24" fmla="*/ 2147483647 w 548"/>
                <a:gd name="T25" fmla="*/ 2147483647 h 452"/>
                <a:gd name="T26" fmla="*/ 2147483647 w 548"/>
                <a:gd name="T27" fmla="*/ 2147483647 h 452"/>
                <a:gd name="T28" fmla="*/ 2147483647 w 548"/>
                <a:gd name="T29" fmla="*/ 2147483647 h 452"/>
                <a:gd name="T30" fmla="*/ 2147483647 w 548"/>
                <a:gd name="T31" fmla="*/ 2147483647 h 452"/>
                <a:gd name="T32" fmla="*/ 2147483647 w 548"/>
                <a:gd name="T33" fmla="*/ 2147483647 h 452"/>
                <a:gd name="T34" fmla="*/ 2147483647 w 548"/>
                <a:gd name="T35" fmla="*/ 2147483647 h 452"/>
                <a:gd name="T36" fmla="*/ 2147483647 w 548"/>
                <a:gd name="T37" fmla="*/ 2147483647 h 452"/>
                <a:gd name="T38" fmla="*/ 2147483647 w 548"/>
                <a:gd name="T39" fmla="*/ 2147483647 h 452"/>
                <a:gd name="T40" fmla="*/ 2147483647 w 548"/>
                <a:gd name="T41" fmla="*/ 2147483647 h 452"/>
                <a:gd name="T42" fmla="*/ 2147483647 w 548"/>
                <a:gd name="T43" fmla="*/ 2147483647 h 452"/>
                <a:gd name="T44" fmla="*/ 2147483647 w 548"/>
                <a:gd name="T45" fmla="*/ 2147483647 h 452"/>
                <a:gd name="T46" fmla="*/ 2147483647 w 548"/>
                <a:gd name="T47" fmla="*/ 2147483647 h 452"/>
                <a:gd name="T48" fmla="*/ 2147483647 w 548"/>
                <a:gd name="T49" fmla="*/ 2147483647 h 452"/>
                <a:gd name="T50" fmla="*/ 0 w 548"/>
                <a:gd name="T51" fmla="*/ 2147483647 h 4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2"/>
                <a:gd name="T80" fmla="*/ 548 w 548"/>
                <a:gd name="T81" fmla="*/ 452 h 4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2">
                  <a:moveTo>
                    <a:pt x="0" y="15"/>
                  </a:moveTo>
                  <a:lnTo>
                    <a:pt x="240" y="0"/>
                  </a:lnTo>
                  <a:lnTo>
                    <a:pt x="290" y="0"/>
                  </a:lnTo>
                  <a:lnTo>
                    <a:pt x="329" y="14"/>
                  </a:lnTo>
                  <a:lnTo>
                    <a:pt x="308" y="52"/>
                  </a:lnTo>
                  <a:lnTo>
                    <a:pt x="378" y="116"/>
                  </a:lnTo>
                  <a:lnTo>
                    <a:pt x="401" y="170"/>
                  </a:lnTo>
                  <a:lnTo>
                    <a:pt x="442" y="157"/>
                  </a:lnTo>
                  <a:lnTo>
                    <a:pt x="441" y="233"/>
                  </a:lnTo>
                  <a:lnTo>
                    <a:pt x="483" y="255"/>
                  </a:lnTo>
                  <a:lnTo>
                    <a:pt x="502" y="322"/>
                  </a:lnTo>
                  <a:lnTo>
                    <a:pt x="532" y="328"/>
                  </a:lnTo>
                  <a:lnTo>
                    <a:pt x="548" y="356"/>
                  </a:lnTo>
                  <a:lnTo>
                    <a:pt x="511" y="395"/>
                  </a:lnTo>
                  <a:lnTo>
                    <a:pt x="499" y="440"/>
                  </a:lnTo>
                  <a:lnTo>
                    <a:pt x="447" y="452"/>
                  </a:lnTo>
                  <a:lnTo>
                    <a:pt x="460" y="403"/>
                  </a:lnTo>
                  <a:lnTo>
                    <a:pt x="255" y="421"/>
                  </a:lnTo>
                  <a:lnTo>
                    <a:pt x="107" y="438"/>
                  </a:lnTo>
                  <a:lnTo>
                    <a:pt x="98" y="391"/>
                  </a:lnTo>
                  <a:lnTo>
                    <a:pt x="88" y="246"/>
                  </a:lnTo>
                  <a:lnTo>
                    <a:pt x="86" y="167"/>
                  </a:lnTo>
                  <a:lnTo>
                    <a:pt x="37" y="131"/>
                  </a:lnTo>
                  <a:lnTo>
                    <a:pt x="55" y="99"/>
                  </a:lnTo>
                  <a:lnTo>
                    <a:pt x="31" y="81"/>
                  </a:lnTo>
                  <a:lnTo>
                    <a:pt x="0" y="15"/>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93" name="Freeform 292"/>
            <p:cNvSpPr>
              <a:spLocks/>
            </p:cNvSpPr>
            <p:nvPr/>
          </p:nvSpPr>
          <p:spPr bwMode="auto">
            <a:xfrm>
              <a:off x="4782756" y="1454150"/>
              <a:ext cx="412750" cy="733425"/>
            </a:xfrm>
            <a:custGeom>
              <a:avLst/>
              <a:gdLst>
                <a:gd name="T0" fmla="*/ 0 w 268"/>
                <a:gd name="T1" fmla="*/ 2147483647 h 442"/>
                <a:gd name="T2" fmla="*/ 2147483647 w 268"/>
                <a:gd name="T3" fmla="*/ 2147483647 h 442"/>
                <a:gd name="T4" fmla="*/ 2147483647 w 268"/>
                <a:gd name="T5" fmla="*/ 2147483647 h 442"/>
                <a:gd name="T6" fmla="*/ 2147483647 w 268"/>
                <a:gd name="T7" fmla="*/ 2147483647 h 442"/>
                <a:gd name="T8" fmla="*/ 2147483647 w 268"/>
                <a:gd name="T9" fmla="*/ 2147483647 h 442"/>
                <a:gd name="T10" fmla="*/ 2147483647 w 268"/>
                <a:gd name="T11" fmla="*/ 0 h 442"/>
                <a:gd name="T12" fmla="*/ 2147483647 w 268"/>
                <a:gd name="T13" fmla="*/ 2147483647 h 442"/>
                <a:gd name="T14" fmla="*/ 2147483647 w 268"/>
                <a:gd name="T15" fmla="*/ 2147483647 h 442"/>
                <a:gd name="T16" fmla="*/ 2147483647 w 268"/>
                <a:gd name="T17" fmla="*/ 2147483647 h 442"/>
                <a:gd name="T18" fmla="*/ 2147483647 w 268"/>
                <a:gd name="T19" fmla="*/ 2147483647 h 442"/>
                <a:gd name="T20" fmla="*/ 2147483647 w 268"/>
                <a:gd name="T21" fmla="*/ 2147483647 h 442"/>
                <a:gd name="T22" fmla="*/ 2147483647 w 268"/>
                <a:gd name="T23" fmla="*/ 2147483647 h 442"/>
                <a:gd name="T24" fmla="*/ 2147483647 w 268"/>
                <a:gd name="T25" fmla="*/ 2147483647 h 442"/>
                <a:gd name="T26" fmla="*/ 2147483647 w 268"/>
                <a:gd name="T27" fmla="*/ 2147483647 h 442"/>
                <a:gd name="T28" fmla="*/ 2147483647 w 268"/>
                <a:gd name="T29" fmla="*/ 2147483647 h 442"/>
                <a:gd name="T30" fmla="*/ 0 w 268"/>
                <a:gd name="T31" fmla="*/ 2147483647 h 4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2"/>
                <a:gd name="T50" fmla="*/ 268 w 268"/>
                <a:gd name="T51" fmla="*/ 442 h 4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2">
                  <a:moveTo>
                    <a:pt x="0" y="32"/>
                  </a:moveTo>
                  <a:lnTo>
                    <a:pt x="31" y="48"/>
                  </a:lnTo>
                  <a:lnTo>
                    <a:pt x="61" y="45"/>
                  </a:lnTo>
                  <a:lnTo>
                    <a:pt x="71" y="36"/>
                  </a:lnTo>
                  <a:lnTo>
                    <a:pt x="79" y="9"/>
                  </a:lnTo>
                  <a:lnTo>
                    <a:pt x="208" y="0"/>
                  </a:lnTo>
                  <a:lnTo>
                    <a:pt x="268" y="312"/>
                  </a:lnTo>
                  <a:lnTo>
                    <a:pt x="263" y="309"/>
                  </a:lnTo>
                  <a:lnTo>
                    <a:pt x="219" y="327"/>
                  </a:lnTo>
                  <a:lnTo>
                    <a:pt x="187" y="410"/>
                  </a:lnTo>
                  <a:lnTo>
                    <a:pt x="141" y="398"/>
                  </a:lnTo>
                  <a:lnTo>
                    <a:pt x="87" y="430"/>
                  </a:lnTo>
                  <a:lnTo>
                    <a:pt x="17" y="442"/>
                  </a:lnTo>
                  <a:lnTo>
                    <a:pt x="49" y="360"/>
                  </a:lnTo>
                  <a:lnTo>
                    <a:pt x="35" y="313"/>
                  </a:lnTo>
                  <a:lnTo>
                    <a:pt x="0" y="32"/>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94" name="Freeform 293"/>
            <p:cNvSpPr>
              <a:spLocks/>
            </p:cNvSpPr>
            <p:nvPr/>
          </p:nvSpPr>
          <p:spPr bwMode="auto">
            <a:xfrm>
              <a:off x="5101843" y="1304925"/>
              <a:ext cx="531813" cy="661988"/>
            </a:xfrm>
            <a:custGeom>
              <a:avLst/>
              <a:gdLst>
                <a:gd name="T0" fmla="*/ 0 w 345"/>
                <a:gd name="T1" fmla="*/ 2147483647 h 398"/>
                <a:gd name="T2" fmla="*/ 2147483647 w 345"/>
                <a:gd name="T3" fmla="*/ 2147483647 h 398"/>
                <a:gd name="T4" fmla="*/ 2147483647 w 345"/>
                <a:gd name="T5" fmla="*/ 2147483647 h 398"/>
                <a:gd name="T6" fmla="*/ 2147483647 w 345"/>
                <a:gd name="T7" fmla="*/ 2147483647 h 398"/>
                <a:gd name="T8" fmla="*/ 2147483647 w 345"/>
                <a:gd name="T9" fmla="*/ 2147483647 h 398"/>
                <a:gd name="T10" fmla="*/ 2147483647 w 345"/>
                <a:gd name="T11" fmla="*/ 0 h 398"/>
                <a:gd name="T12" fmla="*/ 2147483647 w 345"/>
                <a:gd name="T13" fmla="*/ 2147483647 h 398"/>
                <a:gd name="T14" fmla="*/ 2147483647 w 345"/>
                <a:gd name="T15" fmla="*/ 2147483647 h 398"/>
                <a:gd name="T16" fmla="*/ 2147483647 w 345"/>
                <a:gd name="T17" fmla="*/ 2147483647 h 398"/>
                <a:gd name="T18" fmla="*/ 2147483647 w 345"/>
                <a:gd name="T19" fmla="*/ 2147483647 h 398"/>
                <a:gd name="T20" fmla="*/ 2147483647 w 345"/>
                <a:gd name="T21" fmla="*/ 2147483647 h 398"/>
                <a:gd name="T22" fmla="*/ 2147483647 w 345"/>
                <a:gd name="T23" fmla="*/ 2147483647 h 398"/>
                <a:gd name="T24" fmla="*/ 2147483647 w 345"/>
                <a:gd name="T25" fmla="*/ 2147483647 h 398"/>
                <a:gd name="T26" fmla="*/ 2147483647 w 345"/>
                <a:gd name="T27" fmla="*/ 2147483647 h 398"/>
                <a:gd name="T28" fmla="*/ 2147483647 w 345"/>
                <a:gd name="T29" fmla="*/ 2147483647 h 398"/>
                <a:gd name="T30" fmla="*/ 2147483647 w 345"/>
                <a:gd name="T31" fmla="*/ 2147483647 h 398"/>
                <a:gd name="T32" fmla="*/ 2147483647 w 345"/>
                <a:gd name="T33" fmla="*/ 2147483647 h 398"/>
                <a:gd name="T34" fmla="*/ 2147483647 w 345"/>
                <a:gd name="T35" fmla="*/ 2147483647 h 398"/>
                <a:gd name="T36" fmla="*/ 0 w 345"/>
                <a:gd name="T37" fmla="*/ 2147483647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1"/>
                  </a:lnTo>
                  <a:lnTo>
                    <a:pt x="327" y="167"/>
                  </a:lnTo>
                  <a:lnTo>
                    <a:pt x="331" y="271"/>
                  </a:lnTo>
                  <a:lnTo>
                    <a:pt x="297" y="280"/>
                  </a:lnTo>
                  <a:lnTo>
                    <a:pt x="277" y="338"/>
                  </a:lnTo>
                  <a:lnTo>
                    <a:pt x="251" y="331"/>
                  </a:lnTo>
                  <a:lnTo>
                    <a:pt x="242" y="398"/>
                  </a:lnTo>
                  <a:lnTo>
                    <a:pt x="203" y="370"/>
                  </a:lnTo>
                  <a:lnTo>
                    <a:pt x="127" y="388"/>
                  </a:lnTo>
                  <a:lnTo>
                    <a:pt x="94" y="362"/>
                  </a:lnTo>
                  <a:lnTo>
                    <a:pt x="51" y="361"/>
                  </a:lnTo>
                  <a:lnTo>
                    <a:pt x="29" y="249"/>
                  </a:lnTo>
                  <a:lnTo>
                    <a:pt x="0" y="89"/>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spcBef>
                  <a:spcPct val="50000"/>
                </a:spcBef>
                <a:defRPr/>
              </a:pPr>
              <a:endParaRPr lang="en-US" b="1" kern="0">
                <a:solidFill>
                  <a:sysClr val="windowText" lastClr="000000"/>
                </a:solidFill>
                <a:latin typeface="Calibri" pitchFamily="34" charset="0"/>
              </a:endParaRPr>
            </a:p>
          </p:txBody>
        </p:sp>
        <p:sp>
          <p:nvSpPr>
            <p:cNvPr id="295" name="Freeform 294"/>
            <p:cNvSpPr>
              <a:spLocks/>
            </p:cNvSpPr>
            <p:nvPr/>
          </p:nvSpPr>
          <p:spPr bwMode="auto">
            <a:xfrm>
              <a:off x="4630356" y="1901825"/>
              <a:ext cx="933450" cy="561975"/>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7"/>
                  </a:lnTo>
                  <a:lnTo>
                    <a:pt x="562" y="207"/>
                  </a:lnTo>
                  <a:lnTo>
                    <a:pt x="568" y="181"/>
                  </a:lnTo>
                  <a:lnTo>
                    <a:pt x="590" y="172"/>
                  </a:lnTo>
                  <a:lnTo>
                    <a:pt x="607" y="131"/>
                  </a:lnTo>
                  <a:lnTo>
                    <a:pt x="558" y="91"/>
                  </a:lnTo>
                  <a:lnTo>
                    <a:pt x="549" y="37"/>
                  </a:lnTo>
                  <a:lnTo>
                    <a:pt x="510" y="11"/>
                  </a:lnTo>
                  <a:lnTo>
                    <a:pt x="431" y="26"/>
                  </a:lnTo>
                  <a:lnTo>
                    <a:pt x="394" y="2"/>
                  </a:lnTo>
                  <a:lnTo>
                    <a:pt x="358" y="0"/>
                  </a:lnTo>
                  <a:lnTo>
                    <a:pt x="365" y="37"/>
                  </a:lnTo>
                  <a:lnTo>
                    <a:pt x="316" y="57"/>
                  </a:lnTo>
                  <a:lnTo>
                    <a:pt x="283" y="140"/>
                  </a:lnTo>
                  <a:lnTo>
                    <a:pt x="239" y="127"/>
                  </a:lnTo>
                  <a:lnTo>
                    <a:pt x="185" y="158"/>
                  </a:lnTo>
                  <a:lnTo>
                    <a:pt x="116" y="170"/>
                  </a:lnTo>
                  <a:lnTo>
                    <a:pt x="116" y="218"/>
                  </a:lnTo>
                  <a:lnTo>
                    <a:pt x="82" y="216"/>
                  </a:lnTo>
                  <a:lnTo>
                    <a:pt x="84" y="258"/>
                  </a:lnTo>
                  <a:lnTo>
                    <a:pt x="48" y="242"/>
                  </a:lnTo>
                  <a:lnTo>
                    <a:pt x="27" y="249"/>
                  </a:lnTo>
                  <a:lnTo>
                    <a:pt x="45" y="277"/>
                  </a:lnTo>
                  <a:lnTo>
                    <a:pt x="8" y="315"/>
                  </a:lnTo>
                  <a:lnTo>
                    <a:pt x="0" y="337"/>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96" name="Freeform 295"/>
            <p:cNvSpPr>
              <a:spLocks/>
            </p:cNvSpPr>
            <p:nvPr/>
          </p:nvSpPr>
          <p:spPr bwMode="auto">
            <a:xfrm>
              <a:off x="4571012" y="2264230"/>
              <a:ext cx="1074998" cy="425584"/>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6"/>
                  </a:moveTo>
                  <a:lnTo>
                    <a:pt x="42" y="121"/>
                  </a:lnTo>
                  <a:lnTo>
                    <a:pt x="30" y="144"/>
                  </a:lnTo>
                  <a:lnTo>
                    <a:pt x="43" y="177"/>
                  </a:lnTo>
                  <a:lnTo>
                    <a:pt x="0" y="205"/>
                  </a:lnTo>
                  <a:lnTo>
                    <a:pt x="9" y="255"/>
                  </a:lnTo>
                  <a:lnTo>
                    <a:pt x="192" y="240"/>
                  </a:lnTo>
                  <a:lnTo>
                    <a:pt x="410" y="214"/>
                  </a:lnTo>
                  <a:lnTo>
                    <a:pt x="519" y="195"/>
                  </a:lnTo>
                  <a:lnTo>
                    <a:pt x="541" y="129"/>
                  </a:lnTo>
                  <a:lnTo>
                    <a:pt x="580" y="126"/>
                  </a:lnTo>
                  <a:lnTo>
                    <a:pt x="699" y="0"/>
                  </a:lnTo>
                  <a:lnTo>
                    <a:pt x="544" y="31"/>
                  </a:lnTo>
                  <a:lnTo>
                    <a:pt x="183" y="83"/>
                  </a:lnTo>
                  <a:lnTo>
                    <a:pt x="186" y="98"/>
                  </a:lnTo>
                  <a:lnTo>
                    <a:pt x="42" y="116"/>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97" name="Freeform 296"/>
            <p:cNvSpPr>
              <a:spLocks/>
            </p:cNvSpPr>
            <p:nvPr/>
          </p:nvSpPr>
          <p:spPr bwMode="auto">
            <a:xfrm>
              <a:off x="4461999" y="2654980"/>
              <a:ext cx="443625" cy="834508"/>
            </a:xfrm>
            <a:custGeom>
              <a:avLst/>
              <a:gdLst>
                <a:gd name="T0" fmla="*/ 2147483647 w 287"/>
                <a:gd name="T1" fmla="*/ 2147483647 h 500"/>
                <a:gd name="T2" fmla="*/ 2147483647 w 287"/>
                <a:gd name="T3" fmla="*/ 2147483647 h 500"/>
                <a:gd name="T4" fmla="*/ 0 w 287"/>
                <a:gd name="T5" fmla="*/ 2147483647 h 500"/>
                <a:gd name="T6" fmla="*/ 2147483647 w 287"/>
                <a:gd name="T7" fmla="*/ 2147483647 h 500"/>
                <a:gd name="T8" fmla="*/ 2147483647 w 287"/>
                <a:gd name="T9" fmla="*/ 2147483647 h 500"/>
                <a:gd name="T10" fmla="*/ 2147483647 w 287"/>
                <a:gd name="T11" fmla="*/ 2147483647 h 500"/>
                <a:gd name="T12" fmla="*/ 2147483647 w 287"/>
                <a:gd name="T13" fmla="*/ 2147483647 h 500"/>
                <a:gd name="T14" fmla="*/ 2147483647 w 287"/>
                <a:gd name="T15" fmla="*/ 2147483647 h 500"/>
                <a:gd name="T16" fmla="*/ 2147483647 w 287"/>
                <a:gd name="T17" fmla="*/ 2147483647 h 500"/>
                <a:gd name="T18" fmla="*/ 2147483647 w 287"/>
                <a:gd name="T19" fmla="*/ 2147483647 h 500"/>
                <a:gd name="T20" fmla="*/ 2147483647 w 287"/>
                <a:gd name="T21" fmla="*/ 2147483647 h 500"/>
                <a:gd name="T22" fmla="*/ 2147483647 w 287"/>
                <a:gd name="T23" fmla="*/ 2147483647 h 500"/>
                <a:gd name="T24" fmla="*/ 2147483647 w 287"/>
                <a:gd name="T25" fmla="*/ 2147483647 h 500"/>
                <a:gd name="T26" fmla="*/ 2147483647 w 287"/>
                <a:gd name="T27" fmla="*/ 0 h 500"/>
                <a:gd name="T28" fmla="*/ 2147483647 w 287"/>
                <a:gd name="T29" fmla="*/ 2147483647 h 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500"/>
                <a:gd name="T47" fmla="*/ 287 w 287"/>
                <a:gd name="T48" fmla="*/ 500 h 5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500">
                  <a:moveTo>
                    <a:pt x="81" y="17"/>
                  </a:moveTo>
                  <a:lnTo>
                    <a:pt x="38" y="102"/>
                  </a:lnTo>
                  <a:lnTo>
                    <a:pt x="0" y="157"/>
                  </a:lnTo>
                  <a:lnTo>
                    <a:pt x="12" y="222"/>
                  </a:lnTo>
                  <a:lnTo>
                    <a:pt x="57" y="312"/>
                  </a:lnTo>
                  <a:lnTo>
                    <a:pt x="23" y="403"/>
                  </a:lnTo>
                  <a:lnTo>
                    <a:pt x="8" y="450"/>
                  </a:lnTo>
                  <a:lnTo>
                    <a:pt x="175" y="431"/>
                  </a:lnTo>
                  <a:lnTo>
                    <a:pt x="182" y="492"/>
                  </a:lnTo>
                  <a:lnTo>
                    <a:pt x="216" y="500"/>
                  </a:lnTo>
                  <a:lnTo>
                    <a:pt x="225" y="468"/>
                  </a:lnTo>
                  <a:lnTo>
                    <a:pt x="287" y="459"/>
                  </a:lnTo>
                  <a:lnTo>
                    <a:pt x="273" y="358"/>
                  </a:lnTo>
                  <a:lnTo>
                    <a:pt x="270" y="0"/>
                  </a:lnTo>
                  <a:lnTo>
                    <a:pt x="81" y="17"/>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298" name="Freeform 297"/>
            <p:cNvSpPr>
              <a:spLocks/>
            </p:cNvSpPr>
            <p:nvPr/>
          </p:nvSpPr>
          <p:spPr bwMode="auto">
            <a:xfrm>
              <a:off x="4874831" y="2617788"/>
              <a:ext cx="498475" cy="838200"/>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6"/>
                  </a:moveTo>
                  <a:lnTo>
                    <a:pt x="210" y="0"/>
                  </a:lnTo>
                  <a:lnTo>
                    <a:pt x="277" y="233"/>
                  </a:lnTo>
                  <a:lnTo>
                    <a:pt x="323" y="270"/>
                  </a:lnTo>
                  <a:lnTo>
                    <a:pt x="286" y="339"/>
                  </a:lnTo>
                  <a:lnTo>
                    <a:pt x="322" y="404"/>
                  </a:lnTo>
                  <a:lnTo>
                    <a:pt x="107" y="428"/>
                  </a:lnTo>
                  <a:lnTo>
                    <a:pt x="116" y="485"/>
                  </a:lnTo>
                  <a:lnTo>
                    <a:pt x="85" y="504"/>
                  </a:lnTo>
                  <a:lnTo>
                    <a:pt x="59" y="433"/>
                  </a:lnTo>
                  <a:lnTo>
                    <a:pt x="44" y="491"/>
                  </a:lnTo>
                  <a:lnTo>
                    <a:pt x="18" y="485"/>
                  </a:lnTo>
                  <a:lnTo>
                    <a:pt x="9" y="427"/>
                  </a:lnTo>
                  <a:lnTo>
                    <a:pt x="1" y="376"/>
                  </a:lnTo>
                  <a:lnTo>
                    <a:pt x="0" y="26"/>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299" name="Freeform 298"/>
            <p:cNvSpPr>
              <a:spLocks/>
            </p:cNvSpPr>
            <p:nvPr/>
          </p:nvSpPr>
          <p:spPr bwMode="auto">
            <a:xfrm>
              <a:off x="5198681" y="2573338"/>
              <a:ext cx="687387" cy="773112"/>
            </a:xfrm>
            <a:custGeom>
              <a:avLst/>
              <a:gdLst>
                <a:gd name="T0" fmla="*/ 0 w 447"/>
                <a:gd name="T1" fmla="*/ 2147483647 h 464"/>
                <a:gd name="T2" fmla="*/ 2147483647 w 447"/>
                <a:gd name="T3" fmla="*/ 2147483647 h 464"/>
                <a:gd name="T4" fmla="*/ 2147483647 w 447"/>
                <a:gd name="T5" fmla="*/ 2147483647 h 464"/>
                <a:gd name="T6" fmla="*/ 2147483647 w 447"/>
                <a:gd name="T7" fmla="*/ 0 h 464"/>
                <a:gd name="T8" fmla="*/ 2147483647 w 447"/>
                <a:gd name="T9" fmla="*/ 2147483647 h 464"/>
                <a:gd name="T10" fmla="*/ 2147483647 w 447"/>
                <a:gd name="T11" fmla="*/ 2147483647 h 464"/>
                <a:gd name="T12" fmla="*/ 2147483647 w 447"/>
                <a:gd name="T13" fmla="*/ 2147483647 h 464"/>
                <a:gd name="T14" fmla="*/ 2147483647 w 447"/>
                <a:gd name="T15" fmla="*/ 2147483647 h 464"/>
                <a:gd name="T16" fmla="*/ 2147483647 w 447"/>
                <a:gd name="T17" fmla="*/ 2147483647 h 464"/>
                <a:gd name="T18" fmla="*/ 2147483647 w 447"/>
                <a:gd name="T19" fmla="*/ 2147483647 h 464"/>
                <a:gd name="T20" fmla="*/ 2147483647 w 447"/>
                <a:gd name="T21" fmla="*/ 2147483647 h 464"/>
                <a:gd name="T22" fmla="*/ 2147483647 w 447"/>
                <a:gd name="T23" fmla="*/ 2147483647 h 464"/>
                <a:gd name="T24" fmla="*/ 2147483647 w 447"/>
                <a:gd name="T25" fmla="*/ 2147483647 h 464"/>
                <a:gd name="T26" fmla="*/ 2147483647 w 447"/>
                <a:gd name="T27" fmla="*/ 2147483647 h 464"/>
                <a:gd name="T28" fmla="*/ 2147483647 w 447"/>
                <a:gd name="T29" fmla="*/ 2147483647 h 464"/>
                <a:gd name="T30" fmla="*/ 2147483647 w 447"/>
                <a:gd name="T31" fmla="*/ 2147483647 h 464"/>
                <a:gd name="T32" fmla="*/ 2147483647 w 447"/>
                <a:gd name="T33" fmla="*/ 2147483647 h 464"/>
                <a:gd name="T34" fmla="*/ 2147483647 w 447"/>
                <a:gd name="T35" fmla="*/ 2147483647 h 464"/>
                <a:gd name="T36" fmla="*/ 0 w 447"/>
                <a:gd name="T37" fmla="*/ 2147483647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4"/>
                <a:gd name="T59" fmla="*/ 447 w 447"/>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4">
                  <a:moveTo>
                    <a:pt x="0" y="28"/>
                  </a:moveTo>
                  <a:lnTo>
                    <a:pt x="4" y="28"/>
                  </a:lnTo>
                  <a:lnTo>
                    <a:pt x="109" y="9"/>
                  </a:lnTo>
                  <a:lnTo>
                    <a:pt x="201" y="0"/>
                  </a:lnTo>
                  <a:lnTo>
                    <a:pt x="188" y="24"/>
                  </a:lnTo>
                  <a:lnTo>
                    <a:pt x="216" y="24"/>
                  </a:lnTo>
                  <a:lnTo>
                    <a:pt x="375" y="167"/>
                  </a:lnTo>
                  <a:lnTo>
                    <a:pt x="438" y="259"/>
                  </a:lnTo>
                  <a:lnTo>
                    <a:pt x="447" y="322"/>
                  </a:lnTo>
                  <a:lnTo>
                    <a:pt x="426" y="337"/>
                  </a:lnTo>
                  <a:lnTo>
                    <a:pt x="438" y="400"/>
                  </a:lnTo>
                  <a:lnTo>
                    <a:pt x="393" y="403"/>
                  </a:lnTo>
                  <a:lnTo>
                    <a:pt x="393" y="456"/>
                  </a:lnTo>
                  <a:lnTo>
                    <a:pt x="358" y="429"/>
                  </a:lnTo>
                  <a:lnTo>
                    <a:pt x="128" y="464"/>
                  </a:lnTo>
                  <a:lnTo>
                    <a:pt x="76" y="364"/>
                  </a:lnTo>
                  <a:lnTo>
                    <a:pt x="113" y="295"/>
                  </a:lnTo>
                  <a:lnTo>
                    <a:pt x="64" y="261"/>
                  </a:lnTo>
                  <a:lnTo>
                    <a:pt x="0" y="28"/>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300" name="Freeform 299"/>
            <p:cNvSpPr>
              <a:spLocks/>
            </p:cNvSpPr>
            <p:nvPr/>
          </p:nvSpPr>
          <p:spPr bwMode="auto">
            <a:xfrm>
              <a:off x="5489193" y="2471738"/>
              <a:ext cx="627063" cy="538162"/>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6"/>
                  </a:lnTo>
                  <a:lnTo>
                    <a:pt x="170" y="0"/>
                  </a:lnTo>
                  <a:lnTo>
                    <a:pt x="207" y="17"/>
                  </a:lnTo>
                  <a:lnTo>
                    <a:pt x="286" y="4"/>
                  </a:lnTo>
                  <a:lnTo>
                    <a:pt x="350" y="50"/>
                  </a:lnTo>
                  <a:lnTo>
                    <a:pt x="408" y="86"/>
                  </a:lnTo>
                  <a:lnTo>
                    <a:pt x="375" y="183"/>
                  </a:lnTo>
                  <a:lnTo>
                    <a:pt x="326" y="232"/>
                  </a:lnTo>
                  <a:lnTo>
                    <a:pt x="272" y="247"/>
                  </a:lnTo>
                  <a:lnTo>
                    <a:pt x="283" y="286"/>
                  </a:lnTo>
                  <a:lnTo>
                    <a:pt x="250" y="323"/>
                  </a:lnTo>
                  <a:lnTo>
                    <a:pt x="187" y="232"/>
                  </a:lnTo>
                  <a:lnTo>
                    <a:pt x="26" y="86"/>
                  </a:lnTo>
                  <a:lnTo>
                    <a:pt x="0" y="86"/>
                  </a:lnTo>
                  <a:lnTo>
                    <a:pt x="15" y="58"/>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301" name="Freeform 300"/>
            <p:cNvSpPr>
              <a:spLocks/>
            </p:cNvSpPr>
            <p:nvPr/>
          </p:nvSpPr>
          <p:spPr bwMode="auto">
            <a:xfrm>
              <a:off x="5041891" y="3242619"/>
              <a:ext cx="1176442" cy="860256"/>
            </a:xfrm>
            <a:custGeom>
              <a:avLst/>
              <a:gdLst>
                <a:gd name="T0" fmla="*/ 0 w 765"/>
                <a:gd name="T1" fmla="*/ 2147483647 h 518"/>
                <a:gd name="T2" fmla="*/ 2147483647 w 765"/>
                <a:gd name="T3" fmla="*/ 2147483647 h 518"/>
                <a:gd name="T4" fmla="*/ 2147483647 w 765"/>
                <a:gd name="T5" fmla="*/ 2147483647 h 518"/>
                <a:gd name="T6" fmla="*/ 2147483647 w 765"/>
                <a:gd name="T7" fmla="*/ 2147483647 h 518"/>
                <a:gd name="T8" fmla="*/ 2147483647 w 765"/>
                <a:gd name="T9" fmla="*/ 2147483647 h 518"/>
                <a:gd name="T10" fmla="*/ 2147483647 w 765"/>
                <a:gd name="T11" fmla="*/ 2147483647 h 518"/>
                <a:gd name="T12" fmla="*/ 2147483647 w 765"/>
                <a:gd name="T13" fmla="*/ 0 h 518"/>
                <a:gd name="T14" fmla="*/ 2147483647 w 765"/>
                <a:gd name="T15" fmla="*/ 2147483647 h 518"/>
                <a:gd name="T16" fmla="*/ 2147483647 w 765"/>
                <a:gd name="T17" fmla="*/ 2147483647 h 518"/>
                <a:gd name="T18" fmla="*/ 2147483647 w 765"/>
                <a:gd name="T19" fmla="*/ 2147483647 h 518"/>
                <a:gd name="T20" fmla="*/ 2147483647 w 765"/>
                <a:gd name="T21" fmla="*/ 2147483647 h 518"/>
                <a:gd name="T22" fmla="*/ 2147483647 w 765"/>
                <a:gd name="T23" fmla="*/ 2147483647 h 518"/>
                <a:gd name="T24" fmla="*/ 2147483647 w 765"/>
                <a:gd name="T25" fmla="*/ 2147483647 h 518"/>
                <a:gd name="T26" fmla="*/ 2147483647 w 765"/>
                <a:gd name="T27" fmla="*/ 2147483647 h 518"/>
                <a:gd name="T28" fmla="*/ 2147483647 w 765"/>
                <a:gd name="T29" fmla="*/ 2147483647 h 518"/>
                <a:gd name="T30" fmla="*/ 2147483647 w 765"/>
                <a:gd name="T31" fmla="*/ 2147483647 h 518"/>
                <a:gd name="T32" fmla="*/ 2147483647 w 765"/>
                <a:gd name="T33" fmla="*/ 2147483647 h 518"/>
                <a:gd name="T34" fmla="*/ 2147483647 w 765"/>
                <a:gd name="T35" fmla="*/ 2147483647 h 518"/>
                <a:gd name="T36" fmla="*/ 2147483647 w 765"/>
                <a:gd name="T37" fmla="*/ 2147483647 h 518"/>
                <a:gd name="T38" fmla="*/ 2147483647 w 765"/>
                <a:gd name="T39" fmla="*/ 2147483647 h 518"/>
                <a:gd name="T40" fmla="*/ 2147483647 w 765"/>
                <a:gd name="T41" fmla="*/ 2147483647 h 518"/>
                <a:gd name="T42" fmla="*/ 2147483647 w 765"/>
                <a:gd name="T43" fmla="*/ 2147483647 h 518"/>
                <a:gd name="T44" fmla="*/ 2147483647 w 765"/>
                <a:gd name="T45" fmla="*/ 2147483647 h 518"/>
                <a:gd name="T46" fmla="*/ 2147483647 w 765"/>
                <a:gd name="T47" fmla="*/ 2147483647 h 518"/>
                <a:gd name="T48" fmla="*/ 2147483647 w 765"/>
                <a:gd name="T49" fmla="*/ 2147483647 h 518"/>
                <a:gd name="T50" fmla="*/ 2147483647 w 765"/>
                <a:gd name="T51" fmla="*/ 2147483647 h 518"/>
                <a:gd name="T52" fmla="*/ 2147483647 w 765"/>
                <a:gd name="T53" fmla="*/ 2147483647 h 518"/>
                <a:gd name="T54" fmla="*/ 2147483647 w 765"/>
                <a:gd name="T55" fmla="*/ 2147483647 h 518"/>
                <a:gd name="T56" fmla="*/ 2147483647 w 765"/>
                <a:gd name="T57" fmla="*/ 2147483647 h 518"/>
                <a:gd name="T58" fmla="*/ 2147483647 w 765"/>
                <a:gd name="T59" fmla="*/ 2147483647 h 518"/>
                <a:gd name="T60" fmla="*/ 2147483647 w 765"/>
                <a:gd name="T61" fmla="*/ 2147483647 h 518"/>
                <a:gd name="T62" fmla="*/ 2147483647 w 765"/>
                <a:gd name="T63" fmla="*/ 2147483647 h 518"/>
                <a:gd name="T64" fmla="*/ 2147483647 w 765"/>
                <a:gd name="T65" fmla="*/ 2147483647 h 518"/>
                <a:gd name="T66" fmla="*/ 2147483647 w 765"/>
                <a:gd name="T67" fmla="*/ 2147483647 h 518"/>
                <a:gd name="T68" fmla="*/ 2147483647 w 765"/>
                <a:gd name="T69" fmla="*/ 2147483647 h 518"/>
                <a:gd name="T70" fmla="*/ 2147483647 w 765"/>
                <a:gd name="T71" fmla="*/ 2147483647 h 518"/>
                <a:gd name="T72" fmla="*/ 2147483647 w 765"/>
                <a:gd name="T73" fmla="*/ 2147483647 h 518"/>
                <a:gd name="T74" fmla="*/ 2147483647 w 765"/>
                <a:gd name="T75" fmla="*/ 2147483647 h 518"/>
                <a:gd name="T76" fmla="*/ 2147483647 w 765"/>
                <a:gd name="T77" fmla="*/ 2147483647 h 518"/>
                <a:gd name="T78" fmla="*/ 0 w 765"/>
                <a:gd name="T79" fmla="*/ 2147483647 h 5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8"/>
                <a:gd name="T122" fmla="*/ 765 w 765"/>
                <a:gd name="T123" fmla="*/ 518 h 5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8">
                  <a:moveTo>
                    <a:pt x="0" y="50"/>
                  </a:moveTo>
                  <a:lnTo>
                    <a:pt x="210" y="29"/>
                  </a:lnTo>
                  <a:lnTo>
                    <a:pt x="233" y="64"/>
                  </a:lnTo>
                  <a:lnTo>
                    <a:pt x="458" y="29"/>
                  </a:lnTo>
                  <a:lnTo>
                    <a:pt x="496" y="58"/>
                  </a:lnTo>
                  <a:lnTo>
                    <a:pt x="496" y="4"/>
                  </a:lnTo>
                  <a:lnTo>
                    <a:pt x="493" y="0"/>
                  </a:lnTo>
                  <a:lnTo>
                    <a:pt x="538" y="3"/>
                  </a:lnTo>
                  <a:lnTo>
                    <a:pt x="586" y="83"/>
                  </a:lnTo>
                  <a:lnTo>
                    <a:pt x="662" y="192"/>
                  </a:lnTo>
                  <a:lnTo>
                    <a:pt x="699" y="286"/>
                  </a:lnTo>
                  <a:lnTo>
                    <a:pt x="756" y="351"/>
                  </a:lnTo>
                  <a:lnTo>
                    <a:pt x="765" y="447"/>
                  </a:lnTo>
                  <a:lnTo>
                    <a:pt x="747" y="503"/>
                  </a:lnTo>
                  <a:lnTo>
                    <a:pt x="666" y="518"/>
                  </a:lnTo>
                  <a:lnTo>
                    <a:pt x="653" y="494"/>
                  </a:lnTo>
                  <a:lnTo>
                    <a:pt x="596" y="460"/>
                  </a:lnTo>
                  <a:lnTo>
                    <a:pt x="578" y="424"/>
                  </a:lnTo>
                  <a:lnTo>
                    <a:pt x="563" y="411"/>
                  </a:lnTo>
                  <a:lnTo>
                    <a:pt x="554" y="378"/>
                  </a:lnTo>
                  <a:lnTo>
                    <a:pt x="541" y="387"/>
                  </a:lnTo>
                  <a:lnTo>
                    <a:pt x="496" y="344"/>
                  </a:lnTo>
                  <a:lnTo>
                    <a:pt x="507" y="304"/>
                  </a:lnTo>
                  <a:lnTo>
                    <a:pt x="496" y="281"/>
                  </a:lnTo>
                  <a:lnTo>
                    <a:pt x="483" y="289"/>
                  </a:lnTo>
                  <a:lnTo>
                    <a:pt x="484" y="313"/>
                  </a:lnTo>
                  <a:lnTo>
                    <a:pt x="470" y="281"/>
                  </a:lnTo>
                  <a:lnTo>
                    <a:pt x="471" y="208"/>
                  </a:lnTo>
                  <a:lnTo>
                    <a:pt x="443" y="165"/>
                  </a:lnTo>
                  <a:lnTo>
                    <a:pt x="371" y="129"/>
                  </a:lnTo>
                  <a:lnTo>
                    <a:pt x="335" y="89"/>
                  </a:lnTo>
                  <a:lnTo>
                    <a:pt x="295" y="85"/>
                  </a:lnTo>
                  <a:lnTo>
                    <a:pt x="279" y="110"/>
                  </a:lnTo>
                  <a:lnTo>
                    <a:pt x="219" y="128"/>
                  </a:lnTo>
                  <a:lnTo>
                    <a:pt x="185" y="110"/>
                  </a:lnTo>
                  <a:lnTo>
                    <a:pt x="167" y="83"/>
                  </a:lnTo>
                  <a:lnTo>
                    <a:pt x="55" y="107"/>
                  </a:lnTo>
                  <a:lnTo>
                    <a:pt x="31" y="88"/>
                  </a:lnTo>
                  <a:lnTo>
                    <a:pt x="6" y="108"/>
                  </a:lnTo>
                  <a:lnTo>
                    <a:pt x="0" y="5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02" name="Freeform 301"/>
            <p:cNvSpPr>
              <a:spLocks/>
            </p:cNvSpPr>
            <p:nvPr/>
          </p:nvSpPr>
          <p:spPr bwMode="auto">
            <a:xfrm>
              <a:off x="5363782" y="2100263"/>
              <a:ext cx="1084262" cy="514350"/>
            </a:xfrm>
            <a:custGeom>
              <a:avLst/>
              <a:gdLst>
                <a:gd name="T0" fmla="*/ 2147483647 w 704"/>
                <a:gd name="T1" fmla="*/ 2147483647 h 309"/>
                <a:gd name="T2" fmla="*/ 0 w 704"/>
                <a:gd name="T3" fmla="*/ 2147483647 h 309"/>
                <a:gd name="T4" fmla="*/ 2147483647 w 704"/>
                <a:gd name="T5" fmla="*/ 2147483647 h 309"/>
                <a:gd name="T6" fmla="*/ 2147483647 w 704"/>
                <a:gd name="T7" fmla="*/ 2147483647 h 309"/>
                <a:gd name="T8" fmla="*/ 2147483647 w 704"/>
                <a:gd name="T9" fmla="*/ 2147483647 h 309"/>
                <a:gd name="T10" fmla="*/ 2147483647 w 704"/>
                <a:gd name="T11" fmla="*/ 2147483647 h 309"/>
                <a:gd name="T12" fmla="*/ 2147483647 w 704"/>
                <a:gd name="T13" fmla="*/ 2147483647 h 309"/>
                <a:gd name="T14" fmla="*/ 2147483647 w 704"/>
                <a:gd name="T15" fmla="*/ 2147483647 h 309"/>
                <a:gd name="T16" fmla="*/ 2147483647 w 704"/>
                <a:gd name="T17" fmla="*/ 2147483647 h 309"/>
                <a:gd name="T18" fmla="*/ 2147483647 w 704"/>
                <a:gd name="T19" fmla="*/ 2147483647 h 309"/>
                <a:gd name="T20" fmla="*/ 2147483647 w 704"/>
                <a:gd name="T21" fmla="*/ 2147483647 h 309"/>
                <a:gd name="T22" fmla="*/ 2147483647 w 704"/>
                <a:gd name="T23" fmla="*/ 2147483647 h 309"/>
                <a:gd name="T24" fmla="*/ 2147483647 w 704"/>
                <a:gd name="T25" fmla="*/ 2147483647 h 309"/>
                <a:gd name="T26" fmla="*/ 2147483647 w 704"/>
                <a:gd name="T27" fmla="*/ 2147483647 h 309"/>
                <a:gd name="T28" fmla="*/ 2147483647 w 704"/>
                <a:gd name="T29" fmla="*/ 2147483647 h 309"/>
                <a:gd name="T30" fmla="*/ 2147483647 w 704"/>
                <a:gd name="T31" fmla="*/ 2147483647 h 309"/>
                <a:gd name="T32" fmla="*/ 2147483647 w 704"/>
                <a:gd name="T33" fmla="*/ 2147483647 h 309"/>
                <a:gd name="T34" fmla="*/ 2147483647 w 704"/>
                <a:gd name="T35" fmla="*/ 2147483647 h 309"/>
                <a:gd name="T36" fmla="*/ 2147483647 w 704"/>
                <a:gd name="T37" fmla="*/ 2147483647 h 309"/>
                <a:gd name="T38" fmla="*/ 2147483647 w 704"/>
                <a:gd name="T39" fmla="*/ 2147483647 h 309"/>
                <a:gd name="T40" fmla="*/ 2147483647 w 704"/>
                <a:gd name="T41" fmla="*/ 2147483647 h 309"/>
                <a:gd name="T42" fmla="*/ 2147483647 w 704"/>
                <a:gd name="T43" fmla="*/ 2147483647 h 309"/>
                <a:gd name="T44" fmla="*/ 2147483647 w 704"/>
                <a:gd name="T45" fmla="*/ 2147483647 h 309"/>
                <a:gd name="T46" fmla="*/ 2147483647 w 704"/>
                <a:gd name="T47" fmla="*/ 2147483647 h 309"/>
                <a:gd name="T48" fmla="*/ 2147483647 w 704"/>
                <a:gd name="T49" fmla="*/ 2147483647 h 309"/>
                <a:gd name="T50" fmla="*/ 2147483647 w 704"/>
                <a:gd name="T51" fmla="*/ 2147483647 h 309"/>
                <a:gd name="T52" fmla="*/ 2147483647 w 704"/>
                <a:gd name="T53" fmla="*/ 2147483647 h 309"/>
                <a:gd name="T54" fmla="*/ 2147483647 w 704"/>
                <a:gd name="T55" fmla="*/ 2147483647 h 309"/>
                <a:gd name="T56" fmla="*/ 2147483647 w 704"/>
                <a:gd name="T57" fmla="*/ 2147483647 h 309"/>
                <a:gd name="T58" fmla="*/ 2147483647 w 704"/>
                <a:gd name="T59" fmla="*/ 0 h 309"/>
                <a:gd name="T60" fmla="*/ 2147483647 w 704"/>
                <a:gd name="T61" fmla="*/ 2147483647 h 309"/>
                <a:gd name="T62" fmla="*/ 2147483647 w 704"/>
                <a:gd name="T63" fmla="*/ 2147483647 h 309"/>
                <a:gd name="T64" fmla="*/ 2147483647 w 704"/>
                <a:gd name="T65" fmla="*/ 2147483647 h 309"/>
                <a:gd name="T66" fmla="*/ 2147483647 w 704"/>
                <a:gd name="T67" fmla="*/ 2147483647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9"/>
                <a:gd name="T104" fmla="*/ 704 w 704"/>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9">
                  <a:moveTo>
                    <a:pt x="24" y="228"/>
                  </a:moveTo>
                  <a:lnTo>
                    <a:pt x="0" y="294"/>
                  </a:lnTo>
                  <a:lnTo>
                    <a:pt x="91" y="285"/>
                  </a:lnTo>
                  <a:lnTo>
                    <a:pt x="127" y="255"/>
                  </a:lnTo>
                  <a:lnTo>
                    <a:pt x="251" y="223"/>
                  </a:lnTo>
                  <a:lnTo>
                    <a:pt x="285" y="240"/>
                  </a:lnTo>
                  <a:lnTo>
                    <a:pt x="367" y="228"/>
                  </a:lnTo>
                  <a:lnTo>
                    <a:pt x="367" y="233"/>
                  </a:lnTo>
                  <a:lnTo>
                    <a:pt x="489" y="309"/>
                  </a:lnTo>
                  <a:lnTo>
                    <a:pt x="561" y="287"/>
                  </a:lnTo>
                  <a:lnTo>
                    <a:pt x="601" y="202"/>
                  </a:lnTo>
                  <a:lnTo>
                    <a:pt x="671" y="178"/>
                  </a:lnTo>
                  <a:lnTo>
                    <a:pt x="704" y="115"/>
                  </a:lnTo>
                  <a:lnTo>
                    <a:pt x="702" y="39"/>
                  </a:lnTo>
                  <a:lnTo>
                    <a:pt x="693" y="102"/>
                  </a:lnTo>
                  <a:lnTo>
                    <a:pt x="655" y="155"/>
                  </a:lnTo>
                  <a:lnTo>
                    <a:pt x="640" y="151"/>
                  </a:lnTo>
                  <a:lnTo>
                    <a:pt x="587" y="166"/>
                  </a:lnTo>
                  <a:lnTo>
                    <a:pt x="587" y="148"/>
                  </a:lnTo>
                  <a:lnTo>
                    <a:pt x="640" y="130"/>
                  </a:lnTo>
                  <a:lnTo>
                    <a:pt x="592" y="124"/>
                  </a:lnTo>
                  <a:lnTo>
                    <a:pt x="646" y="108"/>
                  </a:lnTo>
                  <a:lnTo>
                    <a:pt x="666" y="117"/>
                  </a:lnTo>
                  <a:lnTo>
                    <a:pt x="677" y="57"/>
                  </a:lnTo>
                  <a:lnTo>
                    <a:pt x="663" y="44"/>
                  </a:lnTo>
                  <a:lnTo>
                    <a:pt x="599" y="67"/>
                  </a:lnTo>
                  <a:lnTo>
                    <a:pt x="601" y="32"/>
                  </a:lnTo>
                  <a:lnTo>
                    <a:pt x="628" y="41"/>
                  </a:lnTo>
                  <a:lnTo>
                    <a:pt x="663" y="14"/>
                  </a:lnTo>
                  <a:lnTo>
                    <a:pt x="644" y="0"/>
                  </a:lnTo>
                  <a:lnTo>
                    <a:pt x="434" y="48"/>
                  </a:lnTo>
                  <a:lnTo>
                    <a:pt x="176" y="100"/>
                  </a:lnTo>
                  <a:lnTo>
                    <a:pt x="58" y="227"/>
                  </a:lnTo>
                  <a:lnTo>
                    <a:pt x="24" y="228"/>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303" name="Freeform 302"/>
            <p:cNvSpPr>
              <a:spLocks/>
            </p:cNvSpPr>
            <p:nvPr/>
          </p:nvSpPr>
          <p:spPr bwMode="auto">
            <a:xfrm>
              <a:off x="5409814" y="1676590"/>
              <a:ext cx="946300" cy="639134"/>
            </a:xfrm>
            <a:custGeom>
              <a:avLst/>
              <a:gdLst>
                <a:gd name="T0" fmla="*/ 2147483647 w 616"/>
                <a:gd name="T1" fmla="*/ 2147483647 h 383"/>
                <a:gd name="T2" fmla="*/ 2147483647 w 616"/>
                <a:gd name="T3" fmla="*/ 2147483647 h 383"/>
                <a:gd name="T4" fmla="*/ 2147483647 w 616"/>
                <a:gd name="T5" fmla="*/ 2147483647 h 383"/>
                <a:gd name="T6" fmla="*/ 2147483647 w 616"/>
                <a:gd name="T7" fmla="*/ 2147483647 h 383"/>
                <a:gd name="T8" fmla="*/ 2147483647 w 616"/>
                <a:gd name="T9" fmla="*/ 2147483647 h 383"/>
                <a:gd name="T10" fmla="*/ 0 w 616"/>
                <a:gd name="T11" fmla="*/ 2147483647 h 383"/>
                <a:gd name="T12" fmla="*/ 2147483647 w 616"/>
                <a:gd name="T13" fmla="*/ 2147483647 h 383"/>
                <a:gd name="T14" fmla="*/ 2147483647 w 616"/>
                <a:gd name="T15" fmla="*/ 2147483647 h 383"/>
                <a:gd name="T16" fmla="*/ 2147483647 w 616"/>
                <a:gd name="T17" fmla="*/ 2147483647 h 383"/>
                <a:gd name="T18" fmla="*/ 2147483647 w 616"/>
                <a:gd name="T19" fmla="*/ 2147483647 h 383"/>
                <a:gd name="T20" fmla="*/ 2147483647 w 616"/>
                <a:gd name="T21" fmla="*/ 2147483647 h 383"/>
                <a:gd name="T22" fmla="*/ 2147483647 w 616"/>
                <a:gd name="T23" fmla="*/ 2147483647 h 383"/>
                <a:gd name="T24" fmla="*/ 2147483647 w 616"/>
                <a:gd name="T25" fmla="*/ 2147483647 h 383"/>
                <a:gd name="T26" fmla="*/ 2147483647 w 616"/>
                <a:gd name="T27" fmla="*/ 2147483647 h 383"/>
                <a:gd name="T28" fmla="*/ 2147483647 w 616"/>
                <a:gd name="T29" fmla="*/ 2147483647 h 383"/>
                <a:gd name="T30" fmla="*/ 2147483647 w 616"/>
                <a:gd name="T31" fmla="*/ 2147483647 h 383"/>
                <a:gd name="T32" fmla="*/ 2147483647 w 616"/>
                <a:gd name="T33" fmla="*/ 2147483647 h 383"/>
                <a:gd name="T34" fmla="*/ 2147483647 w 616"/>
                <a:gd name="T35" fmla="*/ 0 h 383"/>
                <a:gd name="T36" fmla="*/ 2147483647 w 616"/>
                <a:gd name="T37" fmla="*/ 2147483647 h 383"/>
                <a:gd name="T38" fmla="*/ 2147483647 w 616"/>
                <a:gd name="T39" fmla="*/ 2147483647 h 383"/>
                <a:gd name="T40" fmla="*/ 2147483647 w 616"/>
                <a:gd name="T41" fmla="*/ 2147483647 h 383"/>
                <a:gd name="T42" fmla="*/ 2147483647 w 616"/>
                <a:gd name="T43" fmla="*/ 2147483647 h 383"/>
                <a:gd name="T44" fmla="*/ 2147483647 w 616"/>
                <a:gd name="T45" fmla="*/ 2147483647 h 383"/>
                <a:gd name="T46" fmla="*/ 2147483647 w 616"/>
                <a:gd name="T47" fmla="*/ 2147483647 h 383"/>
                <a:gd name="T48" fmla="*/ 2147483647 w 616"/>
                <a:gd name="T49" fmla="*/ 2147483647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7"/>
                  </a:lnTo>
                  <a:lnTo>
                    <a:pt x="57" y="342"/>
                  </a:lnTo>
                  <a:lnTo>
                    <a:pt x="3" y="362"/>
                  </a:lnTo>
                  <a:lnTo>
                    <a:pt x="0" y="383"/>
                  </a:lnTo>
                  <a:lnTo>
                    <a:pt x="147" y="357"/>
                  </a:lnTo>
                  <a:lnTo>
                    <a:pt x="412" y="302"/>
                  </a:lnTo>
                  <a:lnTo>
                    <a:pt x="616" y="253"/>
                  </a:lnTo>
                  <a:lnTo>
                    <a:pt x="616" y="214"/>
                  </a:lnTo>
                  <a:lnTo>
                    <a:pt x="594" y="202"/>
                  </a:lnTo>
                  <a:lnTo>
                    <a:pt x="576" y="222"/>
                  </a:lnTo>
                  <a:lnTo>
                    <a:pt x="565" y="169"/>
                  </a:lnTo>
                  <a:lnTo>
                    <a:pt x="576" y="123"/>
                  </a:lnTo>
                  <a:lnTo>
                    <a:pt x="500" y="89"/>
                  </a:lnTo>
                  <a:lnTo>
                    <a:pt x="448" y="98"/>
                  </a:lnTo>
                  <a:lnTo>
                    <a:pt x="446" y="26"/>
                  </a:lnTo>
                  <a:lnTo>
                    <a:pt x="393" y="0"/>
                  </a:lnTo>
                  <a:lnTo>
                    <a:pt x="352" y="16"/>
                  </a:lnTo>
                  <a:lnTo>
                    <a:pt x="325" y="83"/>
                  </a:lnTo>
                  <a:lnTo>
                    <a:pt x="278" y="110"/>
                  </a:lnTo>
                  <a:lnTo>
                    <a:pt x="258" y="216"/>
                  </a:lnTo>
                  <a:lnTo>
                    <a:pt x="181" y="268"/>
                  </a:lnTo>
                  <a:lnTo>
                    <a:pt x="118" y="289"/>
                  </a:lnTo>
                  <a:lnTo>
                    <a:pt x="102" y="26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04" name="Freeform 303"/>
            <p:cNvSpPr>
              <a:spLocks/>
            </p:cNvSpPr>
            <p:nvPr/>
          </p:nvSpPr>
          <p:spPr bwMode="auto">
            <a:xfrm>
              <a:off x="5474906" y="1550988"/>
              <a:ext cx="536575" cy="606425"/>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0"/>
                  </a:moveTo>
                  <a:lnTo>
                    <a:pt x="9" y="183"/>
                  </a:lnTo>
                  <a:lnTo>
                    <a:pt x="0" y="241"/>
                  </a:lnTo>
                  <a:lnTo>
                    <a:pt x="9" y="302"/>
                  </a:lnTo>
                  <a:lnTo>
                    <a:pt x="59" y="344"/>
                  </a:lnTo>
                  <a:lnTo>
                    <a:pt x="71" y="365"/>
                  </a:lnTo>
                  <a:lnTo>
                    <a:pt x="135" y="344"/>
                  </a:lnTo>
                  <a:lnTo>
                    <a:pt x="211" y="295"/>
                  </a:lnTo>
                  <a:lnTo>
                    <a:pt x="234" y="187"/>
                  </a:lnTo>
                  <a:lnTo>
                    <a:pt x="283" y="159"/>
                  </a:lnTo>
                  <a:lnTo>
                    <a:pt x="310" y="93"/>
                  </a:lnTo>
                  <a:lnTo>
                    <a:pt x="349" y="76"/>
                  </a:lnTo>
                  <a:lnTo>
                    <a:pt x="298" y="67"/>
                  </a:lnTo>
                  <a:lnTo>
                    <a:pt x="210" y="114"/>
                  </a:lnTo>
                  <a:lnTo>
                    <a:pt x="196" y="68"/>
                  </a:lnTo>
                  <a:lnTo>
                    <a:pt x="120" y="73"/>
                  </a:lnTo>
                  <a:lnTo>
                    <a:pt x="103" y="0"/>
                  </a:lnTo>
                  <a:lnTo>
                    <a:pt x="83" y="19"/>
                  </a:lnTo>
                  <a:lnTo>
                    <a:pt x="89" y="123"/>
                  </a:lnTo>
                  <a:lnTo>
                    <a:pt x="55" y="132"/>
                  </a:lnTo>
                  <a:lnTo>
                    <a:pt x="35" y="190"/>
                  </a:lnTo>
                  <a:close/>
                </a:path>
              </a:pathLst>
            </a:custGeom>
            <a:solidFill>
              <a:schemeClr val="accent5">
                <a:lumMod val="20000"/>
                <a:lumOff val="80000"/>
              </a:scheme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305" name="Freeform 304"/>
            <p:cNvSpPr>
              <a:spLocks/>
            </p:cNvSpPr>
            <p:nvPr/>
          </p:nvSpPr>
          <p:spPr bwMode="auto">
            <a:xfrm>
              <a:off x="6238493" y="1558925"/>
              <a:ext cx="150813" cy="203200"/>
            </a:xfrm>
            <a:custGeom>
              <a:avLst/>
              <a:gdLst>
                <a:gd name="T0" fmla="*/ 0 w 98"/>
                <a:gd name="T1" fmla="*/ 2147483647 h 123"/>
                <a:gd name="T2" fmla="*/ 2147483647 w 98"/>
                <a:gd name="T3" fmla="*/ 0 h 123"/>
                <a:gd name="T4" fmla="*/ 2147483647 w 98"/>
                <a:gd name="T5" fmla="*/ 2147483647 h 123"/>
                <a:gd name="T6" fmla="*/ 2147483647 w 98"/>
                <a:gd name="T7" fmla="*/ 2147483647 h 123"/>
                <a:gd name="T8" fmla="*/ 2147483647 w 98"/>
                <a:gd name="T9" fmla="*/ 2147483647 h 123"/>
                <a:gd name="T10" fmla="*/ 2147483647 w 98"/>
                <a:gd name="T11" fmla="*/ 2147483647 h 123"/>
                <a:gd name="T12" fmla="*/ 2147483647 w 98"/>
                <a:gd name="T13" fmla="*/ 2147483647 h 123"/>
                <a:gd name="T14" fmla="*/ 0 w 98"/>
                <a:gd name="T15" fmla="*/ 2147483647 h 123"/>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3"/>
                <a:gd name="T26" fmla="*/ 98 w 98"/>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3">
                  <a:moveTo>
                    <a:pt x="0" y="8"/>
                  </a:moveTo>
                  <a:lnTo>
                    <a:pt x="21" y="0"/>
                  </a:lnTo>
                  <a:lnTo>
                    <a:pt x="66" y="27"/>
                  </a:lnTo>
                  <a:lnTo>
                    <a:pt x="66" y="54"/>
                  </a:lnTo>
                  <a:lnTo>
                    <a:pt x="97" y="74"/>
                  </a:lnTo>
                  <a:lnTo>
                    <a:pt x="98" y="109"/>
                  </a:lnTo>
                  <a:lnTo>
                    <a:pt x="48" y="123"/>
                  </a:lnTo>
                  <a:lnTo>
                    <a:pt x="0" y="8"/>
                  </a:lnTo>
                  <a:close/>
                </a:path>
              </a:pathLst>
            </a:custGeom>
            <a:solidFill>
              <a:schemeClr val="accent5">
                <a:lumMod val="20000"/>
                <a:lumOff val="80000"/>
              </a:scheme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06" name="Freeform 305"/>
            <p:cNvSpPr>
              <a:spLocks/>
            </p:cNvSpPr>
            <p:nvPr/>
          </p:nvSpPr>
          <p:spPr bwMode="auto">
            <a:xfrm>
              <a:off x="5593968" y="1162050"/>
              <a:ext cx="728663" cy="514350"/>
            </a:xfrm>
            <a:custGeom>
              <a:avLst/>
              <a:gdLst>
                <a:gd name="T0" fmla="*/ 2147483647 w 473"/>
                <a:gd name="T1" fmla="*/ 2147483647 h 310"/>
                <a:gd name="T2" fmla="*/ 0 w 473"/>
                <a:gd name="T3" fmla="*/ 2147483647 h 310"/>
                <a:gd name="T4" fmla="*/ 2147483647 w 473"/>
                <a:gd name="T5" fmla="*/ 2147483647 h 310"/>
                <a:gd name="T6" fmla="*/ 2147483647 w 473"/>
                <a:gd name="T7" fmla="*/ 2147483647 h 310"/>
                <a:gd name="T8" fmla="*/ 2147483647 w 473"/>
                <a:gd name="T9" fmla="*/ 2147483647 h 310"/>
                <a:gd name="T10" fmla="*/ 2147483647 w 473"/>
                <a:gd name="T11" fmla="*/ 2147483647 h 310"/>
                <a:gd name="T12" fmla="*/ 2147483647 w 473"/>
                <a:gd name="T13" fmla="*/ 2147483647 h 310"/>
                <a:gd name="T14" fmla="*/ 2147483647 w 473"/>
                <a:gd name="T15" fmla="*/ 2147483647 h 310"/>
                <a:gd name="T16" fmla="*/ 2147483647 w 473"/>
                <a:gd name="T17" fmla="*/ 2147483647 h 310"/>
                <a:gd name="T18" fmla="*/ 2147483647 w 473"/>
                <a:gd name="T19" fmla="*/ 2147483647 h 310"/>
                <a:gd name="T20" fmla="*/ 2147483647 w 473"/>
                <a:gd name="T21" fmla="*/ 2147483647 h 310"/>
                <a:gd name="T22" fmla="*/ 2147483647 w 473"/>
                <a:gd name="T23" fmla="*/ 2147483647 h 310"/>
                <a:gd name="T24" fmla="*/ 2147483647 w 473"/>
                <a:gd name="T25" fmla="*/ 0 h 310"/>
                <a:gd name="T26" fmla="*/ 2147483647 w 473"/>
                <a:gd name="T27" fmla="*/ 2147483647 h 310"/>
                <a:gd name="T28" fmla="*/ 2147483647 w 473"/>
                <a:gd name="T29" fmla="*/ 2147483647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4"/>
                  </a:moveTo>
                  <a:lnTo>
                    <a:pt x="0" y="86"/>
                  </a:lnTo>
                  <a:lnTo>
                    <a:pt x="24" y="237"/>
                  </a:lnTo>
                  <a:lnTo>
                    <a:pt x="43" y="310"/>
                  </a:lnTo>
                  <a:lnTo>
                    <a:pt x="124" y="304"/>
                  </a:lnTo>
                  <a:lnTo>
                    <a:pt x="422" y="247"/>
                  </a:lnTo>
                  <a:lnTo>
                    <a:pt x="443" y="238"/>
                  </a:lnTo>
                  <a:lnTo>
                    <a:pt x="473" y="168"/>
                  </a:lnTo>
                  <a:lnTo>
                    <a:pt x="428" y="129"/>
                  </a:lnTo>
                  <a:lnTo>
                    <a:pt x="452" y="40"/>
                  </a:lnTo>
                  <a:lnTo>
                    <a:pt x="418" y="31"/>
                  </a:lnTo>
                  <a:lnTo>
                    <a:pt x="418" y="8"/>
                  </a:lnTo>
                  <a:lnTo>
                    <a:pt x="403" y="0"/>
                  </a:lnTo>
                  <a:lnTo>
                    <a:pt x="57" y="64"/>
                  </a:lnTo>
                  <a:lnTo>
                    <a:pt x="43" y="44"/>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307" name="Freeform 306"/>
            <p:cNvSpPr>
              <a:spLocks/>
            </p:cNvSpPr>
            <p:nvPr/>
          </p:nvSpPr>
          <p:spPr bwMode="auto">
            <a:xfrm>
              <a:off x="6254369" y="1220788"/>
              <a:ext cx="188913" cy="412750"/>
            </a:xfrm>
            <a:custGeom>
              <a:avLst/>
              <a:gdLst>
                <a:gd name="T0" fmla="*/ 2147483647 w 125"/>
                <a:gd name="T1" fmla="*/ 2147483647 h 248"/>
                <a:gd name="T2" fmla="*/ 2147483647 w 125"/>
                <a:gd name="T3" fmla="*/ 0 h 248"/>
                <a:gd name="T4" fmla="*/ 2147483647 w 125"/>
                <a:gd name="T5" fmla="*/ 2147483647 h 248"/>
                <a:gd name="T6" fmla="*/ 2147483647 w 125"/>
                <a:gd name="T7" fmla="*/ 2147483647 h 248"/>
                <a:gd name="T8" fmla="*/ 2147483647 w 125"/>
                <a:gd name="T9" fmla="*/ 2147483647 h 248"/>
                <a:gd name="T10" fmla="*/ 2147483647 w 125"/>
                <a:gd name="T11" fmla="*/ 2147483647 h 248"/>
                <a:gd name="T12" fmla="*/ 2147483647 w 125"/>
                <a:gd name="T13" fmla="*/ 2147483647 h 248"/>
                <a:gd name="T14" fmla="*/ 2147483647 w 125"/>
                <a:gd name="T15" fmla="*/ 2147483647 h 248"/>
                <a:gd name="T16" fmla="*/ 2147483647 w 125"/>
                <a:gd name="T17" fmla="*/ 2147483647 h 248"/>
                <a:gd name="T18" fmla="*/ 2147483647 w 125"/>
                <a:gd name="T19" fmla="*/ 2147483647 h 248"/>
                <a:gd name="T20" fmla="*/ 2147483647 w 125"/>
                <a:gd name="T21" fmla="*/ 2147483647 h 248"/>
                <a:gd name="T22" fmla="*/ 0 w 125"/>
                <a:gd name="T23" fmla="*/ 2147483647 h 248"/>
                <a:gd name="T24" fmla="*/ 2147483647 w 125"/>
                <a:gd name="T25" fmla="*/ 214748364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8"/>
                <a:gd name="T41" fmla="*/ 125 w 125"/>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8">
                  <a:moveTo>
                    <a:pt x="22" y="2"/>
                  </a:moveTo>
                  <a:lnTo>
                    <a:pt x="52" y="0"/>
                  </a:lnTo>
                  <a:lnTo>
                    <a:pt x="112" y="38"/>
                  </a:lnTo>
                  <a:lnTo>
                    <a:pt x="103" y="67"/>
                  </a:lnTo>
                  <a:lnTo>
                    <a:pt x="124" y="87"/>
                  </a:lnTo>
                  <a:lnTo>
                    <a:pt x="125" y="203"/>
                  </a:lnTo>
                  <a:lnTo>
                    <a:pt x="104" y="248"/>
                  </a:lnTo>
                  <a:lnTo>
                    <a:pt x="81" y="231"/>
                  </a:lnTo>
                  <a:lnTo>
                    <a:pt x="55" y="230"/>
                  </a:lnTo>
                  <a:lnTo>
                    <a:pt x="12" y="206"/>
                  </a:lnTo>
                  <a:lnTo>
                    <a:pt x="45" y="133"/>
                  </a:lnTo>
                  <a:lnTo>
                    <a:pt x="0" y="94"/>
                  </a:lnTo>
                  <a:lnTo>
                    <a:pt x="22" y="2"/>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08" name="Freeform 307"/>
            <p:cNvSpPr>
              <a:spLocks/>
            </p:cNvSpPr>
            <p:nvPr/>
          </p:nvSpPr>
          <p:spPr bwMode="auto">
            <a:xfrm>
              <a:off x="5654294" y="576263"/>
              <a:ext cx="808038" cy="712787"/>
            </a:xfrm>
            <a:custGeom>
              <a:avLst/>
              <a:gdLst>
                <a:gd name="T0" fmla="*/ 2147483647 w 524"/>
                <a:gd name="T1" fmla="*/ 2147483647 h 427"/>
                <a:gd name="T2" fmla="*/ 2147483647 w 524"/>
                <a:gd name="T3" fmla="*/ 2147483647 h 427"/>
                <a:gd name="T4" fmla="*/ 2147483647 w 524"/>
                <a:gd name="T5" fmla="*/ 2147483647 h 427"/>
                <a:gd name="T6" fmla="*/ 2147483647 w 524"/>
                <a:gd name="T7" fmla="*/ 2147483647 h 427"/>
                <a:gd name="T8" fmla="*/ 2147483647 w 524"/>
                <a:gd name="T9" fmla="*/ 2147483647 h 427"/>
                <a:gd name="T10" fmla="*/ 2147483647 w 524"/>
                <a:gd name="T11" fmla="*/ 2147483647 h 427"/>
                <a:gd name="T12" fmla="*/ 2147483647 w 524"/>
                <a:gd name="T13" fmla="*/ 2147483647 h 427"/>
                <a:gd name="T14" fmla="*/ 2147483647 w 524"/>
                <a:gd name="T15" fmla="*/ 2147483647 h 427"/>
                <a:gd name="T16" fmla="*/ 2147483647 w 524"/>
                <a:gd name="T17" fmla="*/ 2147483647 h 427"/>
                <a:gd name="T18" fmla="*/ 2147483647 w 524"/>
                <a:gd name="T19" fmla="*/ 2147483647 h 427"/>
                <a:gd name="T20" fmla="*/ 2147483647 w 524"/>
                <a:gd name="T21" fmla="*/ 2147483647 h 427"/>
                <a:gd name="T22" fmla="*/ 2147483647 w 524"/>
                <a:gd name="T23" fmla="*/ 2147483647 h 427"/>
                <a:gd name="T24" fmla="*/ 2147483647 w 524"/>
                <a:gd name="T25" fmla="*/ 0 h 427"/>
                <a:gd name="T26" fmla="*/ 2147483647 w 524"/>
                <a:gd name="T27" fmla="*/ 2147483647 h 427"/>
                <a:gd name="T28" fmla="*/ 2147483647 w 524"/>
                <a:gd name="T29" fmla="*/ 2147483647 h 427"/>
                <a:gd name="T30" fmla="*/ 2147483647 w 524"/>
                <a:gd name="T31" fmla="*/ 2147483647 h 427"/>
                <a:gd name="T32" fmla="*/ 2147483647 w 524"/>
                <a:gd name="T33" fmla="*/ 2147483647 h 427"/>
                <a:gd name="T34" fmla="*/ 2147483647 w 524"/>
                <a:gd name="T35" fmla="*/ 2147483647 h 427"/>
                <a:gd name="T36" fmla="*/ 2147483647 w 524"/>
                <a:gd name="T37" fmla="*/ 2147483647 h 427"/>
                <a:gd name="T38" fmla="*/ 2147483647 w 524"/>
                <a:gd name="T39" fmla="*/ 2147483647 h 427"/>
                <a:gd name="T40" fmla="*/ 2147483647 w 524"/>
                <a:gd name="T41" fmla="*/ 2147483647 h 427"/>
                <a:gd name="T42" fmla="*/ 2147483647 w 524"/>
                <a:gd name="T43" fmla="*/ 2147483647 h 427"/>
                <a:gd name="T44" fmla="*/ 2147483647 w 524"/>
                <a:gd name="T45" fmla="*/ 2147483647 h 427"/>
                <a:gd name="T46" fmla="*/ 2147483647 w 524"/>
                <a:gd name="T47" fmla="*/ 2147483647 h 427"/>
                <a:gd name="T48" fmla="*/ 2147483647 w 524"/>
                <a:gd name="T49" fmla="*/ 2147483647 h 427"/>
                <a:gd name="T50" fmla="*/ 2147483647 w 524"/>
                <a:gd name="T51" fmla="*/ 2147483647 h 427"/>
                <a:gd name="T52" fmla="*/ 2147483647 w 524"/>
                <a:gd name="T53" fmla="*/ 2147483647 h 427"/>
                <a:gd name="T54" fmla="*/ 2147483647 w 524"/>
                <a:gd name="T55" fmla="*/ 2147483647 h 427"/>
                <a:gd name="T56" fmla="*/ 0 w 524"/>
                <a:gd name="T57" fmla="*/ 2147483647 h 427"/>
                <a:gd name="T58" fmla="*/ 2147483647 w 524"/>
                <a:gd name="T59" fmla="*/ 2147483647 h 427"/>
                <a:gd name="T60" fmla="*/ 2147483647 w 524"/>
                <a:gd name="T61" fmla="*/ 2147483647 h 4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7"/>
                <a:gd name="T95" fmla="*/ 524 w 524"/>
                <a:gd name="T96" fmla="*/ 427 h 4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7">
                  <a:moveTo>
                    <a:pt x="41" y="286"/>
                  </a:moveTo>
                  <a:lnTo>
                    <a:pt x="90" y="261"/>
                  </a:lnTo>
                  <a:lnTo>
                    <a:pt x="157" y="255"/>
                  </a:lnTo>
                  <a:lnTo>
                    <a:pt x="173" y="233"/>
                  </a:lnTo>
                  <a:lnTo>
                    <a:pt x="197" y="230"/>
                  </a:lnTo>
                  <a:lnTo>
                    <a:pt x="211" y="206"/>
                  </a:lnTo>
                  <a:lnTo>
                    <a:pt x="233" y="197"/>
                  </a:lnTo>
                  <a:lnTo>
                    <a:pt x="223" y="152"/>
                  </a:lnTo>
                  <a:lnTo>
                    <a:pt x="209" y="140"/>
                  </a:lnTo>
                  <a:lnTo>
                    <a:pt x="237" y="105"/>
                  </a:lnTo>
                  <a:lnTo>
                    <a:pt x="255" y="105"/>
                  </a:lnTo>
                  <a:lnTo>
                    <a:pt x="316" y="29"/>
                  </a:lnTo>
                  <a:lnTo>
                    <a:pt x="410" y="0"/>
                  </a:lnTo>
                  <a:lnTo>
                    <a:pt x="421" y="72"/>
                  </a:lnTo>
                  <a:lnTo>
                    <a:pt x="425" y="69"/>
                  </a:lnTo>
                  <a:lnTo>
                    <a:pt x="448" y="94"/>
                  </a:lnTo>
                  <a:lnTo>
                    <a:pt x="449" y="167"/>
                  </a:lnTo>
                  <a:lnTo>
                    <a:pt x="477" y="227"/>
                  </a:lnTo>
                  <a:lnTo>
                    <a:pt x="488" y="304"/>
                  </a:lnTo>
                  <a:lnTo>
                    <a:pt x="491" y="371"/>
                  </a:lnTo>
                  <a:lnTo>
                    <a:pt x="524" y="394"/>
                  </a:lnTo>
                  <a:lnTo>
                    <a:pt x="500" y="427"/>
                  </a:lnTo>
                  <a:lnTo>
                    <a:pt x="439" y="388"/>
                  </a:lnTo>
                  <a:lnTo>
                    <a:pt x="407" y="391"/>
                  </a:lnTo>
                  <a:lnTo>
                    <a:pt x="376" y="382"/>
                  </a:lnTo>
                  <a:lnTo>
                    <a:pt x="378" y="359"/>
                  </a:lnTo>
                  <a:lnTo>
                    <a:pt x="358" y="352"/>
                  </a:lnTo>
                  <a:lnTo>
                    <a:pt x="15" y="418"/>
                  </a:lnTo>
                  <a:lnTo>
                    <a:pt x="0" y="398"/>
                  </a:lnTo>
                  <a:lnTo>
                    <a:pt x="53" y="322"/>
                  </a:lnTo>
                  <a:lnTo>
                    <a:pt x="41" y="28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4F81BD"/>
                </a:solidFill>
                <a:latin typeface="Lucida Sans Unicode" pitchFamily="34" charset="0"/>
              </a:endParaRPr>
            </a:p>
          </p:txBody>
        </p:sp>
        <p:sp>
          <p:nvSpPr>
            <p:cNvPr id="309" name="Freeform 308"/>
            <p:cNvSpPr>
              <a:spLocks/>
            </p:cNvSpPr>
            <p:nvPr/>
          </p:nvSpPr>
          <p:spPr bwMode="auto">
            <a:xfrm>
              <a:off x="6279768" y="536575"/>
              <a:ext cx="214313" cy="4270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1"/>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rgbClr val="C0504D">
                    <a:lumMod val="50000"/>
                  </a:srgbClr>
                </a:solidFill>
                <a:latin typeface="Lucida Sans Unicode" pitchFamily="34" charset="0"/>
              </a:endParaRPr>
            </a:p>
          </p:txBody>
        </p:sp>
        <p:sp>
          <p:nvSpPr>
            <p:cNvPr id="310" name="Freeform 309"/>
            <p:cNvSpPr>
              <a:spLocks/>
            </p:cNvSpPr>
            <p:nvPr/>
          </p:nvSpPr>
          <p:spPr bwMode="auto">
            <a:xfrm>
              <a:off x="6384543" y="868363"/>
              <a:ext cx="454025" cy="227012"/>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7"/>
                  </a:lnTo>
                  <a:lnTo>
                    <a:pt x="169" y="18"/>
                  </a:lnTo>
                  <a:lnTo>
                    <a:pt x="187" y="0"/>
                  </a:lnTo>
                  <a:lnTo>
                    <a:pt x="202" y="9"/>
                  </a:lnTo>
                  <a:lnTo>
                    <a:pt x="184" y="48"/>
                  </a:lnTo>
                  <a:lnTo>
                    <a:pt x="215" y="45"/>
                  </a:lnTo>
                  <a:lnTo>
                    <a:pt x="233" y="75"/>
                  </a:lnTo>
                  <a:lnTo>
                    <a:pt x="254" y="78"/>
                  </a:lnTo>
                  <a:lnTo>
                    <a:pt x="269" y="73"/>
                  </a:lnTo>
                  <a:lnTo>
                    <a:pt x="269" y="57"/>
                  </a:lnTo>
                  <a:lnTo>
                    <a:pt x="243" y="36"/>
                  </a:lnTo>
                  <a:lnTo>
                    <a:pt x="263" y="34"/>
                  </a:lnTo>
                  <a:lnTo>
                    <a:pt x="296" y="79"/>
                  </a:lnTo>
                  <a:lnTo>
                    <a:pt x="264" y="106"/>
                  </a:lnTo>
                  <a:lnTo>
                    <a:pt x="229" y="93"/>
                  </a:lnTo>
                  <a:lnTo>
                    <a:pt x="206" y="125"/>
                  </a:lnTo>
                  <a:lnTo>
                    <a:pt x="161" y="93"/>
                  </a:lnTo>
                  <a:lnTo>
                    <a:pt x="12" y="134"/>
                  </a:lnTo>
                  <a:lnTo>
                    <a:pt x="0" y="5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11" name="Freeform 310"/>
            <p:cNvSpPr>
              <a:spLocks/>
            </p:cNvSpPr>
            <p:nvPr/>
          </p:nvSpPr>
          <p:spPr bwMode="auto">
            <a:xfrm>
              <a:off x="6403594" y="1038225"/>
              <a:ext cx="233363" cy="196850"/>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12" name="Freeform 311"/>
            <p:cNvSpPr>
              <a:spLocks/>
            </p:cNvSpPr>
            <p:nvPr/>
          </p:nvSpPr>
          <p:spPr bwMode="auto">
            <a:xfrm>
              <a:off x="6438518" y="1171575"/>
              <a:ext cx="234950" cy="152400"/>
            </a:xfrm>
            <a:custGeom>
              <a:avLst/>
              <a:gdLst>
                <a:gd name="T0" fmla="*/ 0 w 152"/>
                <a:gd name="T1" fmla="*/ 2147483647 h 91"/>
                <a:gd name="T2" fmla="*/ 2147483647 w 152"/>
                <a:gd name="T3" fmla="*/ 2147483647 h 91"/>
                <a:gd name="T4" fmla="*/ 2147483647 w 152"/>
                <a:gd name="T5" fmla="*/ 0 h 91"/>
                <a:gd name="T6" fmla="*/ 2147483647 w 152"/>
                <a:gd name="T7" fmla="*/ 2147483647 h 91"/>
                <a:gd name="T8" fmla="*/ 2147483647 w 152"/>
                <a:gd name="T9" fmla="*/ 2147483647 h 91"/>
                <a:gd name="T10" fmla="*/ 2147483647 w 152"/>
                <a:gd name="T11" fmla="*/ 2147483647 h 91"/>
                <a:gd name="T12" fmla="*/ 2147483647 w 152"/>
                <a:gd name="T13" fmla="*/ 2147483647 h 91"/>
                <a:gd name="T14" fmla="*/ 0 w 152"/>
                <a:gd name="T15" fmla="*/ 214748364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1"/>
                  </a:lnTo>
                  <a:lnTo>
                    <a:pt x="18" y="91"/>
                  </a:lnTo>
                  <a:lnTo>
                    <a:pt x="0" y="6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13" name="Freeform 312"/>
            <p:cNvSpPr>
              <a:spLocks/>
            </p:cNvSpPr>
            <p:nvPr/>
          </p:nvSpPr>
          <p:spPr bwMode="auto">
            <a:xfrm>
              <a:off x="6438518" y="455613"/>
              <a:ext cx="247650" cy="481012"/>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1"/>
                  </a:lnTo>
                  <a:lnTo>
                    <a:pt x="152" y="222"/>
                  </a:lnTo>
                  <a:lnTo>
                    <a:pt x="162" y="204"/>
                  </a:lnTo>
                  <a:lnTo>
                    <a:pt x="112" y="182"/>
                  </a:lnTo>
                  <a:lnTo>
                    <a:pt x="46" y="14"/>
                  </a:lnTo>
                  <a:lnTo>
                    <a:pt x="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14" name="Freeform 313"/>
            <p:cNvSpPr>
              <a:spLocks/>
            </p:cNvSpPr>
            <p:nvPr/>
          </p:nvSpPr>
          <p:spPr bwMode="auto">
            <a:xfrm>
              <a:off x="6582981" y="1020763"/>
              <a:ext cx="120650" cy="10795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5">
                <a:lumMod val="20000"/>
                <a:lumOff val="80000"/>
              </a:scheme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dirty="0">
                <a:solidFill>
                  <a:sysClr val="windowText" lastClr="000000"/>
                </a:solidFill>
                <a:latin typeface="Lucida Sans Unicode" pitchFamily="34" charset="0"/>
              </a:endParaRPr>
            </a:p>
          </p:txBody>
        </p:sp>
        <p:sp>
          <p:nvSpPr>
            <p:cNvPr id="315" name="Freeform 314"/>
            <p:cNvSpPr>
              <a:spLocks/>
            </p:cNvSpPr>
            <p:nvPr/>
          </p:nvSpPr>
          <p:spPr bwMode="auto">
            <a:xfrm>
              <a:off x="6327347" y="1837131"/>
              <a:ext cx="65105" cy="118134"/>
            </a:xfrm>
            <a:custGeom>
              <a:avLst/>
              <a:gdLst>
                <a:gd name="T0" fmla="*/ 0 w 42"/>
                <a:gd name="T1" fmla="*/ 2147483647 h 71"/>
                <a:gd name="T2" fmla="*/ 2147483647 w 42"/>
                <a:gd name="T3" fmla="*/ 0 h 71"/>
                <a:gd name="T4" fmla="*/ 2147483647 w 42"/>
                <a:gd name="T5" fmla="*/ 2147483647 h 71"/>
                <a:gd name="T6" fmla="*/ 2147483647 w 42"/>
                <a:gd name="T7" fmla="*/ 2147483647 h 71"/>
                <a:gd name="T8" fmla="*/ 0 w 42"/>
                <a:gd name="T9" fmla="*/ 2147483647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Lucida Sans Unicode" pitchFamily="34" charset="0"/>
              </a:endParaRPr>
            </a:p>
          </p:txBody>
        </p:sp>
        <p:sp>
          <p:nvSpPr>
            <p:cNvPr id="316" name="Text Box 67"/>
            <p:cNvSpPr txBox="1">
              <a:spLocks noChangeArrowheads="1"/>
            </p:cNvSpPr>
            <p:nvPr/>
          </p:nvSpPr>
          <p:spPr bwMode="auto">
            <a:xfrm>
              <a:off x="5067630" y="2034021"/>
              <a:ext cx="475537" cy="23292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KY</a:t>
              </a:r>
            </a:p>
          </p:txBody>
        </p:sp>
        <p:sp>
          <p:nvSpPr>
            <p:cNvPr id="317" name="Text Box 68"/>
            <p:cNvSpPr txBox="1">
              <a:spLocks noChangeArrowheads="1"/>
            </p:cNvSpPr>
            <p:nvPr/>
          </p:nvSpPr>
          <p:spPr bwMode="auto">
            <a:xfrm>
              <a:off x="4919251" y="2888218"/>
              <a:ext cx="481042" cy="22645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AL</a:t>
              </a:r>
            </a:p>
          </p:txBody>
        </p:sp>
        <p:sp>
          <p:nvSpPr>
            <p:cNvPr id="318" name="Text Box 70"/>
            <p:cNvSpPr txBox="1">
              <a:spLocks noChangeArrowheads="1"/>
            </p:cNvSpPr>
            <p:nvPr/>
          </p:nvSpPr>
          <p:spPr bwMode="auto">
            <a:xfrm>
              <a:off x="5829214" y="2212736"/>
              <a:ext cx="495004" cy="25423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NC</a:t>
              </a:r>
            </a:p>
          </p:txBody>
        </p:sp>
        <p:sp>
          <p:nvSpPr>
            <p:cNvPr id="319" name="Text Box 72"/>
            <p:cNvSpPr txBox="1">
              <a:spLocks noChangeArrowheads="1"/>
            </p:cNvSpPr>
            <p:nvPr/>
          </p:nvSpPr>
          <p:spPr bwMode="auto">
            <a:xfrm>
              <a:off x="5764109" y="1291900"/>
              <a:ext cx="560109" cy="18447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PA</a:t>
              </a:r>
            </a:p>
          </p:txBody>
        </p:sp>
        <p:sp>
          <p:nvSpPr>
            <p:cNvPr id="320" name="Text Box 73"/>
            <p:cNvSpPr txBox="1">
              <a:spLocks noChangeArrowheads="1"/>
            </p:cNvSpPr>
            <p:nvPr/>
          </p:nvSpPr>
          <p:spPr bwMode="auto">
            <a:xfrm>
              <a:off x="6477240" y="245356"/>
              <a:ext cx="494678" cy="221370"/>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endParaRPr lang="en-US" sz="1500" b="1" kern="0">
                <a:solidFill>
                  <a:sysClr val="windowText" lastClr="000000"/>
                </a:solidFill>
                <a:latin typeface="Calibri" pitchFamily="34" charset="0"/>
              </a:endParaRPr>
            </a:p>
          </p:txBody>
        </p:sp>
        <p:sp>
          <p:nvSpPr>
            <p:cNvPr id="321" name="Text Box 75"/>
            <p:cNvSpPr txBox="1">
              <a:spLocks noChangeArrowheads="1"/>
            </p:cNvSpPr>
            <p:nvPr/>
          </p:nvSpPr>
          <p:spPr bwMode="auto">
            <a:xfrm>
              <a:off x="6395480" y="1720512"/>
              <a:ext cx="166868" cy="310929"/>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endParaRPr lang="en-US" sz="1500" kern="0">
                <a:solidFill>
                  <a:sysClr val="windowText" lastClr="000000"/>
                </a:solidFill>
                <a:latin typeface="Calibri" pitchFamily="34" charset="0"/>
              </a:endParaRPr>
            </a:p>
          </p:txBody>
        </p:sp>
        <p:sp>
          <p:nvSpPr>
            <p:cNvPr id="322" name="Text Box 78"/>
            <p:cNvSpPr txBox="1">
              <a:spLocks noChangeArrowheads="1"/>
            </p:cNvSpPr>
            <p:nvPr/>
          </p:nvSpPr>
          <p:spPr bwMode="auto">
            <a:xfrm>
              <a:off x="6834564" y="608843"/>
              <a:ext cx="546929" cy="26745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MA</a:t>
              </a:r>
            </a:p>
          </p:txBody>
        </p:sp>
        <p:sp>
          <p:nvSpPr>
            <p:cNvPr id="323" name="Line 81"/>
            <p:cNvSpPr>
              <a:spLocks noChangeShapeType="1"/>
            </p:cNvSpPr>
            <p:nvPr/>
          </p:nvSpPr>
          <p:spPr bwMode="auto">
            <a:xfrm flipH="1">
              <a:off x="6677099" y="840567"/>
              <a:ext cx="230140" cy="149938"/>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Calibri" panose="020F0502020204030204"/>
              </a:endParaRPr>
            </a:p>
          </p:txBody>
        </p:sp>
        <p:sp>
          <p:nvSpPr>
            <p:cNvPr id="324" name="Text Box 89"/>
            <p:cNvSpPr txBox="1">
              <a:spLocks noChangeArrowheads="1"/>
            </p:cNvSpPr>
            <p:nvPr/>
          </p:nvSpPr>
          <p:spPr bwMode="auto">
            <a:xfrm>
              <a:off x="3259818" y="3244135"/>
              <a:ext cx="464075" cy="26106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TX</a:t>
              </a:r>
            </a:p>
          </p:txBody>
        </p:sp>
        <p:sp>
          <p:nvSpPr>
            <p:cNvPr id="325" name="Text Box 90"/>
            <p:cNvSpPr txBox="1">
              <a:spLocks noChangeArrowheads="1"/>
            </p:cNvSpPr>
            <p:nvPr/>
          </p:nvSpPr>
          <p:spPr bwMode="auto">
            <a:xfrm>
              <a:off x="4060271" y="2597025"/>
              <a:ext cx="444672" cy="241425"/>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AR</a:t>
              </a:r>
            </a:p>
          </p:txBody>
        </p:sp>
        <p:sp>
          <p:nvSpPr>
            <p:cNvPr id="326" name="Text Box 94"/>
            <p:cNvSpPr txBox="1">
              <a:spLocks noChangeArrowheads="1"/>
            </p:cNvSpPr>
            <p:nvPr/>
          </p:nvSpPr>
          <p:spPr bwMode="auto">
            <a:xfrm>
              <a:off x="5305341" y="2883674"/>
              <a:ext cx="714646" cy="315023"/>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spcBef>
                  <a:spcPct val="50000"/>
                </a:spcBef>
                <a:defRPr/>
              </a:pPr>
              <a:r>
                <a:rPr lang="en-US" sz="1500" b="1" kern="0">
                  <a:solidFill>
                    <a:sysClr val="windowText" lastClr="000000"/>
                  </a:solidFill>
                  <a:latin typeface="Calibri" pitchFamily="34" charset="0"/>
                </a:rPr>
                <a:t> GA</a:t>
              </a:r>
            </a:p>
          </p:txBody>
        </p:sp>
        <p:sp>
          <p:nvSpPr>
            <p:cNvPr id="327" name="Text Box 95"/>
            <p:cNvSpPr txBox="1">
              <a:spLocks noChangeArrowheads="1"/>
            </p:cNvSpPr>
            <p:nvPr/>
          </p:nvSpPr>
          <p:spPr bwMode="auto">
            <a:xfrm>
              <a:off x="2334714" y="2701930"/>
              <a:ext cx="401232" cy="246265"/>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spcBef>
                  <a:spcPct val="50000"/>
                </a:spcBef>
                <a:defRPr/>
              </a:pPr>
              <a:r>
                <a:rPr lang="en-US" sz="1500" b="1" kern="0">
                  <a:solidFill>
                    <a:sysClr val="windowText" lastClr="000000"/>
                  </a:solidFill>
                  <a:latin typeface="Calibri" pitchFamily="34" charset="0"/>
                </a:rPr>
                <a:t>NM</a:t>
              </a:r>
            </a:p>
          </p:txBody>
        </p:sp>
        <p:sp>
          <p:nvSpPr>
            <p:cNvPr id="328" name="Text Box 106"/>
            <p:cNvSpPr txBox="1">
              <a:spLocks noChangeArrowheads="1"/>
            </p:cNvSpPr>
            <p:nvPr/>
          </p:nvSpPr>
          <p:spPr bwMode="auto">
            <a:xfrm>
              <a:off x="6463614" y="1302500"/>
              <a:ext cx="527354" cy="269125"/>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NJ</a:t>
              </a:r>
            </a:p>
          </p:txBody>
        </p:sp>
        <p:sp>
          <p:nvSpPr>
            <p:cNvPr id="329" name="Line 107"/>
            <p:cNvSpPr>
              <a:spLocks noChangeShapeType="1"/>
            </p:cNvSpPr>
            <p:nvPr/>
          </p:nvSpPr>
          <p:spPr bwMode="auto">
            <a:xfrm flipH="1" flipV="1">
              <a:off x="6393966" y="1455468"/>
              <a:ext cx="130211" cy="0"/>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Calibri" panose="020F0502020204030204"/>
              </a:endParaRPr>
            </a:p>
          </p:txBody>
        </p:sp>
        <p:sp>
          <p:nvSpPr>
            <p:cNvPr id="330" name="Freeform 329"/>
            <p:cNvSpPr>
              <a:spLocks/>
            </p:cNvSpPr>
            <p:nvPr/>
          </p:nvSpPr>
          <p:spPr bwMode="auto">
            <a:xfrm>
              <a:off x="0" y="3198697"/>
              <a:ext cx="1503483" cy="1546341"/>
            </a:xfrm>
            <a:custGeom>
              <a:avLst/>
              <a:gdLst>
                <a:gd name="T0" fmla="*/ 2147483647 w 993"/>
                <a:gd name="T1" fmla="*/ 2147483647 h 1021"/>
                <a:gd name="T2" fmla="*/ 2147483647 w 993"/>
                <a:gd name="T3" fmla="*/ 0 h 1021"/>
                <a:gd name="T4" fmla="*/ 2147483647 w 993"/>
                <a:gd name="T5" fmla="*/ 2147483647 h 1021"/>
                <a:gd name="T6" fmla="*/ 2147483647 w 993"/>
                <a:gd name="T7" fmla="*/ 2147483647 h 1021"/>
                <a:gd name="T8" fmla="*/ 2147483647 w 993"/>
                <a:gd name="T9" fmla="*/ 2147483647 h 1021"/>
                <a:gd name="T10" fmla="*/ 2147483647 w 993"/>
                <a:gd name="T11" fmla="*/ 2147483647 h 1021"/>
                <a:gd name="T12" fmla="*/ 2147483647 w 993"/>
                <a:gd name="T13" fmla="*/ 2147483647 h 1021"/>
                <a:gd name="T14" fmla="*/ 2147483647 w 993"/>
                <a:gd name="T15" fmla="*/ 2147483647 h 1021"/>
                <a:gd name="T16" fmla="*/ 2147483647 w 993"/>
                <a:gd name="T17" fmla="*/ 2147483647 h 1021"/>
                <a:gd name="T18" fmla="*/ 2147483647 w 993"/>
                <a:gd name="T19" fmla="*/ 2147483647 h 1021"/>
                <a:gd name="T20" fmla="*/ 2147483647 w 993"/>
                <a:gd name="T21" fmla="*/ 2147483647 h 1021"/>
                <a:gd name="T22" fmla="*/ 2147483647 w 993"/>
                <a:gd name="T23" fmla="*/ 2147483647 h 1021"/>
                <a:gd name="T24" fmla="*/ 2147483647 w 993"/>
                <a:gd name="T25" fmla="*/ 2147483647 h 1021"/>
                <a:gd name="T26" fmla="*/ 2147483647 w 993"/>
                <a:gd name="T27" fmla="*/ 2147483647 h 1021"/>
                <a:gd name="T28" fmla="*/ 2147483647 w 993"/>
                <a:gd name="T29" fmla="*/ 2147483647 h 1021"/>
                <a:gd name="T30" fmla="*/ 2147483647 w 993"/>
                <a:gd name="T31" fmla="*/ 2147483647 h 1021"/>
                <a:gd name="T32" fmla="*/ 2147483647 w 993"/>
                <a:gd name="T33" fmla="*/ 2147483647 h 1021"/>
                <a:gd name="T34" fmla="*/ 2147483647 w 993"/>
                <a:gd name="T35" fmla="*/ 2147483647 h 1021"/>
                <a:gd name="T36" fmla="*/ 2147483647 w 993"/>
                <a:gd name="T37" fmla="*/ 2147483647 h 1021"/>
                <a:gd name="T38" fmla="*/ 2147483647 w 993"/>
                <a:gd name="T39" fmla="*/ 2147483647 h 1021"/>
                <a:gd name="T40" fmla="*/ 2147483647 w 993"/>
                <a:gd name="T41" fmla="*/ 2147483647 h 1021"/>
                <a:gd name="T42" fmla="*/ 2147483647 w 993"/>
                <a:gd name="T43" fmla="*/ 2147483647 h 1021"/>
                <a:gd name="T44" fmla="*/ 0 w 993"/>
                <a:gd name="T45" fmla="*/ 2147483647 h 1021"/>
                <a:gd name="T46" fmla="*/ 2147483647 w 993"/>
                <a:gd name="T47" fmla="*/ 2147483647 h 1021"/>
                <a:gd name="T48" fmla="*/ 2147483647 w 993"/>
                <a:gd name="T49" fmla="*/ 2147483647 h 1021"/>
                <a:gd name="T50" fmla="*/ 2147483647 w 993"/>
                <a:gd name="T51" fmla="*/ 2147483647 h 1021"/>
                <a:gd name="T52" fmla="*/ 2147483647 w 993"/>
                <a:gd name="T53" fmla="*/ 2147483647 h 1021"/>
                <a:gd name="T54" fmla="*/ 2147483647 w 993"/>
                <a:gd name="T55" fmla="*/ 2147483647 h 1021"/>
                <a:gd name="T56" fmla="*/ 2147483647 w 993"/>
                <a:gd name="T57" fmla="*/ 2147483647 h 1021"/>
                <a:gd name="T58" fmla="*/ 2147483647 w 993"/>
                <a:gd name="T59" fmla="*/ 2147483647 h 1021"/>
                <a:gd name="T60" fmla="*/ 2147483647 w 993"/>
                <a:gd name="T61" fmla="*/ 2147483647 h 1021"/>
                <a:gd name="T62" fmla="*/ 2147483647 w 993"/>
                <a:gd name="T63" fmla="*/ 2147483647 h 1021"/>
                <a:gd name="T64" fmla="*/ 2147483647 w 993"/>
                <a:gd name="T65" fmla="*/ 2147483647 h 1021"/>
                <a:gd name="T66" fmla="*/ 2147483647 w 993"/>
                <a:gd name="T67" fmla="*/ 2147483647 h 1021"/>
                <a:gd name="T68" fmla="*/ 2147483647 w 993"/>
                <a:gd name="T69" fmla="*/ 2147483647 h 1021"/>
                <a:gd name="T70" fmla="*/ 2147483647 w 993"/>
                <a:gd name="T71" fmla="*/ 2147483647 h 1021"/>
                <a:gd name="T72" fmla="*/ 2147483647 w 993"/>
                <a:gd name="T73" fmla="*/ 2147483647 h 1021"/>
                <a:gd name="T74" fmla="*/ 2147483647 w 993"/>
                <a:gd name="T75" fmla="*/ 2147483647 h 1021"/>
                <a:gd name="T76" fmla="*/ 2147483647 w 993"/>
                <a:gd name="T77" fmla="*/ 2147483647 h 1021"/>
                <a:gd name="T78" fmla="*/ 2147483647 w 993"/>
                <a:gd name="T79" fmla="*/ 2147483647 h 1021"/>
                <a:gd name="T80" fmla="*/ 2147483647 w 993"/>
                <a:gd name="T81" fmla="*/ 2147483647 h 1021"/>
                <a:gd name="T82" fmla="*/ 2147483647 w 993"/>
                <a:gd name="T83" fmla="*/ 2147483647 h 10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3"/>
                <a:gd name="T127" fmla="*/ 0 h 1021"/>
                <a:gd name="T128" fmla="*/ 993 w 993"/>
                <a:gd name="T129" fmla="*/ 1021 h 10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3" h="1021">
                  <a:moveTo>
                    <a:pt x="160" y="152"/>
                  </a:moveTo>
                  <a:lnTo>
                    <a:pt x="360" y="0"/>
                  </a:lnTo>
                  <a:lnTo>
                    <a:pt x="456" y="25"/>
                  </a:lnTo>
                  <a:lnTo>
                    <a:pt x="504" y="76"/>
                  </a:lnTo>
                  <a:lnTo>
                    <a:pt x="688" y="93"/>
                  </a:lnTo>
                  <a:lnTo>
                    <a:pt x="696" y="599"/>
                  </a:lnTo>
                  <a:lnTo>
                    <a:pt x="752" y="615"/>
                  </a:lnTo>
                  <a:lnTo>
                    <a:pt x="784" y="674"/>
                  </a:lnTo>
                  <a:lnTo>
                    <a:pt x="824" y="649"/>
                  </a:lnTo>
                  <a:lnTo>
                    <a:pt x="912" y="792"/>
                  </a:lnTo>
                  <a:lnTo>
                    <a:pt x="992" y="851"/>
                  </a:lnTo>
                  <a:lnTo>
                    <a:pt x="992" y="902"/>
                  </a:lnTo>
                  <a:lnTo>
                    <a:pt x="896" y="910"/>
                  </a:lnTo>
                  <a:lnTo>
                    <a:pt x="848" y="742"/>
                  </a:lnTo>
                  <a:lnTo>
                    <a:pt x="544" y="582"/>
                  </a:lnTo>
                  <a:lnTo>
                    <a:pt x="552" y="632"/>
                  </a:lnTo>
                  <a:lnTo>
                    <a:pt x="480" y="700"/>
                  </a:lnTo>
                  <a:lnTo>
                    <a:pt x="472" y="674"/>
                  </a:lnTo>
                  <a:lnTo>
                    <a:pt x="448" y="674"/>
                  </a:lnTo>
                  <a:lnTo>
                    <a:pt x="392" y="818"/>
                  </a:lnTo>
                  <a:lnTo>
                    <a:pt x="224" y="953"/>
                  </a:lnTo>
                  <a:lnTo>
                    <a:pt x="48" y="1020"/>
                  </a:lnTo>
                  <a:lnTo>
                    <a:pt x="0" y="1012"/>
                  </a:lnTo>
                  <a:lnTo>
                    <a:pt x="200" y="894"/>
                  </a:lnTo>
                  <a:lnTo>
                    <a:pt x="224" y="894"/>
                  </a:lnTo>
                  <a:lnTo>
                    <a:pt x="296" y="801"/>
                  </a:lnTo>
                  <a:lnTo>
                    <a:pt x="328" y="801"/>
                  </a:lnTo>
                  <a:lnTo>
                    <a:pt x="376" y="725"/>
                  </a:lnTo>
                  <a:lnTo>
                    <a:pt x="360" y="700"/>
                  </a:lnTo>
                  <a:lnTo>
                    <a:pt x="256" y="708"/>
                  </a:lnTo>
                  <a:lnTo>
                    <a:pt x="184" y="540"/>
                  </a:lnTo>
                  <a:lnTo>
                    <a:pt x="224" y="455"/>
                  </a:lnTo>
                  <a:lnTo>
                    <a:pt x="288" y="430"/>
                  </a:lnTo>
                  <a:lnTo>
                    <a:pt x="264" y="362"/>
                  </a:lnTo>
                  <a:lnTo>
                    <a:pt x="192" y="396"/>
                  </a:lnTo>
                  <a:lnTo>
                    <a:pt x="144" y="295"/>
                  </a:lnTo>
                  <a:lnTo>
                    <a:pt x="200" y="270"/>
                  </a:lnTo>
                  <a:lnTo>
                    <a:pt x="256" y="295"/>
                  </a:lnTo>
                  <a:lnTo>
                    <a:pt x="280" y="287"/>
                  </a:lnTo>
                  <a:lnTo>
                    <a:pt x="232" y="194"/>
                  </a:lnTo>
                  <a:lnTo>
                    <a:pt x="160" y="194"/>
                  </a:lnTo>
                  <a:lnTo>
                    <a:pt x="160" y="152"/>
                  </a:lnTo>
                </a:path>
              </a:pathLst>
            </a:custGeom>
            <a:solidFill>
              <a:schemeClr val="accent5">
                <a:lumMod val="20000"/>
                <a:lumOff val="80000"/>
              </a:schemeClr>
            </a:solidFill>
            <a:ln w="15875" cap="rnd">
              <a:solidFill>
                <a:sysClr val="windowText" lastClr="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Calibri" pitchFamily="34" charset="0"/>
              </a:endParaRPr>
            </a:p>
          </p:txBody>
        </p:sp>
        <p:sp>
          <p:nvSpPr>
            <p:cNvPr id="331" name="Text Box 28"/>
            <p:cNvSpPr txBox="1">
              <a:spLocks noChangeArrowheads="1"/>
            </p:cNvSpPr>
            <p:nvPr/>
          </p:nvSpPr>
          <p:spPr bwMode="auto">
            <a:xfrm>
              <a:off x="3997175" y="2035535"/>
              <a:ext cx="583968" cy="240940"/>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MO</a:t>
              </a:r>
            </a:p>
          </p:txBody>
        </p:sp>
        <p:sp>
          <p:nvSpPr>
            <p:cNvPr id="332" name="Text Box 28"/>
            <p:cNvSpPr txBox="1">
              <a:spLocks noChangeArrowheads="1"/>
            </p:cNvSpPr>
            <p:nvPr/>
          </p:nvSpPr>
          <p:spPr bwMode="auto">
            <a:xfrm>
              <a:off x="6086093" y="173345"/>
              <a:ext cx="501667" cy="19400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NH</a:t>
              </a:r>
            </a:p>
          </p:txBody>
        </p:sp>
        <p:sp>
          <p:nvSpPr>
            <p:cNvPr id="333" name="Line 80"/>
            <p:cNvSpPr>
              <a:spLocks noChangeShapeType="1"/>
            </p:cNvSpPr>
            <p:nvPr/>
          </p:nvSpPr>
          <p:spPr bwMode="auto">
            <a:xfrm>
              <a:off x="6276593" y="428625"/>
              <a:ext cx="197620" cy="92375"/>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Calibri" panose="020F0502020204030204"/>
              </a:endParaRPr>
            </a:p>
          </p:txBody>
        </p:sp>
        <p:sp>
          <p:nvSpPr>
            <p:cNvPr id="334" name="Text Box 28"/>
            <p:cNvSpPr txBox="1">
              <a:spLocks noChangeArrowheads="1"/>
            </p:cNvSpPr>
            <p:nvPr/>
          </p:nvSpPr>
          <p:spPr bwMode="auto">
            <a:xfrm>
              <a:off x="5133593" y="1447800"/>
              <a:ext cx="522748"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OH</a:t>
              </a:r>
            </a:p>
          </p:txBody>
        </p:sp>
        <p:sp>
          <p:nvSpPr>
            <p:cNvPr id="335" name="Text Box 28"/>
            <p:cNvSpPr txBox="1">
              <a:spLocks noChangeArrowheads="1"/>
            </p:cNvSpPr>
            <p:nvPr/>
          </p:nvSpPr>
          <p:spPr bwMode="auto">
            <a:xfrm>
              <a:off x="4433231" y="1719672"/>
              <a:ext cx="414612" cy="23295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IL</a:t>
              </a:r>
            </a:p>
          </p:txBody>
        </p:sp>
        <p:sp>
          <p:nvSpPr>
            <p:cNvPr id="336" name="Text Box 28"/>
            <p:cNvSpPr txBox="1">
              <a:spLocks noChangeArrowheads="1"/>
            </p:cNvSpPr>
            <p:nvPr/>
          </p:nvSpPr>
          <p:spPr bwMode="auto">
            <a:xfrm>
              <a:off x="4152052" y="3158078"/>
              <a:ext cx="438616" cy="22329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LA</a:t>
              </a:r>
            </a:p>
          </p:txBody>
        </p:sp>
        <p:sp>
          <p:nvSpPr>
            <p:cNvPr id="337" name="Text Box 28"/>
            <p:cNvSpPr txBox="1">
              <a:spLocks noChangeArrowheads="1"/>
            </p:cNvSpPr>
            <p:nvPr/>
          </p:nvSpPr>
          <p:spPr bwMode="auto">
            <a:xfrm>
              <a:off x="5959425" y="872372"/>
              <a:ext cx="555293" cy="242053"/>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a:solidFill>
                    <a:sysClr val="windowText" lastClr="000000"/>
                  </a:solidFill>
                  <a:latin typeface="Calibri" pitchFamily="34" charset="0"/>
                </a:rPr>
                <a:t>NY</a:t>
              </a:r>
            </a:p>
          </p:txBody>
        </p:sp>
        <p:sp>
          <p:nvSpPr>
            <p:cNvPr id="338" name="Text Box 97"/>
            <p:cNvSpPr txBox="1">
              <a:spLocks noChangeArrowheads="1"/>
            </p:cNvSpPr>
            <p:nvPr/>
          </p:nvSpPr>
          <p:spPr bwMode="auto">
            <a:xfrm>
              <a:off x="6581393" y="1954308"/>
              <a:ext cx="916020" cy="252088"/>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DC</a:t>
              </a:r>
            </a:p>
          </p:txBody>
        </p:sp>
        <p:sp>
          <p:nvSpPr>
            <p:cNvPr id="339" name="Flowchart: Connector 338"/>
            <p:cNvSpPr/>
            <p:nvPr/>
          </p:nvSpPr>
          <p:spPr>
            <a:xfrm>
              <a:off x="6047993" y="1752600"/>
              <a:ext cx="76200" cy="76200"/>
            </a:xfrm>
            <a:prstGeom prst="flowChartConnector">
              <a:avLst/>
            </a:prstGeom>
            <a:solidFill>
              <a:srgbClr val="4F81BD">
                <a:lumMod val="20000"/>
                <a:lumOff val="80000"/>
              </a:srgbClr>
            </a:solidFill>
            <a:ln w="19050" cap="flat" cmpd="sng" algn="ctr">
              <a:solidFill>
                <a:sysClr val="windowText" lastClr="000000"/>
              </a:solid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kern="0">
                <a:solidFill>
                  <a:sysClr val="window" lastClr="FFFFFF"/>
                </a:solidFill>
                <a:latin typeface="Calibri" panose="020F0502020204030204"/>
              </a:endParaRPr>
            </a:p>
          </p:txBody>
        </p:sp>
        <p:sp>
          <p:nvSpPr>
            <p:cNvPr id="340" name="Line 84"/>
            <p:cNvSpPr>
              <a:spLocks noChangeShapeType="1"/>
            </p:cNvSpPr>
            <p:nvPr/>
          </p:nvSpPr>
          <p:spPr bwMode="auto">
            <a:xfrm flipH="1" flipV="1">
              <a:off x="6124193" y="1828800"/>
              <a:ext cx="457200" cy="152400"/>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Calibri" panose="020F0502020204030204"/>
              </a:endParaRPr>
            </a:p>
          </p:txBody>
        </p:sp>
        <p:sp>
          <p:nvSpPr>
            <p:cNvPr id="341" name="Text Box 99"/>
            <p:cNvSpPr txBox="1">
              <a:spLocks noChangeArrowheads="1"/>
            </p:cNvSpPr>
            <p:nvPr/>
          </p:nvSpPr>
          <p:spPr bwMode="auto">
            <a:xfrm>
              <a:off x="5895593" y="3657600"/>
              <a:ext cx="472393" cy="252088"/>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spcBef>
                  <a:spcPct val="50000"/>
                </a:spcBef>
                <a:defRPr/>
              </a:pPr>
              <a:r>
                <a:rPr lang="en-US" sz="1500" b="1" kern="0">
                  <a:solidFill>
                    <a:sysClr val="windowText" lastClr="000000"/>
                  </a:solidFill>
                  <a:latin typeface="Calibri" pitchFamily="34" charset="0"/>
                </a:rPr>
                <a:t>FL</a:t>
              </a:r>
            </a:p>
          </p:txBody>
        </p:sp>
        <p:sp>
          <p:nvSpPr>
            <p:cNvPr id="342" name="Text Box 29"/>
            <p:cNvSpPr txBox="1">
              <a:spLocks noChangeArrowheads="1"/>
            </p:cNvSpPr>
            <p:nvPr/>
          </p:nvSpPr>
          <p:spPr bwMode="auto">
            <a:xfrm>
              <a:off x="666368" y="1990725"/>
              <a:ext cx="590932" cy="314812"/>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CA</a:t>
              </a:r>
            </a:p>
          </p:txBody>
        </p:sp>
        <p:sp>
          <p:nvSpPr>
            <p:cNvPr id="343" name="Text Box 30"/>
            <p:cNvSpPr txBox="1">
              <a:spLocks noChangeArrowheads="1"/>
            </p:cNvSpPr>
            <p:nvPr/>
          </p:nvSpPr>
          <p:spPr bwMode="auto">
            <a:xfrm>
              <a:off x="3076193" y="990600"/>
              <a:ext cx="388095"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SD</a:t>
              </a:r>
            </a:p>
          </p:txBody>
        </p:sp>
      </p:grpSp>
      <p:sp>
        <p:nvSpPr>
          <p:cNvPr id="352" name="Text Box 29"/>
          <p:cNvSpPr txBox="1">
            <a:spLocks noChangeArrowheads="1"/>
          </p:cNvSpPr>
          <p:nvPr/>
        </p:nvSpPr>
        <p:spPr bwMode="auto">
          <a:xfrm>
            <a:off x="3121292" y="1877424"/>
            <a:ext cx="539850" cy="25617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OR</a:t>
            </a:r>
          </a:p>
        </p:txBody>
      </p:sp>
      <p:sp>
        <p:nvSpPr>
          <p:cNvPr id="353" name="Text Box 29"/>
          <p:cNvSpPr txBox="1">
            <a:spLocks noChangeArrowheads="1"/>
          </p:cNvSpPr>
          <p:nvPr/>
        </p:nvSpPr>
        <p:spPr bwMode="auto">
          <a:xfrm>
            <a:off x="6064250" y="1757049"/>
            <a:ext cx="539850" cy="2708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MN</a:t>
            </a:r>
          </a:p>
        </p:txBody>
      </p:sp>
      <p:sp>
        <p:nvSpPr>
          <p:cNvPr id="354" name="Text Box 29"/>
          <p:cNvSpPr txBox="1">
            <a:spLocks noChangeArrowheads="1"/>
          </p:cNvSpPr>
          <p:nvPr/>
        </p:nvSpPr>
        <p:spPr bwMode="auto">
          <a:xfrm>
            <a:off x="4035554" y="2857949"/>
            <a:ext cx="539850" cy="252083"/>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UT</a:t>
            </a:r>
          </a:p>
        </p:txBody>
      </p:sp>
      <p:sp>
        <p:nvSpPr>
          <p:cNvPr id="355" name="Text Box 29"/>
          <p:cNvSpPr txBox="1">
            <a:spLocks noChangeArrowheads="1"/>
          </p:cNvSpPr>
          <p:nvPr/>
        </p:nvSpPr>
        <p:spPr bwMode="auto">
          <a:xfrm>
            <a:off x="4751426" y="2975752"/>
            <a:ext cx="539850" cy="25487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CO</a:t>
            </a:r>
          </a:p>
        </p:txBody>
      </p:sp>
      <p:sp>
        <p:nvSpPr>
          <p:cNvPr id="356" name="Text Box 29"/>
          <p:cNvSpPr txBox="1">
            <a:spLocks noChangeArrowheads="1"/>
          </p:cNvSpPr>
          <p:nvPr/>
        </p:nvSpPr>
        <p:spPr bwMode="auto">
          <a:xfrm>
            <a:off x="5638960" y="3069780"/>
            <a:ext cx="539850" cy="23393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KS</a:t>
            </a:r>
          </a:p>
        </p:txBody>
      </p:sp>
      <p:sp>
        <p:nvSpPr>
          <p:cNvPr id="357" name="Text Box 29"/>
          <p:cNvSpPr txBox="1">
            <a:spLocks noChangeArrowheads="1"/>
          </p:cNvSpPr>
          <p:nvPr/>
        </p:nvSpPr>
        <p:spPr bwMode="auto">
          <a:xfrm>
            <a:off x="6818263" y="3982651"/>
            <a:ext cx="539850" cy="26073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MS</a:t>
            </a:r>
          </a:p>
        </p:txBody>
      </p:sp>
      <p:sp>
        <p:nvSpPr>
          <p:cNvPr id="358" name="Text Box 29"/>
          <p:cNvSpPr txBox="1">
            <a:spLocks noChangeArrowheads="1"/>
          </p:cNvSpPr>
          <p:nvPr/>
        </p:nvSpPr>
        <p:spPr bwMode="auto">
          <a:xfrm>
            <a:off x="7177673" y="3429766"/>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TN</a:t>
            </a:r>
          </a:p>
        </p:txBody>
      </p:sp>
      <p:sp>
        <p:nvSpPr>
          <p:cNvPr id="359" name="Text Box 29"/>
          <p:cNvSpPr txBox="1">
            <a:spLocks noChangeArrowheads="1"/>
          </p:cNvSpPr>
          <p:nvPr/>
        </p:nvSpPr>
        <p:spPr bwMode="auto">
          <a:xfrm>
            <a:off x="7958328" y="3602307"/>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SC</a:t>
            </a:r>
          </a:p>
        </p:txBody>
      </p:sp>
      <p:sp>
        <p:nvSpPr>
          <p:cNvPr id="360" name="Text Box 29"/>
          <p:cNvSpPr txBox="1">
            <a:spLocks noChangeArrowheads="1"/>
          </p:cNvSpPr>
          <p:nvPr/>
        </p:nvSpPr>
        <p:spPr bwMode="auto">
          <a:xfrm>
            <a:off x="6593382" y="1930144"/>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WI</a:t>
            </a:r>
          </a:p>
        </p:txBody>
      </p:sp>
      <p:sp>
        <p:nvSpPr>
          <p:cNvPr id="361" name="Text Box 29"/>
          <p:cNvSpPr txBox="1">
            <a:spLocks noChangeArrowheads="1"/>
          </p:cNvSpPr>
          <p:nvPr/>
        </p:nvSpPr>
        <p:spPr bwMode="auto">
          <a:xfrm>
            <a:off x="7216607" y="2060986"/>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MI</a:t>
            </a:r>
          </a:p>
        </p:txBody>
      </p:sp>
      <p:sp>
        <p:nvSpPr>
          <p:cNvPr id="362" name="Text Box 29"/>
          <p:cNvSpPr txBox="1">
            <a:spLocks noChangeArrowheads="1"/>
          </p:cNvSpPr>
          <p:nvPr/>
        </p:nvSpPr>
        <p:spPr bwMode="auto">
          <a:xfrm>
            <a:off x="7150582" y="2658353"/>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IN</a:t>
            </a:r>
          </a:p>
        </p:txBody>
      </p:sp>
      <p:sp>
        <p:nvSpPr>
          <p:cNvPr id="363" name="Text Box 29"/>
          <p:cNvSpPr txBox="1">
            <a:spLocks noChangeArrowheads="1"/>
          </p:cNvSpPr>
          <p:nvPr/>
        </p:nvSpPr>
        <p:spPr bwMode="auto">
          <a:xfrm>
            <a:off x="8156268" y="2884658"/>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VA</a:t>
            </a:r>
          </a:p>
        </p:txBody>
      </p:sp>
      <p:sp>
        <p:nvSpPr>
          <p:cNvPr id="364" name="Line 84"/>
          <p:cNvSpPr>
            <a:spLocks noChangeShapeType="1"/>
          </p:cNvSpPr>
          <p:nvPr/>
        </p:nvSpPr>
        <p:spPr bwMode="auto">
          <a:xfrm flipH="1" flipV="1">
            <a:off x="8904288" y="2137169"/>
            <a:ext cx="457200" cy="156003"/>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Calibri" panose="020F0502020204030204"/>
            </a:endParaRPr>
          </a:p>
        </p:txBody>
      </p:sp>
      <p:sp>
        <p:nvSpPr>
          <p:cNvPr id="367" name="Line 107"/>
          <p:cNvSpPr>
            <a:spLocks noChangeShapeType="1"/>
          </p:cNvSpPr>
          <p:nvPr/>
        </p:nvSpPr>
        <p:spPr bwMode="auto">
          <a:xfrm flipH="1" flipV="1">
            <a:off x="8787607" y="2719388"/>
            <a:ext cx="342900" cy="9525"/>
          </a:xfrm>
          <a:prstGeom prst="line">
            <a:avLst/>
          </a:prstGeom>
          <a:noFill/>
          <a:ln w="2857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a:solidFill>
                <a:srgbClr val="333333"/>
              </a:solidFill>
            </a:endParaRPr>
          </a:p>
        </p:txBody>
      </p:sp>
      <p:sp>
        <p:nvSpPr>
          <p:cNvPr id="368" name="Line 107"/>
          <p:cNvSpPr>
            <a:spLocks noChangeShapeType="1"/>
          </p:cNvSpPr>
          <p:nvPr/>
        </p:nvSpPr>
        <p:spPr bwMode="auto">
          <a:xfrm flipH="1" flipV="1">
            <a:off x="8735111" y="2880126"/>
            <a:ext cx="342900" cy="9525"/>
          </a:xfrm>
          <a:prstGeom prst="line">
            <a:avLst/>
          </a:prstGeom>
          <a:noFill/>
          <a:ln w="2857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a:solidFill>
                <a:srgbClr val="333333"/>
              </a:solidFill>
            </a:endParaRPr>
          </a:p>
        </p:txBody>
      </p:sp>
      <p:sp>
        <p:nvSpPr>
          <p:cNvPr id="369" name="Text Box 30"/>
          <p:cNvSpPr txBox="1">
            <a:spLocks noChangeArrowheads="1"/>
          </p:cNvSpPr>
          <p:nvPr/>
        </p:nvSpPr>
        <p:spPr bwMode="auto">
          <a:xfrm>
            <a:off x="9107388" y="2526383"/>
            <a:ext cx="388095" cy="325805"/>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DE</a:t>
            </a:r>
          </a:p>
        </p:txBody>
      </p:sp>
      <p:sp>
        <p:nvSpPr>
          <p:cNvPr id="370" name="Text Box 30"/>
          <p:cNvSpPr txBox="1">
            <a:spLocks noChangeArrowheads="1"/>
          </p:cNvSpPr>
          <p:nvPr/>
        </p:nvSpPr>
        <p:spPr bwMode="auto">
          <a:xfrm>
            <a:off x="9074584" y="2737276"/>
            <a:ext cx="526616"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MD</a:t>
            </a:r>
          </a:p>
        </p:txBody>
      </p:sp>
      <p:pic>
        <p:nvPicPr>
          <p:cNvPr id="5231" name="Freeform 9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8288" y="20246975"/>
            <a:ext cx="13258800" cy="10493375"/>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p:cNvSpPr txBox="1"/>
          <p:nvPr/>
        </p:nvSpPr>
        <p:spPr>
          <a:xfrm>
            <a:off x="2347294" y="6464808"/>
            <a:ext cx="2943983" cy="369332"/>
          </a:xfrm>
          <a:prstGeom prst="rect">
            <a:avLst/>
          </a:prstGeom>
          <a:noFill/>
        </p:spPr>
        <p:txBody>
          <a:bodyPr wrap="square" rtlCol="0">
            <a:spAutoFit/>
          </a:bodyPr>
          <a:lstStyle/>
          <a:p>
            <a:pPr defTabSz="457200"/>
            <a:endParaRPr lang="en-US" dirty="0">
              <a:solidFill>
                <a:srgbClr val="333333"/>
              </a:solidFill>
            </a:endParaRPr>
          </a:p>
        </p:txBody>
      </p:sp>
      <p:sp>
        <p:nvSpPr>
          <p:cNvPr id="119" name="TextBox 118"/>
          <p:cNvSpPr txBox="1"/>
          <p:nvPr/>
        </p:nvSpPr>
        <p:spPr>
          <a:xfrm>
            <a:off x="8838199" y="1208131"/>
            <a:ext cx="496302" cy="307777"/>
          </a:xfrm>
          <a:prstGeom prst="rect">
            <a:avLst/>
          </a:prstGeom>
          <a:noFill/>
        </p:spPr>
        <p:txBody>
          <a:bodyPr wrap="square" rtlCol="0">
            <a:spAutoFit/>
          </a:bodyPr>
          <a:lstStyle/>
          <a:p>
            <a:pPr defTabSz="457200"/>
            <a:r>
              <a:rPr lang="en-US" sz="1400" b="1" dirty="0">
                <a:solidFill>
                  <a:srgbClr val="333333"/>
                </a:solidFill>
                <a:latin typeface="Calibri"/>
              </a:rPr>
              <a:t>ME</a:t>
            </a:r>
          </a:p>
        </p:txBody>
      </p:sp>
      <p:sp>
        <p:nvSpPr>
          <p:cNvPr id="120" name="Line 80"/>
          <p:cNvSpPr>
            <a:spLocks noChangeShapeType="1"/>
          </p:cNvSpPr>
          <p:nvPr/>
        </p:nvSpPr>
        <p:spPr bwMode="auto">
          <a:xfrm>
            <a:off x="8466816" y="1511074"/>
            <a:ext cx="197620" cy="94559"/>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kern="0">
              <a:solidFill>
                <a:sysClr val="windowText" lastClr="000000"/>
              </a:solidFill>
              <a:latin typeface="Calibri" panose="020F0502020204030204"/>
            </a:endParaRPr>
          </a:p>
        </p:txBody>
      </p:sp>
      <p:sp>
        <p:nvSpPr>
          <p:cNvPr id="121" name="Text Box 28"/>
          <p:cNvSpPr txBox="1">
            <a:spLocks noChangeArrowheads="1"/>
          </p:cNvSpPr>
          <p:nvPr/>
        </p:nvSpPr>
        <p:spPr bwMode="auto">
          <a:xfrm>
            <a:off x="8150820" y="1286273"/>
            <a:ext cx="501667" cy="19858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VT</a:t>
            </a:r>
          </a:p>
        </p:txBody>
      </p:sp>
      <p:sp>
        <p:nvSpPr>
          <p:cNvPr id="122" name="Text Box 28"/>
          <p:cNvSpPr txBox="1">
            <a:spLocks noChangeArrowheads="1"/>
          </p:cNvSpPr>
          <p:nvPr/>
        </p:nvSpPr>
        <p:spPr bwMode="auto">
          <a:xfrm>
            <a:off x="9339216" y="2153369"/>
            <a:ext cx="501667" cy="19858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CT</a:t>
            </a:r>
          </a:p>
        </p:txBody>
      </p:sp>
      <p:cxnSp>
        <p:nvCxnSpPr>
          <p:cNvPr id="5" name="Straight Connector 4"/>
          <p:cNvCxnSpPr/>
          <p:nvPr/>
        </p:nvCxnSpPr>
        <p:spPr>
          <a:xfrm>
            <a:off x="9032669" y="2096478"/>
            <a:ext cx="586788" cy="0"/>
          </a:xfrm>
          <a:prstGeom prst="line">
            <a:avLst/>
          </a:prstGeom>
          <a:effectLst/>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9504316" y="1929499"/>
            <a:ext cx="492165" cy="323165"/>
          </a:xfrm>
          <a:prstGeom prst="rect">
            <a:avLst/>
          </a:prstGeom>
          <a:noFill/>
        </p:spPr>
        <p:txBody>
          <a:bodyPr wrap="square" rtlCol="0">
            <a:spAutoFit/>
          </a:bodyPr>
          <a:lstStyle/>
          <a:p>
            <a:pPr defTabSz="457200"/>
            <a:r>
              <a:rPr lang="en-US" sz="1500" b="1" dirty="0">
                <a:solidFill>
                  <a:srgbClr val="333333"/>
                </a:solidFill>
                <a:latin typeface="Calibri"/>
              </a:rPr>
              <a:t>RI</a:t>
            </a:r>
          </a:p>
        </p:txBody>
      </p:sp>
      <p:sp>
        <p:nvSpPr>
          <p:cNvPr id="125" name="Text Box 30"/>
          <p:cNvSpPr txBox="1">
            <a:spLocks noChangeArrowheads="1"/>
          </p:cNvSpPr>
          <p:nvPr/>
        </p:nvSpPr>
        <p:spPr bwMode="auto">
          <a:xfrm>
            <a:off x="4526131" y="2192759"/>
            <a:ext cx="496789"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WY</a:t>
            </a:r>
          </a:p>
        </p:txBody>
      </p:sp>
      <p:sp>
        <p:nvSpPr>
          <p:cNvPr id="126" name="Text Box 30"/>
          <p:cNvSpPr txBox="1">
            <a:spLocks noChangeArrowheads="1"/>
          </p:cNvSpPr>
          <p:nvPr/>
        </p:nvSpPr>
        <p:spPr bwMode="auto">
          <a:xfrm>
            <a:off x="2843312" y="4726865"/>
            <a:ext cx="430600"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AK</a:t>
            </a:r>
          </a:p>
        </p:txBody>
      </p:sp>
      <p:sp>
        <p:nvSpPr>
          <p:cNvPr id="127" name="Text Box 30"/>
          <p:cNvSpPr txBox="1">
            <a:spLocks noChangeArrowheads="1"/>
          </p:cNvSpPr>
          <p:nvPr/>
        </p:nvSpPr>
        <p:spPr bwMode="auto">
          <a:xfrm>
            <a:off x="3438323" y="2626694"/>
            <a:ext cx="435696"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NV</a:t>
            </a:r>
          </a:p>
        </p:txBody>
      </p:sp>
      <p:sp>
        <p:nvSpPr>
          <p:cNvPr id="128" name="Text Box 30"/>
          <p:cNvSpPr txBox="1">
            <a:spLocks noChangeArrowheads="1"/>
          </p:cNvSpPr>
          <p:nvPr/>
        </p:nvSpPr>
        <p:spPr bwMode="auto">
          <a:xfrm>
            <a:off x="3828442" y="2019358"/>
            <a:ext cx="496789"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ID</a:t>
            </a:r>
          </a:p>
        </p:txBody>
      </p:sp>
      <p:sp>
        <p:nvSpPr>
          <p:cNvPr id="130" name="Text Box 30"/>
          <p:cNvSpPr txBox="1">
            <a:spLocks noChangeArrowheads="1"/>
          </p:cNvSpPr>
          <p:nvPr/>
        </p:nvSpPr>
        <p:spPr bwMode="auto">
          <a:xfrm>
            <a:off x="5513056" y="2494327"/>
            <a:ext cx="477174"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NE</a:t>
            </a:r>
          </a:p>
        </p:txBody>
      </p:sp>
      <p:sp>
        <p:nvSpPr>
          <p:cNvPr id="131" name="Text Box 30"/>
          <p:cNvSpPr txBox="1">
            <a:spLocks noChangeArrowheads="1"/>
          </p:cNvSpPr>
          <p:nvPr/>
        </p:nvSpPr>
        <p:spPr bwMode="auto">
          <a:xfrm>
            <a:off x="4461172" y="1464173"/>
            <a:ext cx="469160"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MT</a:t>
            </a:r>
          </a:p>
        </p:txBody>
      </p:sp>
      <p:sp>
        <p:nvSpPr>
          <p:cNvPr id="132" name="Text Box 30"/>
          <p:cNvSpPr txBox="1">
            <a:spLocks noChangeArrowheads="1"/>
          </p:cNvSpPr>
          <p:nvPr/>
        </p:nvSpPr>
        <p:spPr bwMode="auto">
          <a:xfrm>
            <a:off x="5404586" y="1464173"/>
            <a:ext cx="540162"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ND</a:t>
            </a:r>
          </a:p>
        </p:txBody>
      </p:sp>
      <p:sp>
        <p:nvSpPr>
          <p:cNvPr id="133" name="Text Box 30"/>
          <p:cNvSpPr txBox="1">
            <a:spLocks noChangeArrowheads="1"/>
          </p:cNvSpPr>
          <p:nvPr/>
        </p:nvSpPr>
        <p:spPr bwMode="auto">
          <a:xfrm>
            <a:off x="6214590" y="2418701"/>
            <a:ext cx="388095" cy="325805"/>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IA</a:t>
            </a:r>
          </a:p>
        </p:txBody>
      </p:sp>
      <p:sp>
        <p:nvSpPr>
          <p:cNvPr id="134" name="Text Box 30"/>
          <p:cNvSpPr txBox="1">
            <a:spLocks noChangeArrowheads="1"/>
          </p:cNvSpPr>
          <p:nvPr/>
        </p:nvSpPr>
        <p:spPr bwMode="auto">
          <a:xfrm>
            <a:off x="7770523" y="2813594"/>
            <a:ext cx="482764"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66775">
              <a:defRPr/>
            </a:pPr>
            <a:r>
              <a:rPr lang="en-US" sz="1500" b="1" kern="0" dirty="0">
                <a:solidFill>
                  <a:sysClr val="windowText" lastClr="000000"/>
                </a:solidFill>
                <a:latin typeface="Calibri" pitchFamily="34" charset="0"/>
              </a:rPr>
              <a:t>WV</a:t>
            </a:r>
          </a:p>
        </p:txBody>
      </p:sp>
      <p:sp>
        <p:nvSpPr>
          <p:cNvPr id="8" name="Rectangle 7">
            <a:extLst>
              <a:ext uri="{FF2B5EF4-FFF2-40B4-BE49-F238E27FC236}">
                <a16:creationId xmlns:a16="http://schemas.microsoft.com/office/drawing/2014/main" id="{B4C8205E-224E-DB01-4AEC-340A3381400A}"/>
              </a:ext>
            </a:extLst>
          </p:cNvPr>
          <p:cNvSpPr/>
          <p:nvPr/>
        </p:nvSpPr>
        <p:spPr>
          <a:xfrm>
            <a:off x="372140" y="966554"/>
            <a:ext cx="385884" cy="293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B1A27B-E3FD-6DE9-A5BE-28A291EB6701}"/>
              </a:ext>
            </a:extLst>
          </p:cNvPr>
          <p:cNvSpPr/>
          <p:nvPr/>
        </p:nvSpPr>
        <p:spPr>
          <a:xfrm>
            <a:off x="397224" y="1975550"/>
            <a:ext cx="385884" cy="293016"/>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BA4F5F-CA42-930E-4FAF-C520433A86FB}"/>
              </a:ext>
            </a:extLst>
          </p:cNvPr>
          <p:cNvSpPr/>
          <p:nvPr/>
        </p:nvSpPr>
        <p:spPr>
          <a:xfrm>
            <a:off x="388314" y="2868189"/>
            <a:ext cx="385884" cy="2930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A0CBA2-D3E5-B989-D185-621B895968A8}"/>
              </a:ext>
            </a:extLst>
          </p:cNvPr>
          <p:cNvSpPr txBox="1"/>
          <p:nvPr/>
        </p:nvSpPr>
        <p:spPr>
          <a:xfrm>
            <a:off x="792518" y="818189"/>
            <a:ext cx="1968812" cy="830997"/>
          </a:xfrm>
          <a:prstGeom prst="rect">
            <a:avLst/>
          </a:prstGeom>
          <a:noFill/>
        </p:spPr>
        <p:txBody>
          <a:bodyPr wrap="square" rtlCol="0">
            <a:spAutoFit/>
          </a:bodyPr>
          <a:lstStyle/>
          <a:p>
            <a:r>
              <a:rPr lang="en-US" sz="1600" dirty="0"/>
              <a:t>Has participated in NCI-IDD and NCI-AD in past</a:t>
            </a:r>
          </a:p>
        </p:txBody>
      </p:sp>
      <p:sp>
        <p:nvSpPr>
          <p:cNvPr id="12" name="TextBox 11">
            <a:extLst>
              <a:ext uri="{FF2B5EF4-FFF2-40B4-BE49-F238E27FC236}">
                <a16:creationId xmlns:a16="http://schemas.microsoft.com/office/drawing/2014/main" id="{95C240A0-D25E-5108-8827-B8B7F4D003B5}"/>
              </a:ext>
            </a:extLst>
          </p:cNvPr>
          <p:cNvSpPr txBox="1"/>
          <p:nvPr/>
        </p:nvSpPr>
        <p:spPr>
          <a:xfrm>
            <a:off x="755034" y="1826995"/>
            <a:ext cx="1968812" cy="584775"/>
          </a:xfrm>
          <a:prstGeom prst="rect">
            <a:avLst/>
          </a:prstGeom>
          <a:noFill/>
        </p:spPr>
        <p:txBody>
          <a:bodyPr wrap="square" rtlCol="0">
            <a:spAutoFit/>
          </a:bodyPr>
          <a:lstStyle/>
          <a:p>
            <a:r>
              <a:rPr lang="en-US" sz="1600" dirty="0"/>
              <a:t>Has participated in NCI-IDD in past</a:t>
            </a:r>
          </a:p>
        </p:txBody>
      </p:sp>
      <p:sp>
        <p:nvSpPr>
          <p:cNvPr id="13" name="TextBox 12">
            <a:extLst>
              <a:ext uri="{FF2B5EF4-FFF2-40B4-BE49-F238E27FC236}">
                <a16:creationId xmlns:a16="http://schemas.microsoft.com/office/drawing/2014/main" id="{68E70EC5-E2AF-983D-C7AC-38CCFA2895CF}"/>
              </a:ext>
            </a:extLst>
          </p:cNvPr>
          <p:cNvSpPr txBox="1"/>
          <p:nvPr/>
        </p:nvSpPr>
        <p:spPr>
          <a:xfrm>
            <a:off x="759549" y="2731416"/>
            <a:ext cx="1968812" cy="584775"/>
          </a:xfrm>
          <a:prstGeom prst="rect">
            <a:avLst/>
          </a:prstGeom>
          <a:noFill/>
        </p:spPr>
        <p:txBody>
          <a:bodyPr wrap="square" rtlCol="0">
            <a:spAutoFit/>
          </a:bodyPr>
          <a:lstStyle/>
          <a:p>
            <a:r>
              <a:rPr lang="en-US" sz="1600" dirty="0"/>
              <a:t>Has not participated in NCI</a:t>
            </a:r>
          </a:p>
        </p:txBody>
      </p:sp>
    </p:spTree>
    <p:extLst>
      <p:ext uri="{BB962C8B-B14F-4D97-AF65-F5344CB8AC3E}">
        <p14:creationId xmlns:p14="http://schemas.microsoft.com/office/powerpoint/2010/main" val="1760566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CE13-D378-36C7-A7BF-87826439F213}"/>
              </a:ext>
            </a:extLst>
          </p:cNvPr>
          <p:cNvSpPr>
            <a:spLocks noGrp="1"/>
          </p:cNvSpPr>
          <p:nvPr>
            <p:ph type="title"/>
          </p:nvPr>
        </p:nvSpPr>
        <p:spPr/>
        <p:txBody>
          <a:bodyPr>
            <a:normAutofit/>
          </a:bodyPr>
          <a:lstStyle/>
          <a:p>
            <a:pPr algn="ctr"/>
            <a:r>
              <a:rPr lang="en-US" sz="4800" b="0" dirty="0"/>
              <a:t>Remember The “Why.….”</a:t>
            </a:r>
          </a:p>
        </p:txBody>
      </p:sp>
      <p:sp>
        <p:nvSpPr>
          <p:cNvPr id="3" name="Content Placeholder 2">
            <a:extLst>
              <a:ext uri="{FF2B5EF4-FFF2-40B4-BE49-F238E27FC236}">
                <a16:creationId xmlns:a16="http://schemas.microsoft.com/office/drawing/2014/main" id="{543A4937-1FA6-0F6E-02E5-695C7C878AF9}"/>
              </a:ext>
            </a:extLst>
          </p:cNvPr>
          <p:cNvSpPr>
            <a:spLocks noGrp="1"/>
          </p:cNvSpPr>
          <p:nvPr>
            <p:ph idx="1"/>
          </p:nvPr>
        </p:nvSpPr>
        <p:spPr>
          <a:xfrm>
            <a:off x="754912" y="1584251"/>
            <a:ext cx="10598888" cy="4592712"/>
          </a:xfrm>
        </p:spPr>
        <p:txBody>
          <a:bodyPr>
            <a:normAutofit lnSpcReduction="10000"/>
          </a:bodyPr>
          <a:lstStyle/>
          <a:p>
            <a:pPr marL="0" indent="0">
              <a:buNone/>
            </a:pPr>
            <a:r>
              <a:rPr lang="en-US" dirty="0"/>
              <a:t>The HCBS Quality Measure Set is intended to </a:t>
            </a:r>
          </a:p>
          <a:p>
            <a:r>
              <a:rPr lang="en-US" dirty="0"/>
              <a:t>Promote more common and consistent use within and across states of nationally standardized quality measures in HCBS programs</a:t>
            </a:r>
          </a:p>
          <a:p>
            <a:r>
              <a:rPr lang="en-US" dirty="0"/>
              <a:t>Drive improvement in quality of care and outcomes for people receiving HCBS</a:t>
            </a:r>
          </a:p>
          <a:p>
            <a:r>
              <a:rPr lang="en-US" dirty="0"/>
              <a:t>Support states’ efforts to promote equity in their HCBS programs</a:t>
            </a:r>
          </a:p>
          <a:p>
            <a:r>
              <a:rPr lang="en-US" dirty="0"/>
              <a:t>Reduce burden of trying to identify and use HCBS quality measures</a:t>
            </a:r>
          </a:p>
          <a:p>
            <a:pPr marL="0" indent="0">
              <a:buNone/>
            </a:pPr>
            <a:endParaRPr lang="en-US" dirty="0"/>
          </a:p>
          <a:p>
            <a:pPr marL="0" indent="0">
              <a:buNone/>
            </a:pPr>
            <a:r>
              <a:rPr lang="en-US" sz="3200" b="1" dirty="0"/>
              <a:t>This is good and important work, and the NCI team is excited to be by your side throughout the process….</a:t>
            </a:r>
          </a:p>
        </p:txBody>
      </p:sp>
    </p:spTree>
    <p:extLst>
      <p:ext uri="{BB962C8B-B14F-4D97-AF65-F5344CB8AC3E}">
        <p14:creationId xmlns:p14="http://schemas.microsoft.com/office/powerpoint/2010/main" val="2761295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A213-3A76-F608-5ED9-92B40BD14F9F}"/>
              </a:ext>
            </a:extLst>
          </p:cNvPr>
          <p:cNvSpPr>
            <a:spLocks noGrp="1"/>
          </p:cNvSpPr>
          <p:nvPr>
            <p:ph type="title"/>
          </p:nvPr>
        </p:nvSpPr>
        <p:spPr>
          <a:xfrm>
            <a:off x="593850" y="248083"/>
            <a:ext cx="9849751" cy="1349671"/>
          </a:xfrm>
        </p:spPr>
        <p:txBody>
          <a:bodyPr anchor="b">
            <a:normAutofit/>
          </a:bodyPr>
          <a:lstStyle/>
          <a:p>
            <a:r>
              <a:rPr lang="en-US" sz="5400" dirty="0"/>
              <a:t>NCI-IDD Measures</a:t>
            </a:r>
          </a:p>
        </p:txBody>
      </p:sp>
      <p:sp>
        <p:nvSpPr>
          <p:cNvPr id="3" name="Content Placeholder 2">
            <a:extLst>
              <a:ext uri="{FF2B5EF4-FFF2-40B4-BE49-F238E27FC236}">
                <a16:creationId xmlns:a16="http://schemas.microsoft.com/office/drawing/2014/main" id="{E034D881-66A5-E0C2-59CA-778D3DB406C0}"/>
              </a:ext>
            </a:extLst>
          </p:cNvPr>
          <p:cNvSpPr>
            <a:spLocks noGrp="1"/>
          </p:cNvSpPr>
          <p:nvPr>
            <p:ph idx="1"/>
          </p:nvPr>
        </p:nvSpPr>
        <p:spPr>
          <a:xfrm>
            <a:off x="371061" y="1756781"/>
            <a:ext cx="10807751" cy="4337327"/>
          </a:xfrm>
        </p:spPr>
        <p:txBody>
          <a:bodyPr anchor="ctr">
            <a:normAutofit/>
          </a:bodyPr>
          <a:lstStyle/>
          <a:p>
            <a:pPr marL="0" marR="0">
              <a:spcBef>
                <a:spcPts val="0"/>
              </a:spcBef>
              <a:spcAft>
                <a:spcPts val="800"/>
              </a:spcAft>
            </a:pPr>
            <a:r>
              <a:rPr lang="en-US" sz="3200" dirty="0"/>
              <a:t>All included NCI-IDD measures are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categorized into domains and subdomains</a:t>
            </a:r>
          </a:p>
          <a:p>
            <a:pPr marL="457200" lvl="1">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Subdomains reflect individual and systemic outcomes that are important to consider when measuring system performance and quality. </a:t>
            </a:r>
          </a:p>
          <a:p>
            <a:pPr marL="457200" lvl="1">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NCI-IDD measures have been identified to directly address person-centered planning and person-centered practices. </a:t>
            </a:r>
          </a:p>
          <a:p>
            <a:endParaRPr lang="en-US" sz="3200" dirty="0"/>
          </a:p>
        </p:txBody>
      </p:sp>
    </p:spTree>
    <p:extLst>
      <p:ext uri="{BB962C8B-B14F-4D97-AF65-F5344CB8AC3E}">
        <p14:creationId xmlns:p14="http://schemas.microsoft.com/office/powerpoint/2010/main" val="16993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A213-3A76-F608-5ED9-92B40BD14F9F}"/>
              </a:ext>
            </a:extLst>
          </p:cNvPr>
          <p:cNvSpPr>
            <a:spLocks noGrp="1"/>
          </p:cNvSpPr>
          <p:nvPr>
            <p:ph type="title"/>
          </p:nvPr>
        </p:nvSpPr>
        <p:spPr>
          <a:xfrm>
            <a:off x="355311" y="0"/>
            <a:ext cx="9849751" cy="1349671"/>
          </a:xfrm>
        </p:spPr>
        <p:txBody>
          <a:bodyPr anchor="b">
            <a:normAutofit/>
          </a:bodyPr>
          <a:lstStyle/>
          <a:p>
            <a:r>
              <a:rPr lang="en-US" sz="5400" dirty="0"/>
              <a:t>NCI-IDD Measures</a:t>
            </a:r>
          </a:p>
        </p:txBody>
      </p:sp>
      <p:sp>
        <p:nvSpPr>
          <p:cNvPr id="3" name="Content Placeholder 2">
            <a:extLst>
              <a:ext uri="{FF2B5EF4-FFF2-40B4-BE49-F238E27FC236}">
                <a16:creationId xmlns:a16="http://schemas.microsoft.com/office/drawing/2014/main" id="{E034D881-66A5-E0C2-59CA-778D3DB406C0}"/>
              </a:ext>
            </a:extLst>
          </p:cNvPr>
          <p:cNvSpPr>
            <a:spLocks noGrp="1"/>
          </p:cNvSpPr>
          <p:nvPr>
            <p:ph idx="1"/>
          </p:nvPr>
        </p:nvSpPr>
        <p:spPr>
          <a:xfrm>
            <a:off x="355312" y="1349671"/>
            <a:ext cx="10783744" cy="4585410"/>
          </a:xfrm>
        </p:spPr>
        <p:txBody>
          <a:bodyPr anchor="ctr">
            <a:normAutofit/>
          </a:bodyPr>
          <a:lstStyle/>
          <a:p>
            <a:pPr>
              <a:spcBef>
                <a:spcPts val="0"/>
              </a:spcBef>
              <a:spcAft>
                <a:spcPts val="800"/>
              </a:spcAft>
            </a:pPr>
            <a:r>
              <a:rPr lang="en-US" sz="3200" dirty="0">
                <a:effectLst/>
                <a:ea typeface="Calibri" panose="020F0502020204030204" pitchFamily="34" charset="0"/>
                <a:cs typeface="Times New Roman" panose="02020603050405020304" pitchFamily="18" charset="0"/>
              </a:rPr>
              <a:t>CMS has chosen 16 important specific measures from the NCI-IDD IPS survey to include in the HCBS Quality measure set</a:t>
            </a:r>
          </a:p>
          <a:p>
            <a:pPr lvl="1">
              <a:spcBef>
                <a:spcPts val="0"/>
              </a:spcBef>
              <a:spcAft>
                <a:spcPts val="800"/>
              </a:spcAft>
            </a:pPr>
            <a:r>
              <a:rPr lang="en-US" sz="3200" dirty="0">
                <a:effectLst/>
                <a:ea typeface="Calibri" panose="020F0502020204030204" pitchFamily="34" charset="0"/>
                <a:cs typeface="Times New Roman" panose="02020603050405020304" pitchFamily="18" charset="0"/>
              </a:rPr>
              <a:t>Survey must be done in its entirety to gather the data for the CMS HCBS quality measure set. </a:t>
            </a:r>
          </a:p>
          <a:p>
            <a:pPr>
              <a:spcBef>
                <a:spcPts val="0"/>
              </a:spcBef>
              <a:spcAft>
                <a:spcPts val="800"/>
              </a:spcAft>
            </a:pPr>
            <a:endParaRPr lang="en-US" sz="3200" dirty="0">
              <a:effectLst/>
              <a:ea typeface="Calibri" panose="020F0502020204030204" pitchFamily="34" charset="0"/>
              <a:cs typeface="Times New Roman" panose="02020603050405020304" pitchFamily="18" charset="0"/>
            </a:endParaRPr>
          </a:p>
          <a:p>
            <a:pPr marL="0" indent="0">
              <a:spcBef>
                <a:spcPts val="0"/>
              </a:spcBef>
              <a:spcAft>
                <a:spcPts val="800"/>
              </a:spcAft>
              <a:buNone/>
            </a:pPr>
            <a:r>
              <a:rPr lang="en-US" sz="3200" dirty="0">
                <a:effectLst/>
                <a:ea typeface="Calibri" panose="020F0502020204030204" pitchFamily="34" charset="0"/>
                <a:cs typeface="Times New Roman" panose="02020603050405020304" pitchFamily="18" charset="0"/>
              </a:rPr>
              <a:t>IPS in its entirety supports states to see a comprehensive picture of the status and outcomes of the population receiving services. </a:t>
            </a:r>
            <a:endParaRPr lang="en-US" sz="3200" dirty="0"/>
          </a:p>
          <a:p>
            <a:pPr marL="0" indent="0">
              <a:buNone/>
            </a:pPr>
            <a:endParaRPr lang="en-US" sz="3200" dirty="0"/>
          </a:p>
        </p:txBody>
      </p:sp>
    </p:spTree>
    <p:extLst>
      <p:ext uri="{BB962C8B-B14F-4D97-AF65-F5344CB8AC3E}">
        <p14:creationId xmlns:p14="http://schemas.microsoft.com/office/powerpoint/2010/main" val="581542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2447-35B0-6B60-A606-BBC4A92667B7}"/>
              </a:ext>
            </a:extLst>
          </p:cNvPr>
          <p:cNvSpPr>
            <a:spLocks noGrp="1"/>
          </p:cNvSpPr>
          <p:nvPr>
            <p:ph type="title"/>
          </p:nvPr>
        </p:nvSpPr>
        <p:spPr>
          <a:xfrm>
            <a:off x="304800" y="122238"/>
            <a:ext cx="11582400" cy="519112"/>
          </a:xfrm>
        </p:spPr>
        <p:txBody>
          <a:bodyPr/>
          <a:lstStyle/>
          <a:p>
            <a:r>
              <a:rPr lang="en-US" dirty="0">
                <a:latin typeface="Arial" panose="020B0604020202020204" pitchFamily="34" charset="0"/>
                <a:cs typeface="Arial" panose="020B0604020202020204" pitchFamily="34" charset="0"/>
              </a:rPr>
              <a:t>NCI-IDD In-Person Survey (IPS) Administration</a:t>
            </a:r>
          </a:p>
        </p:txBody>
      </p:sp>
      <p:pic>
        <p:nvPicPr>
          <p:cNvPr id="7" name="Graphic 6">
            <a:extLst>
              <a:ext uri="{FF2B5EF4-FFF2-40B4-BE49-F238E27FC236}">
                <a16:creationId xmlns:a16="http://schemas.microsoft.com/office/drawing/2014/main" id="{82E1545C-15A5-D1BF-CA70-186EDFBBA652}"/>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4800" y="1993566"/>
            <a:ext cx="2310110" cy="2310110"/>
          </a:xfrm>
          <a:prstGeom prst="rect">
            <a:avLst/>
          </a:prstGeom>
        </p:spPr>
      </p:pic>
      <p:graphicFrame>
        <p:nvGraphicFramePr>
          <p:cNvPr id="8" name="Table 7">
            <a:extLst>
              <a:ext uri="{FF2B5EF4-FFF2-40B4-BE49-F238E27FC236}">
                <a16:creationId xmlns:a16="http://schemas.microsoft.com/office/drawing/2014/main" id="{0EAD9DA5-59F6-8D04-3265-DB8600789DB0}"/>
              </a:ext>
            </a:extLst>
          </p:cNvPr>
          <p:cNvGraphicFramePr>
            <a:graphicFrameLocks noGrp="1"/>
          </p:cNvGraphicFramePr>
          <p:nvPr/>
        </p:nvGraphicFramePr>
        <p:xfrm>
          <a:off x="2798284" y="867805"/>
          <a:ext cx="9088915" cy="5455920"/>
        </p:xfrm>
        <a:graphic>
          <a:graphicData uri="http://schemas.openxmlformats.org/drawingml/2006/table">
            <a:tbl>
              <a:tblPr firstRow="1" bandRow="1">
                <a:tableStyleId>{5940675A-B579-460E-94D1-54222C63F5DA}</a:tableStyleId>
              </a:tblPr>
              <a:tblGrid>
                <a:gridCol w="9088915">
                  <a:extLst>
                    <a:ext uri="{9D8B030D-6E8A-4147-A177-3AD203B41FA5}">
                      <a16:colId xmlns:a16="http://schemas.microsoft.com/office/drawing/2014/main" val="2574881235"/>
                    </a:ext>
                  </a:extLst>
                </a:gridCol>
              </a:tblGrid>
              <a:tr h="0">
                <a:tc>
                  <a:txBody>
                    <a:bodyPr/>
                    <a:lstStyle/>
                    <a:p>
                      <a:pPr marL="285750" indent="-285750">
                        <a:lnSpc>
                          <a:spcPct val="100000"/>
                        </a:lnSpc>
                        <a:spcBef>
                          <a:spcPts val="300"/>
                        </a:spcBef>
                        <a:spcAft>
                          <a:spcPts val="0"/>
                        </a:spcAft>
                        <a:buFont typeface="Arial" panose="020B0604020202020204" pitchFamily="34" charset="0"/>
                        <a:buChar char="•"/>
                      </a:pPr>
                      <a:r>
                        <a:rPr lang="en-US" sz="1800" b="1" dirty="0">
                          <a:solidFill>
                            <a:schemeClr val="tx1"/>
                          </a:solidFill>
                        </a:rPr>
                        <a:t>Target population: </a:t>
                      </a:r>
                      <a:r>
                        <a:rPr lang="en-US" sz="1800" b="0" dirty="0">
                          <a:solidFill>
                            <a:schemeClr val="tx1"/>
                          </a:solidFill>
                        </a:rPr>
                        <a:t>Adults receiving at least one HCBS in addition to case management from the state DD system.</a:t>
                      </a:r>
                    </a:p>
                    <a:p>
                      <a:pPr marL="285750" indent="-285750">
                        <a:lnSpc>
                          <a:spcPct val="100000"/>
                        </a:lnSpc>
                        <a:spcBef>
                          <a:spcPts val="300"/>
                        </a:spcBef>
                        <a:spcAft>
                          <a:spcPts val="0"/>
                        </a:spcAft>
                        <a:buFont typeface="Arial" panose="020B0604020202020204" pitchFamily="34" charset="0"/>
                        <a:buChar char="•"/>
                      </a:pPr>
                      <a:r>
                        <a:rPr lang="en-US" sz="1800" b="1" dirty="0">
                          <a:solidFill>
                            <a:schemeClr val="tx1"/>
                          </a:solidFill>
                        </a:rPr>
                        <a:t>Sampling: </a:t>
                      </a:r>
                      <a:r>
                        <a:rPr lang="en-US" sz="1800" b="0" dirty="0">
                          <a:solidFill>
                            <a:schemeClr val="tx1"/>
                          </a:solidFill>
                        </a:rPr>
                        <a:t>Random sample with a 95% confidence level and 5% margin of error based on sample frame.</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800" b="1" dirty="0">
                          <a:solidFill>
                            <a:schemeClr val="tx1"/>
                          </a:solidFill>
                        </a:rPr>
                        <a:t>Surveyor training: </a:t>
                      </a:r>
                      <a:r>
                        <a:rPr lang="en-US" sz="1800" dirty="0">
                          <a:solidFill>
                            <a:schemeClr val="tx1"/>
                          </a:solidFill>
                        </a:rPr>
                        <a:t>All surveyors complete standardized training. States have the option to use peer-surveyors as well.</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800" b="1" dirty="0">
                          <a:solidFill>
                            <a:schemeClr val="tx1"/>
                          </a:solidFill>
                        </a:rPr>
                        <a:t>Timeline</a:t>
                      </a:r>
                      <a:r>
                        <a:rPr lang="en-US" sz="1800" dirty="0">
                          <a:solidFill>
                            <a:schemeClr val="tx1"/>
                          </a:solidFill>
                        </a:rPr>
                        <a:t>: Survey runs from July 1–June 30. For data submission by Sep 2026, data collection should start in the 2024–25 survey cycle. </a:t>
                      </a:r>
                    </a:p>
                    <a:p>
                      <a:pPr marL="285750" indent="-285750">
                        <a:lnSpc>
                          <a:spcPct val="100000"/>
                        </a:lnSpc>
                        <a:spcBef>
                          <a:spcPts val="300"/>
                        </a:spcBef>
                        <a:spcAft>
                          <a:spcPts val="0"/>
                        </a:spcAft>
                        <a:buFont typeface="Arial" panose="020B0604020202020204" pitchFamily="34" charset="0"/>
                        <a:buChar char="•"/>
                      </a:pPr>
                      <a:r>
                        <a:rPr lang="en-US" sz="1800" b="1" dirty="0">
                          <a:solidFill>
                            <a:schemeClr val="tx1"/>
                          </a:solidFill>
                        </a:rPr>
                        <a:t>Survey features: </a:t>
                      </a:r>
                    </a:p>
                    <a:p>
                      <a:pPr marL="800100" lvl="1" indent="-342900">
                        <a:lnSpc>
                          <a:spcPct val="100000"/>
                        </a:lnSpc>
                        <a:spcBef>
                          <a:spcPts val="0"/>
                        </a:spcBef>
                        <a:spcAft>
                          <a:spcPts val="0"/>
                        </a:spcAft>
                        <a:buFont typeface="Arial" panose="020B0604020202020204" pitchFamily="34" charset="0"/>
                        <a:buChar char="•"/>
                      </a:pPr>
                      <a:r>
                        <a:rPr lang="en-US" sz="1800" kern="1200" dirty="0">
                          <a:solidFill>
                            <a:schemeClr val="tx1"/>
                          </a:solidFill>
                          <a:effectLst/>
                        </a:rPr>
                        <a:t>Validated and tested with continuing maintenance</a:t>
                      </a:r>
                      <a:endParaRPr lang="en-US" sz="1800" dirty="0">
                        <a:solidFill>
                          <a:schemeClr val="tx1"/>
                        </a:solidFill>
                      </a:endParaRPr>
                    </a:p>
                    <a:p>
                      <a:pPr marL="800100" lvl="1" indent="-342900">
                        <a:lnSpc>
                          <a:spcPct val="100000"/>
                        </a:lnSpc>
                        <a:spcBef>
                          <a:spcPts val="0"/>
                        </a:spcBef>
                        <a:spcAft>
                          <a:spcPts val="0"/>
                        </a:spcAft>
                        <a:buFont typeface="Arial" panose="020B0604020202020204" pitchFamily="34" charset="0"/>
                        <a:buChar char="•"/>
                      </a:pPr>
                      <a:r>
                        <a:rPr lang="en-US" sz="1800" dirty="0">
                          <a:solidFill>
                            <a:schemeClr val="tx1"/>
                          </a:solidFill>
                        </a:rPr>
                        <a:t>May be conducted in-person or remotely, via videoconference</a:t>
                      </a:r>
                    </a:p>
                    <a:p>
                      <a:pPr marL="800100" lvl="1" indent="-342900">
                        <a:lnSpc>
                          <a:spcPct val="100000"/>
                        </a:lnSpc>
                        <a:spcBef>
                          <a:spcPts val="0"/>
                        </a:spcBef>
                        <a:spcAft>
                          <a:spcPts val="0"/>
                        </a:spcAft>
                        <a:buFont typeface="Arial" panose="020B0604020202020204" pitchFamily="34" charset="0"/>
                        <a:buChar char="•"/>
                      </a:pPr>
                      <a:r>
                        <a:rPr lang="en-US" sz="1800" dirty="0">
                          <a:solidFill>
                            <a:schemeClr val="tx1"/>
                          </a:solidFill>
                        </a:rPr>
                        <a:t>Includes a detailed background information section that primarily comes from existing records </a:t>
                      </a:r>
                    </a:p>
                    <a:p>
                      <a:pPr marL="800100" lvl="1" indent="-342900">
                        <a:lnSpc>
                          <a:spcPct val="100000"/>
                        </a:lnSpc>
                        <a:spcBef>
                          <a:spcPts val="0"/>
                        </a:spcBef>
                        <a:spcAft>
                          <a:spcPts val="0"/>
                        </a:spcAft>
                        <a:buFont typeface="Arial" panose="020B0604020202020204" pitchFamily="34" charset="0"/>
                        <a:buChar char="•"/>
                      </a:pPr>
                      <a:r>
                        <a:rPr lang="en-US" sz="1800" dirty="0">
                          <a:solidFill>
                            <a:schemeClr val="tx1"/>
                          </a:solidFill>
                        </a:rPr>
                        <a:t>Available in multiple languages</a:t>
                      </a:r>
                    </a:p>
                    <a:p>
                      <a:pPr marL="800100" lvl="1" indent="-342900">
                        <a:lnSpc>
                          <a:spcPct val="100000"/>
                        </a:lnSpc>
                        <a:spcBef>
                          <a:spcPts val="0"/>
                        </a:spcBef>
                        <a:spcAft>
                          <a:spcPts val="0"/>
                        </a:spcAft>
                        <a:buFont typeface="Arial" panose="020B0604020202020204" pitchFamily="34" charset="0"/>
                        <a:buChar char="•"/>
                      </a:pPr>
                      <a:r>
                        <a:rPr lang="en-US" sz="1800" dirty="0">
                          <a:solidFill>
                            <a:schemeClr val="tx1"/>
                          </a:solidFill>
                        </a:rPr>
                        <a:t>Questions may be rephrased or reworded </a:t>
                      </a:r>
                    </a:p>
                    <a:p>
                      <a:pPr marL="800100" lvl="1" indent="-342900">
                        <a:lnSpc>
                          <a:spcPct val="100000"/>
                        </a:lnSpc>
                        <a:spcBef>
                          <a:spcPts val="0"/>
                        </a:spcBef>
                        <a:spcAft>
                          <a:spcPts val="0"/>
                        </a:spcAft>
                        <a:buFont typeface="Arial" panose="020B0604020202020204" pitchFamily="34" charset="0"/>
                        <a:buChar char="•"/>
                      </a:pPr>
                      <a:r>
                        <a:rPr lang="en-US" sz="1800" dirty="0">
                          <a:solidFill>
                            <a:schemeClr val="tx1"/>
                          </a:solidFill>
                        </a:rPr>
                        <a:t>Allows for use of proxy for select questions</a:t>
                      </a:r>
                    </a:p>
                    <a:p>
                      <a:pPr marL="804863"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Survey administration is also person -centered– questions may be rephrased or reworded, language accommodations as well</a:t>
                      </a:r>
                    </a:p>
                    <a:p>
                      <a:pPr marL="804863"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States may also add supplemental questions</a:t>
                      </a:r>
                      <a:endParaRPr lang="en-US" sz="1800" b="0" i="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2947914"/>
                  </a:ext>
                </a:extLst>
              </a:tr>
            </a:tbl>
          </a:graphicData>
        </a:graphic>
      </p:graphicFrame>
    </p:spTree>
    <p:extLst>
      <p:ext uri="{BB962C8B-B14F-4D97-AF65-F5344CB8AC3E}">
        <p14:creationId xmlns:p14="http://schemas.microsoft.com/office/powerpoint/2010/main" val="3237976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4A73-DF30-5DB0-D38C-15A35FD6ADF3}"/>
              </a:ext>
            </a:extLst>
          </p:cNvPr>
          <p:cNvSpPr>
            <a:spLocks noGrp="1"/>
          </p:cNvSpPr>
          <p:nvPr>
            <p:ph type="title"/>
          </p:nvPr>
        </p:nvSpPr>
        <p:spPr>
          <a:xfrm>
            <a:off x="304800" y="420208"/>
            <a:ext cx="11229860" cy="659443"/>
          </a:xfrm>
        </p:spPr>
        <p:txBody>
          <a:bodyPr>
            <a:normAutofit fontScale="90000"/>
          </a:bodyPr>
          <a:lstStyle/>
          <a:p>
            <a:pPr algn="ctr"/>
            <a:r>
              <a:rPr lang="en-US" sz="2700" dirty="0"/>
              <a:t>Why is it important to have a standardized way to report quality?</a:t>
            </a:r>
            <a:r>
              <a:rPr lang="en-US" dirty="0"/>
              <a:t/>
            </a:r>
            <a:br>
              <a:rPr lang="en-US" dirty="0"/>
            </a:br>
            <a:r>
              <a:rPr lang="en-US" dirty="0"/>
              <a:t>To examine quality, you can see where your state fits compared to other states and know that other states measured the indicator in the same way. </a:t>
            </a:r>
          </a:p>
        </p:txBody>
      </p:sp>
      <p:graphicFrame>
        <p:nvGraphicFramePr>
          <p:cNvPr id="4" name="Chart 3">
            <a:extLst>
              <a:ext uri="{FF2B5EF4-FFF2-40B4-BE49-F238E27FC236}">
                <a16:creationId xmlns:a16="http://schemas.microsoft.com/office/drawing/2014/main" id="{65555D5B-CD33-417B-79D6-1AC2405B9EBF}"/>
              </a:ext>
            </a:extLst>
          </p:cNvPr>
          <p:cNvGraphicFramePr>
            <a:graphicFrameLocks/>
          </p:cNvGraphicFramePr>
          <p:nvPr/>
        </p:nvGraphicFramePr>
        <p:xfrm>
          <a:off x="304800" y="1322023"/>
          <a:ext cx="11582400" cy="49906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F8B6F75-34DE-30FC-BA3C-2C3B4F772E98}"/>
              </a:ext>
            </a:extLst>
          </p:cNvPr>
          <p:cNvSpPr txBox="1"/>
          <p:nvPr/>
        </p:nvSpPr>
        <p:spPr>
          <a:xfrm>
            <a:off x="991518" y="6555036"/>
            <a:ext cx="4252511" cy="369332"/>
          </a:xfrm>
          <a:prstGeom prst="rect">
            <a:avLst/>
          </a:prstGeom>
          <a:noFill/>
        </p:spPr>
        <p:txBody>
          <a:bodyPr wrap="square" rtlCol="0">
            <a:spAutoFit/>
          </a:bodyPr>
          <a:lstStyle/>
          <a:p>
            <a:r>
              <a:rPr lang="en-US" dirty="0"/>
              <a:t>2022-23 data—preliminary</a:t>
            </a:r>
          </a:p>
        </p:txBody>
      </p:sp>
    </p:spTree>
    <p:extLst>
      <p:ext uri="{BB962C8B-B14F-4D97-AF65-F5344CB8AC3E}">
        <p14:creationId xmlns:p14="http://schemas.microsoft.com/office/powerpoint/2010/main" val="34127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9"/>
          </a:xfrm>
          <a:prstGeom prst="rect">
            <a:avLst/>
          </a:prstGeom>
        </p:spPr>
      </p:pic>
      <p:sp>
        <p:nvSpPr>
          <p:cNvPr id="3" name="object 3"/>
          <p:cNvSpPr txBox="1"/>
          <p:nvPr/>
        </p:nvSpPr>
        <p:spPr>
          <a:xfrm>
            <a:off x="473075" y="6241386"/>
            <a:ext cx="179451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FFFFFF"/>
                </a:solidFill>
                <a:latin typeface="Arial"/>
                <a:cs typeface="Arial"/>
              </a:rPr>
              <a:t>A</a:t>
            </a:r>
            <a:r>
              <a:rPr sz="1000" spc="-30" dirty="0">
                <a:solidFill>
                  <a:srgbClr val="FFFFFF"/>
                </a:solidFill>
                <a:latin typeface="Arial"/>
                <a:cs typeface="Arial"/>
              </a:rPr>
              <a:t> </a:t>
            </a:r>
            <a:r>
              <a:rPr sz="1000" dirty="0">
                <a:solidFill>
                  <a:srgbClr val="FFFFFF"/>
                </a:solidFill>
                <a:latin typeface="Arial"/>
                <a:cs typeface="Arial"/>
              </a:rPr>
              <a:t>business</a:t>
            </a:r>
            <a:r>
              <a:rPr sz="1000" spc="-25" dirty="0">
                <a:solidFill>
                  <a:srgbClr val="FFFFFF"/>
                </a:solidFill>
                <a:latin typeface="Arial"/>
                <a:cs typeface="Arial"/>
              </a:rPr>
              <a:t> </a:t>
            </a:r>
            <a:r>
              <a:rPr sz="1000" dirty="0">
                <a:solidFill>
                  <a:srgbClr val="FFFFFF"/>
                </a:solidFill>
                <a:latin typeface="Arial"/>
                <a:cs typeface="Arial"/>
              </a:rPr>
              <a:t>of</a:t>
            </a:r>
            <a:r>
              <a:rPr sz="1000" spc="-20" dirty="0">
                <a:solidFill>
                  <a:srgbClr val="FFFFFF"/>
                </a:solidFill>
                <a:latin typeface="Arial"/>
                <a:cs typeface="Arial"/>
              </a:rPr>
              <a:t> </a:t>
            </a:r>
            <a:r>
              <a:rPr sz="1000" dirty="0">
                <a:solidFill>
                  <a:srgbClr val="FFFFFF"/>
                </a:solidFill>
                <a:latin typeface="Arial"/>
                <a:cs typeface="Arial"/>
              </a:rPr>
              <a:t>Marsh</a:t>
            </a:r>
            <a:r>
              <a:rPr sz="1000" spc="-20" dirty="0">
                <a:solidFill>
                  <a:srgbClr val="FFFFFF"/>
                </a:solidFill>
                <a:latin typeface="Arial"/>
                <a:cs typeface="Arial"/>
              </a:rPr>
              <a:t> </a:t>
            </a:r>
            <a:r>
              <a:rPr sz="1000" spc="-10" dirty="0">
                <a:solidFill>
                  <a:srgbClr val="FFFFFF"/>
                </a:solidFill>
                <a:latin typeface="Arial"/>
                <a:cs typeface="Arial"/>
              </a:rPr>
              <a:t>McLennan</a:t>
            </a:r>
            <a:endParaRPr sz="1000">
              <a:latin typeface="Arial"/>
              <a:cs typeface="Arial"/>
            </a:endParaRPr>
          </a:p>
        </p:txBody>
      </p:sp>
      <p:sp>
        <p:nvSpPr>
          <p:cNvPr id="4" name="object 4"/>
          <p:cNvSpPr txBox="1"/>
          <p:nvPr/>
        </p:nvSpPr>
        <p:spPr>
          <a:xfrm>
            <a:off x="9925811" y="346327"/>
            <a:ext cx="1796414"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Arial"/>
                <a:cs typeface="Arial"/>
              </a:rPr>
              <a:t>welcome</a:t>
            </a:r>
            <a:r>
              <a:rPr sz="1600" spc="-35" dirty="0">
                <a:solidFill>
                  <a:srgbClr val="FFFFFF"/>
                </a:solidFill>
                <a:latin typeface="Arial"/>
                <a:cs typeface="Arial"/>
              </a:rPr>
              <a:t> </a:t>
            </a:r>
            <a:r>
              <a:rPr sz="1600" dirty="0">
                <a:solidFill>
                  <a:srgbClr val="FFFFFF"/>
                </a:solidFill>
                <a:latin typeface="Arial"/>
                <a:cs typeface="Arial"/>
              </a:rPr>
              <a:t>to</a:t>
            </a:r>
            <a:r>
              <a:rPr sz="1600" spc="-20" dirty="0">
                <a:solidFill>
                  <a:srgbClr val="FFFFFF"/>
                </a:solidFill>
                <a:latin typeface="Arial"/>
                <a:cs typeface="Arial"/>
              </a:rPr>
              <a:t> </a:t>
            </a:r>
            <a:r>
              <a:rPr sz="1600" spc="-10" dirty="0">
                <a:solidFill>
                  <a:srgbClr val="FFFFFF"/>
                </a:solidFill>
                <a:latin typeface="Arial"/>
                <a:cs typeface="Arial"/>
              </a:rPr>
              <a:t>brighter</a:t>
            </a:r>
            <a:endParaRPr sz="1600">
              <a:latin typeface="Arial"/>
              <a:cs typeface="Arial"/>
            </a:endParaRPr>
          </a:p>
        </p:txBody>
      </p:sp>
      <p:grpSp>
        <p:nvGrpSpPr>
          <p:cNvPr id="5" name="object 5"/>
          <p:cNvGrpSpPr/>
          <p:nvPr/>
        </p:nvGrpSpPr>
        <p:grpSpPr>
          <a:xfrm>
            <a:off x="486155" y="213359"/>
            <a:ext cx="4977765" cy="571500"/>
            <a:chOff x="486155" y="213359"/>
            <a:chExt cx="4977765" cy="571500"/>
          </a:xfrm>
        </p:grpSpPr>
        <p:pic>
          <p:nvPicPr>
            <p:cNvPr id="6" name="object 6"/>
            <p:cNvPicPr/>
            <p:nvPr/>
          </p:nvPicPr>
          <p:blipFill>
            <a:blip r:embed="rId3" cstate="print"/>
            <a:stretch>
              <a:fillRect/>
            </a:stretch>
          </p:blipFill>
          <p:spPr>
            <a:xfrm>
              <a:off x="486155" y="345960"/>
              <a:ext cx="1780031" cy="277355"/>
            </a:xfrm>
            <a:prstGeom prst="rect">
              <a:avLst/>
            </a:prstGeom>
          </p:spPr>
        </p:pic>
        <p:pic>
          <p:nvPicPr>
            <p:cNvPr id="7" name="object 7"/>
            <p:cNvPicPr/>
            <p:nvPr/>
          </p:nvPicPr>
          <p:blipFill>
            <a:blip r:embed="rId4" cstate="print"/>
            <a:stretch>
              <a:fillRect/>
            </a:stretch>
          </p:blipFill>
          <p:spPr>
            <a:xfrm>
              <a:off x="2909316" y="236219"/>
              <a:ext cx="2554223" cy="548638"/>
            </a:xfrm>
            <a:prstGeom prst="rect">
              <a:avLst/>
            </a:prstGeom>
          </p:spPr>
        </p:pic>
        <p:sp>
          <p:nvSpPr>
            <p:cNvPr id="8" name="object 8"/>
            <p:cNvSpPr/>
            <p:nvPr/>
          </p:nvSpPr>
          <p:spPr>
            <a:xfrm>
              <a:off x="2587751" y="213359"/>
              <a:ext cx="0" cy="548640"/>
            </a:xfrm>
            <a:custGeom>
              <a:avLst/>
              <a:gdLst/>
              <a:ahLst/>
              <a:cxnLst/>
              <a:rect l="l" t="t" r="r" b="b"/>
              <a:pathLst>
                <a:path h="548640">
                  <a:moveTo>
                    <a:pt x="0" y="548640"/>
                  </a:moveTo>
                  <a:lnTo>
                    <a:pt x="0" y="0"/>
                  </a:lnTo>
                </a:path>
              </a:pathLst>
            </a:custGeom>
            <a:ln w="12700">
              <a:solidFill>
                <a:srgbClr val="FFFFFF"/>
              </a:solidFill>
            </a:ln>
          </p:spPr>
          <p:txBody>
            <a:bodyPr wrap="square" lIns="0" tIns="0" rIns="0" bIns="0" rtlCol="0"/>
            <a:lstStyle/>
            <a:p>
              <a:endParaRPr/>
            </a:p>
          </p:txBody>
        </p:sp>
      </p:grpSp>
      <p:sp>
        <p:nvSpPr>
          <p:cNvPr id="9" name="object 9"/>
          <p:cNvSpPr txBox="1">
            <a:spLocks noGrp="1"/>
          </p:cNvSpPr>
          <p:nvPr>
            <p:ph type="title"/>
          </p:nvPr>
        </p:nvSpPr>
        <p:spPr>
          <a:xfrm>
            <a:off x="437261" y="1782445"/>
            <a:ext cx="9208770" cy="3063240"/>
          </a:xfrm>
          <a:prstGeom prst="rect">
            <a:avLst/>
          </a:prstGeom>
        </p:spPr>
        <p:txBody>
          <a:bodyPr vert="horz" wrap="square" lIns="0" tIns="116205" rIns="0" bIns="0" rtlCol="0">
            <a:spAutoFit/>
          </a:bodyPr>
          <a:lstStyle/>
          <a:p>
            <a:pPr marL="12700" marR="807720">
              <a:lnSpc>
                <a:spcPts val="6480"/>
              </a:lnSpc>
              <a:spcBef>
                <a:spcPts val="915"/>
              </a:spcBef>
            </a:pPr>
            <a:r>
              <a:rPr sz="6000" spc="-35" dirty="0">
                <a:solidFill>
                  <a:srgbClr val="FFFFFF"/>
                </a:solidFill>
              </a:rPr>
              <a:t>Performance-</a:t>
            </a:r>
            <a:r>
              <a:rPr sz="6000" spc="-10" dirty="0">
                <a:solidFill>
                  <a:srgbClr val="FFFFFF"/>
                </a:solidFill>
              </a:rPr>
              <a:t>Based </a:t>
            </a:r>
            <a:r>
              <a:rPr sz="6000" dirty="0">
                <a:solidFill>
                  <a:srgbClr val="FFFFFF"/>
                </a:solidFill>
              </a:rPr>
              <a:t>Contracting</a:t>
            </a:r>
            <a:r>
              <a:rPr sz="6000" spc="-105" dirty="0">
                <a:solidFill>
                  <a:srgbClr val="FFFFFF"/>
                </a:solidFill>
              </a:rPr>
              <a:t> </a:t>
            </a:r>
            <a:r>
              <a:rPr sz="6000" dirty="0">
                <a:solidFill>
                  <a:srgbClr val="FFFFFF"/>
                </a:solidFill>
              </a:rPr>
              <a:t>to</a:t>
            </a:r>
            <a:r>
              <a:rPr sz="6000" spc="-114" dirty="0">
                <a:solidFill>
                  <a:srgbClr val="FFFFFF"/>
                </a:solidFill>
              </a:rPr>
              <a:t> </a:t>
            </a:r>
            <a:r>
              <a:rPr sz="6000" spc="-10" dirty="0">
                <a:solidFill>
                  <a:srgbClr val="FFFFFF"/>
                </a:solidFill>
              </a:rPr>
              <a:t>Improve Quality</a:t>
            </a:r>
            <a:endParaRPr sz="6000"/>
          </a:p>
          <a:p>
            <a:pPr marL="12700">
              <a:lnSpc>
                <a:spcPct val="100000"/>
              </a:lnSpc>
              <a:spcBef>
                <a:spcPts val="785"/>
              </a:spcBef>
            </a:pPr>
            <a:r>
              <a:rPr sz="2400" b="0" spc="-10" dirty="0">
                <a:solidFill>
                  <a:srgbClr val="FFFFFF"/>
                </a:solidFill>
                <a:latin typeface="Arial"/>
                <a:cs typeface="Arial"/>
              </a:rPr>
              <a:t>Commonwealth</a:t>
            </a:r>
            <a:r>
              <a:rPr sz="2400" b="0" spc="-55" dirty="0">
                <a:solidFill>
                  <a:srgbClr val="FFFFFF"/>
                </a:solidFill>
                <a:latin typeface="Arial"/>
                <a:cs typeface="Arial"/>
              </a:rPr>
              <a:t> </a:t>
            </a:r>
            <a:r>
              <a:rPr sz="2400" b="0" dirty="0">
                <a:solidFill>
                  <a:srgbClr val="FFFFFF"/>
                </a:solidFill>
                <a:latin typeface="Arial"/>
                <a:cs typeface="Arial"/>
              </a:rPr>
              <a:t>of</a:t>
            </a:r>
            <a:r>
              <a:rPr sz="2400" b="0" spc="-90" dirty="0">
                <a:solidFill>
                  <a:srgbClr val="FFFFFF"/>
                </a:solidFill>
                <a:latin typeface="Arial"/>
                <a:cs typeface="Arial"/>
              </a:rPr>
              <a:t> </a:t>
            </a:r>
            <a:r>
              <a:rPr sz="2400" b="0" dirty="0">
                <a:solidFill>
                  <a:srgbClr val="FFFFFF"/>
                </a:solidFill>
                <a:latin typeface="Arial"/>
                <a:cs typeface="Arial"/>
              </a:rPr>
              <a:t>Pennsylvania,</a:t>
            </a:r>
            <a:r>
              <a:rPr sz="2400" b="0" spc="-45" dirty="0">
                <a:solidFill>
                  <a:srgbClr val="FFFFFF"/>
                </a:solidFill>
                <a:latin typeface="Arial"/>
                <a:cs typeface="Arial"/>
              </a:rPr>
              <a:t> </a:t>
            </a:r>
            <a:r>
              <a:rPr sz="2400" b="0" dirty="0">
                <a:solidFill>
                  <a:srgbClr val="FFFFFF"/>
                </a:solidFill>
                <a:latin typeface="Arial"/>
                <a:cs typeface="Arial"/>
              </a:rPr>
              <a:t>Office</a:t>
            </a:r>
            <a:r>
              <a:rPr sz="2400" b="0" spc="-105" dirty="0">
                <a:solidFill>
                  <a:srgbClr val="FFFFFF"/>
                </a:solidFill>
                <a:latin typeface="Arial"/>
                <a:cs typeface="Arial"/>
              </a:rPr>
              <a:t> </a:t>
            </a:r>
            <a:r>
              <a:rPr sz="2400" b="0" dirty="0">
                <a:solidFill>
                  <a:srgbClr val="FFFFFF"/>
                </a:solidFill>
                <a:latin typeface="Arial"/>
                <a:cs typeface="Arial"/>
              </a:rPr>
              <a:t>of</a:t>
            </a:r>
            <a:r>
              <a:rPr sz="2400" b="0" spc="-85" dirty="0">
                <a:solidFill>
                  <a:srgbClr val="FFFFFF"/>
                </a:solidFill>
                <a:latin typeface="Arial"/>
                <a:cs typeface="Arial"/>
              </a:rPr>
              <a:t> </a:t>
            </a:r>
            <a:r>
              <a:rPr sz="2400" b="0" dirty="0">
                <a:solidFill>
                  <a:srgbClr val="FFFFFF"/>
                </a:solidFill>
                <a:latin typeface="Arial"/>
                <a:cs typeface="Arial"/>
              </a:rPr>
              <a:t>Developmental</a:t>
            </a:r>
            <a:r>
              <a:rPr sz="2400" b="0" spc="-45" dirty="0">
                <a:solidFill>
                  <a:srgbClr val="FFFFFF"/>
                </a:solidFill>
                <a:latin typeface="Arial"/>
                <a:cs typeface="Arial"/>
              </a:rPr>
              <a:t> </a:t>
            </a:r>
            <a:r>
              <a:rPr sz="2400" b="0" spc="-10" dirty="0">
                <a:solidFill>
                  <a:srgbClr val="FFFFFF"/>
                </a:solidFill>
                <a:latin typeface="Arial"/>
                <a:cs typeface="Arial"/>
              </a:rPr>
              <a:t>Programs</a:t>
            </a:r>
            <a:endParaRPr sz="2400">
              <a:latin typeface="Arial"/>
              <a:cs typeface="Arial"/>
            </a:endParaRPr>
          </a:p>
        </p:txBody>
      </p:sp>
      <p:sp>
        <p:nvSpPr>
          <p:cNvPr id="10" name="object 10"/>
          <p:cNvSpPr txBox="1"/>
          <p:nvPr/>
        </p:nvSpPr>
        <p:spPr>
          <a:xfrm>
            <a:off x="473075" y="5341889"/>
            <a:ext cx="5595620" cy="57404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June</a:t>
            </a:r>
            <a:r>
              <a:rPr sz="1800" spc="-15" dirty="0">
                <a:solidFill>
                  <a:srgbClr val="FFFFFF"/>
                </a:solidFill>
                <a:latin typeface="Arial"/>
                <a:cs typeface="Arial"/>
              </a:rPr>
              <a:t> </a:t>
            </a:r>
            <a:r>
              <a:rPr sz="1800" dirty="0">
                <a:solidFill>
                  <a:srgbClr val="FFFFFF"/>
                </a:solidFill>
                <a:latin typeface="Arial"/>
                <a:cs typeface="Arial"/>
              </a:rPr>
              <a:t>14,</a:t>
            </a:r>
            <a:r>
              <a:rPr sz="1800" spc="-10" dirty="0">
                <a:solidFill>
                  <a:srgbClr val="FFFFFF"/>
                </a:solidFill>
                <a:latin typeface="Arial"/>
                <a:cs typeface="Arial"/>
              </a:rPr>
              <a:t> </a:t>
            </a:r>
            <a:r>
              <a:rPr sz="1800" spc="-20" dirty="0">
                <a:solidFill>
                  <a:srgbClr val="FFFFFF"/>
                </a:solidFill>
                <a:latin typeface="Arial"/>
                <a:cs typeface="Arial"/>
              </a:rPr>
              <a:t>2024</a:t>
            </a:r>
            <a:endParaRPr sz="1800">
              <a:latin typeface="Arial"/>
              <a:cs typeface="Arial"/>
            </a:endParaRPr>
          </a:p>
          <a:p>
            <a:pPr marL="12700">
              <a:lnSpc>
                <a:spcPct val="100000"/>
              </a:lnSpc>
            </a:pPr>
            <a:r>
              <a:rPr sz="1800" spc="-10" dirty="0">
                <a:solidFill>
                  <a:srgbClr val="FFFFFF"/>
                </a:solidFill>
                <a:latin typeface="Arial"/>
                <a:cs typeface="Arial"/>
              </a:rPr>
              <a:t>Kristin</a:t>
            </a:r>
            <a:r>
              <a:rPr sz="1800" spc="-114" dirty="0">
                <a:solidFill>
                  <a:srgbClr val="FFFFFF"/>
                </a:solidFill>
                <a:latin typeface="Arial"/>
                <a:cs typeface="Arial"/>
              </a:rPr>
              <a:t> </a:t>
            </a:r>
            <a:r>
              <a:rPr sz="1800" dirty="0">
                <a:solidFill>
                  <a:srgbClr val="FFFFFF"/>
                </a:solidFill>
                <a:latin typeface="Arial"/>
                <a:cs typeface="Arial"/>
              </a:rPr>
              <a:t>Ahrens,</a:t>
            </a:r>
            <a:r>
              <a:rPr sz="1800" spc="-50" dirty="0">
                <a:solidFill>
                  <a:srgbClr val="FFFFFF"/>
                </a:solidFill>
                <a:latin typeface="Arial"/>
                <a:cs typeface="Arial"/>
              </a:rPr>
              <a:t> </a:t>
            </a:r>
            <a:r>
              <a:rPr sz="1800" dirty="0">
                <a:solidFill>
                  <a:srgbClr val="FFFFFF"/>
                </a:solidFill>
                <a:latin typeface="Arial"/>
                <a:cs typeface="Arial"/>
              </a:rPr>
              <a:t>Misti</a:t>
            </a:r>
            <a:r>
              <a:rPr sz="1800" spc="-40" dirty="0">
                <a:solidFill>
                  <a:srgbClr val="FFFFFF"/>
                </a:solidFill>
                <a:latin typeface="Arial"/>
                <a:cs typeface="Arial"/>
              </a:rPr>
              <a:t> </a:t>
            </a:r>
            <a:r>
              <a:rPr sz="1800" dirty="0">
                <a:solidFill>
                  <a:srgbClr val="FFFFFF"/>
                </a:solidFill>
                <a:latin typeface="Arial"/>
                <a:cs typeface="Arial"/>
              </a:rPr>
              <a:t>Beckman,</a:t>
            </a:r>
            <a:r>
              <a:rPr sz="1800" spc="-25" dirty="0">
                <a:solidFill>
                  <a:srgbClr val="FFFFFF"/>
                </a:solidFill>
                <a:latin typeface="Arial"/>
                <a:cs typeface="Arial"/>
              </a:rPr>
              <a:t> </a:t>
            </a:r>
            <a:r>
              <a:rPr sz="1800" dirty="0">
                <a:solidFill>
                  <a:srgbClr val="FFFFFF"/>
                </a:solidFill>
                <a:latin typeface="Arial"/>
                <a:cs typeface="Arial"/>
              </a:rPr>
              <a:t>Beth</a:t>
            </a:r>
            <a:r>
              <a:rPr sz="1800" spc="-40" dirty="0">
                <a:solidFill>
                  <a:srgbClr val="FFFFFF"/>
                </a:solidFill>
                <a:latin typeface="Arial"/>
                <a:cs typeface="Arial"/>
              </a:rPr>
              <a:t> </a:t>
            </a:r>
            <a:r>
              <a:rPr sz="1800" dirty="0">
                <a:solidFill>
                  <a:srgbClr val="FFFFFF"/>
                </a:solidFill>
                <a:latin typeface="Arial"/>
                <a:cs typeface="Arial"/>
              </a:rPr>
              <a:t>Lewis,</a:t>
            </a:r>
            <a:r>
              <a:rPr sz="1800" spc="-25" dirty="0">
                <a:solidFill>
                  <a:srgbClr val="FFFFFF"/>
                </a:solidFill>
                <a:latin typeface="Arial"/>
                <a:cs typeface="Arial"/>
              </a:rPr>
              <a:t> </a:t>
            </a:r>
            <a:r>
              <a:rPr sz="1800" spc="-35" dirty="0">
                <a:solidFill>
                  <a:srgbClr val="FFFFFF"/>
                </a:solidFill>
                <a:latin typeface="Arial"/>
                <a:cs typeface="Arial"/>
              </a:rPr>
              <a:t>Teja</a:t>
            </a:r>
            <a:r>
              <a:rPr sz="1800" spc="-55" dirty="0">
                <a:solidFill>
                  <a:srgbClr val="FFFFFF"/>
                </a:solidFill>
                <a:latin typeface="Arial"/>
                <a:cs typeface="Arial"/>
              </a:rPr>
              <a:t> </a:t>
            </a:r>
            <a:r>
              <a:rPr sz="1800" spc="-10" dirty="0">
                <a:solidFill>
                  <a:srgbClr val="FFFFFF"/>
                </a:solidFill>
                <a:latin typeface="Arial"/>
                <a:cs typeface="Arial"/>
              </a:rPr>
              <a:t>Stokes</a:t>
            </a:r>
            <a:endParaRPr sz="1800">
              <a:latin typeface="Arial"/>
              <a:cs typeface="Arial"/>
            </a:endParaRPr>
          </a:p>
        </p:txBody>
      </p:sp>
    </p:spTree>
    <p:extLst>
      <p:ext uri="{BB962C8B-B14F-4D97-AF65-F5344CB8AC3E}">
        <p14:creationId xmlns:p14="http://schemas.microsoft.com/office/powerpoint/2010/main" val="14761324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0E7E-D5C9-9CB3-95C2-52AA124F2701}"/>
              </a:ext>
            </a:extLst>
          </p:cNvPr>
          <p:cNvSpPr>
            <a:spLocks noGrp="1"/>
          </p:cNvSpPr>
          <p:nvPr>
            <p:ph type="title"/>
          </p:nvPr>
        </p:nvSpPr>
        <p:spPr>
          <a:xfrm>
            <a:off x="528810" y="133771"/>
            <a:ext cx="10785511" cy="992663"/>
          </a:xfrm>
        </p:spPr>
        <p:txBody>
          <a:bodyPr>
            <a:normAutofit fontScale="90000"/>
          </a:bodyPr>
          <a:lstStyle/>
          <a:p>
            <a:pPr algn="ctr"/>
            <a:r>
              <a:rPr lang="en-US" dirty="0"/>
              <a:t>NCI Allows You To Do Breakdowns</a:t>
            </a:r>
            <a:br>
              <a:rPr lang="en-US" dirty="0"/>
            </a:br>
            <a:r>
              <a:rPr lang="en-US" dirty="0"/>
              <a:t>“…race, ethnicity, Tribal status, sex, age, rural/urban status, disability, language, or such other factors as may be specified by the Secretary”</a:t>
            </a:r>
            <a:br>
              <a:rPr lang="en-US" dirty="0"/>
            </a:br>
            <a:endParaRPr lang="en-US" dirty="0"/>
          </a:p>
        </p:txBody>
      </p:sp>
      <p:graphicFrame>
        <p:nvGraphicFramePr>
          <p:cNvPr id="4" name="Chart 3">
            <a:extLst>
              <a:ext uri="{FF2B5EF4-FFF2-40B4-BE49-F238E27FC236}">
                <a16:creationId xmlns:a16="http://schemas.microsoft.com/office/drawing/2014/main" id="{4C31885E-D12D-D738-0FFB-6923681D25E8}"/>
              </a:ext>
            </a:extLst>
          </p:cNvPr>
          <p:cNvGraphicFramePr>
            <a:graphicFrameLocks/>
          </p:cNvGraphicFramePr>
          <p:nvPr/>
        </p:nvGraphicFramePr>
        <p:xfrm>
          <a:off x="304799" y="1126434"/>
          <a:ext cx="11582399" cy="50457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85A960A-05CA-8842-6447-87DD931F2DFC}"/>
              </a:ext>
            </a:extLst>
          </p:cNvPr>
          <p:cNvSpPr txBox="1"/>
          <p:nvPr/>
        </p:nvSpPr>
        <p:spPr>
          <a:xfrm>
            <a:off x="991518" y="6555036"/>
            <a:ext cx="4252511" cy="369332"/>
          </a:xfrm>
          <a:prstGeom prst="rect">
            <a:avLst/>
          </a:prstGeom>
          <a:noFill/>
        </p:spPr>
        <p:txBody>
          <a:bodyPr wrap="square" rtlCol="0">
            <a:spAutoFit/>
          </a:bodyPr>
          <a:lstStyle/>
          <a:p>
            <a:r>
              <a:rPr lang="en-US" dirty="0"/>
              <a:t>2022-23 data—preliminary</a:t>
            </a:r>
          </a:p>
        </p:txBody>
      </p:sp>
    </p:spTree>
    <p:extLst>
      <p:ext uri="{BB962C8B-B14F-4D97-AF65-F5344CB8AC3E}">
        <p14:creationId xmlns:p14="http://schemas.microsoft.com/office/powerpoint/2010/main" val="3287003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1284-B2F9-D00C-9866-9DEFF31938A9}"/>
              </a:ext>
            </a:extLst>
          </p:cNvPr>
          <p:cNvSpPr>
            <a:spLocks noGrp="1"/>
          </p:cNvSpPr>
          <p:nvPr>
            <p:ph type="title"/>
          </p:nvPr>
        </p:nvSpPr>
        <p:spPr>
          <a:xfrm>
            <a:off x="304800" y="133771"/>
            <a:ext cx="11582400" cy="703511"/>
          </a:xfrm>
        </p:spPr>
        <p:txBody>
          <a:bodyPr>
            <a:normAutofit/>
          </a:bodyPr>
          <a:lstStyle/>
          <a:p>
            <a:pPr algn="ctr"/>
            <a:r>
              <a:rPr lang="en-US" sz="2800" dirty="0"/>
              <a:t>With NCI, You Can Do Other Breakouts Potentially Required by Access Rule</a:t>
            </a:r>
          </a:p>
        </p:txBody>
      </p:sp>
      <p:graphicFrame>
        <p:nvGraphicFramePr>
          <p:cNvPr id="4" name="Chart 3">
            <a:extLst>
              <a:ext uri="{FF2B5EF4-FFF2-40B4-BE49-F238E27FC236}">
                <a16:creationId xmlns:a16="http://schemas.microsoft.com/office/drawing/2014/main" id="{30438C12-9D50-C1B3-DFD5-14DF36841A51}"/>
              </a:ext>
            </a:extLst>
          </p:cNvPr>
          <p:cNvGraphicFramePr>
            <a:graphicFrameLocks/>
          </p:cNvGraphicFramePr>
          <p:nvPr/>
        </p:nvGraphicFramePr>
        <p:xfrm>
          <a:off x="543339" y="1220116"/>
          <a:ext cx="10853531" cy="44253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5291220-CD9A-F091-B123-AC005E95B73A}"/>
              </a:ext>
            </a:extLst>
          </p:cNvPr>
          <p:cNvSpPr txBox="1"/>
          <p:nvPr/>
        </p:nvSpPr>
        <p:spPr>
          <a:xfrm>
            <a:off x="991518" y="6555036"/>
            <a:ext cx="4252511" cy="369332"/>
          </a:xfrm>
          <a:prstGeom prst="rect">
            <a:avLst/>
          </a:prstGeom>
          <a:noFill/>
        </p:spPr>
        <p:txBody>
          <a:bodyPr wrap="square" rtlCol="0">
            <a:spAutoFit/>
          </a:bodyPr>
          <a:lstStyle/>
          <a:p>
            <a:r>
              <a:rPr lang="en-US" dirty="0"/>
              <a:t>2022-23 data—preliminary</a:t>
            </a:r>
          </a:p>
        </p:txBody>
      </p:sp>
    </p:spTree>
    <p:extLst>
      <p:ext uri="{BB962C8B-B14F-4D97-AF65-F5344CB8AC3E}">
        <p14:creationId xmlns:p14="http://schemas.microsoft.com/office/powerpoint/2010/main" val="3459194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3C0C-FE55-4B77-1812-F4CF15888890}"/>
              </a:ext>
            </a:extLst>
          </p:cNvPr>
          <p:cNvSpPr>
            <a:spLocks noGrp="1"/>
          </p:cNvSpPr>
          <p:nvPr>
            <p:ph type="title"/>
          </p:nvPr>
        </p:nvSpPr>
        <p:spPr/>
        <p:txBody>
          <a:bodyPr/>
          <a:lstStyle/>
          <a:p>
            <a:r>
              <a:rPr lang="en-US" dirty="0"/>
              <a:t>Breakouts as requested by the Access Rule</a:t>
            </a:r>
          </a:p>
        </p:txBody>
      </p:sp>
      <p:graphicFrame>
        <p:nvGraphicFramePr>
          <p:cNvPr id="4" name="Chart 3">
            <a:extLst>
              <a:ext uri="{FF2B5EF4-FFF2-40B4-BE49-F238E27FC236}">
                <a16:creationId xmlns:a16="http://schemas.microsoft.com/office/drawing/2014/main" id="{2542CAEC-185B-2D0E-F7AD-DC52D5FA8E85}"/>
              </a:ext>
            </a:extLst>
          </p:cNvPr>
          <p:cNvGraphicFramePr>
            <a:graphicFrameLocks/>
          </p:cNvGraphicFramePr>
          <p:nvPr/>
        </p:nvGraphicFramePr>
        <p:xfrm>
          <a:off x="662609" y="1364974"/>
          <a:ext cx="10691191" cy="4598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4550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E7AFD8D-4CAD-AAA0-E9D0-00FDB07B9497}"/>
              </a:ext>
            </a:extLst>
          </p:cNvPr>
          <p:cNvGraphicFramePr>
            <a:graphicFrameLocks/>
          </p:cNvGraphicFramePr>
          <p:nvPr/>
        </p:nvGraphicFramePr>
        <p:xfrm>
          <a:off x="414130" y="405227"/>
          <a:ext cx="11363739" cy="42862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DC573B3-7A33-0AA6-B8D6-580DFAAD23A9}"/>
              </a:ext>
            </a:extLst>
          </p:cNvPr>
          <p:cNvSpPr txBox="1"/>
          <p:nvPr/>
        </p:nvSpPr>
        <p:spPr>
          <a:xfrm>
            <a:off x="914400" y="4944668"/>
            <a:ext cx="10863469" cy="1508105"/>
          </a:xfrm>
          <a:prstGeom prst="rect">
            <a:avLst/>
          </a:prstGeom>
          <a:noFill/>
        </p:spPr>
        <p:txBody>
          <a:bodyPr wrap="square" rtlCol="0">
            <a:spAutoFit/>
          </a:bodyPr>
          <a:lstStyle/>
          <a:p>
            <a:r>
              <a:rPr lang="en-US" dirty="0"/>
              <a:t>Things to note: </a:t>
            </a:r>
          </a:p>
          <a:p>
            <a:pPr marL="342900" indent="-342900">
              <a:buAutoNum type="arabicParenR"/>
            </a:pPr>
            <a:r>
              <a:rPr lang="en-US" dirty="0"/>
              <a:t>Metro/Micro higher rates of having had hearing test within the past 5 years</a:t>
            </a:r>
          </a:p>
          <a:p>
            <a:pPr marL="342900" indent="-342900">
              <a:buAutoNum type="arabicParenR"/>
            </a:pPr>
            <a:r>
              <a:rPr lang="en-US" sz="2800" dirty="0"/>
              <a:t>Look at the Don’t Know—Yellow Bar. Lots of work to find a reliable source of these data within state records</a:t>
            </a:r>
          </a:p>
        </p:txBody>
      </p:sp>
    </p:spTree>
    <p:extLst>
      <p:ext uri="{BB962C8B-B14F-4D97-AF65-F5344CB8AC3E}">
        <p14:creationId xmlns:p14="http://schemas.microsoft.com/office/powerpoint/2010/main" val="4042328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C117F-594B-E788-4215-1E925B2114ED}"/>
              </a:ext>
            </a:extLst>
          </p:cNvPr>
          <p:cNvSpPr>
            <a:spLocks noGrp="1"/>
          </p:cNvSpPr>
          <p:nvPr>
            <p:ph type="title"/>
          </p:nvPr>
        </p:nvSpPr>
        <p:spPr>
          <a:xfrm>
            <a:off x="441593" y="23016"/>
            <a:ext cx="11280354" cy="803249"/>
          </a:xfrm>
        </p:spPr>
        <p:txBody>
          <a:bodyPr>
            <a:normAutofit/>
          </a:bodyPr>
          <a:lstStyle/>
          <a:p>
            <a:pPr algn="ctr"/>
            <a:r>
              <a:rPr lang="en-US" sz="2800" dirty="0">
                <a:solidFill>
                  <a:schemeClr val="accent2">
                    <a:lumMod val="50000"/>
                  </a:schemeClr>
                </a:solidFill>
              </a:rPr>
              <a:t>How Can The Data Reported To CMS Help The State Examine Quality? </a:t>
            </a:r>
          </a:p>
        </p:txBody>
      </p:sp>
      <p:graphicFrame>
        <p:nvGraphicFramePr>
          <p:cNvPr id="6" name="Text Placeholder 2">
            <a:extLst>
              <a:ext uri="{FF2B5EF4-FFF2-40B4-BE49-F238E27FC236}">
                <a16:creationId xmlns:a16="http://schemas.microsoft.com/office/drawing/2014/main" id="{1617E6B6-A34D-1121-20A6-9A4B3A093FF1}"/>
              </a:ext>
            </a:extLst>
          </p:cNvPr>
          <p:cNvGraphicFramePr/>
          <p:nvPr/>
        </p:nvGraphicFramePr>
        <p:xfrm>
          <a:off x="304800" y="961065"/>
          <a:ext cx="11582400" cy="521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901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59D998-AB6C-46E1-B394-118E9A1E2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6D3C70-0515-71CE-B5A5-5AD093E25713}"/>
              </a:ext>
            </a:extLst>
          </p:cNvPr>
          <p:cNvPicPr>
            <a:picLocks noChangeAspect="1"/>
          </p:cNvPicPr>
          <p:nvPr/>
        </p:nvPicPr>
        <p:blipFill rotWithShape="1">
          <a:blip r:embed="rId2"/>
          <a:srcRect t="29606"/>
          <a:stretch/>
        </p:blipFill>
        <p:spPr>
          <a:xfrm>
            <a:off x="20" y="1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pic>
        <p:nvPicPr>
          <p:cNvPr id="6" name="Picture 5" descr="A close-up of a logo&#10;&#10;Description automatically generated">
            <a:extLst>
              <a:ext uri="{FF2B5EF4-FFF2-40B4-BE49-F238E27FC236}">
                <a16:creationId xmlns:a16="http://schemas.microsoft.com/office/drawing/2014/main" id="{BE09DBE6-AC45-34B1-AF1D-564DB2D3B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16" y="504963"/>
            <a:ext cx="4330700" cy="2349500"/>
          </a:xfrm>
          <a:prstGeom prst="rect">
            <a:avLst/>
          </a:prstGeom>
        </p:spPr>
      </p:pic>
      <p:sp>
        <p:nvSpPr>
          <p:cNvPr id="8" name="TextBox 7">
            <a:extLst>
              <a:ext uri="{FF2B5EF4-FFF2-40B4-BE49-F238E27FC236}">
                <a16:creationId xmlns:a16="http://schemas.microsoft.com/office/drawing/2014/main" id="{585E5B67-EC5D-3FC9-631B-6B8EE42F065A}"/>
              </a:ext>
            </a:extLst>
          </p:cNvPr>
          <p:cNvSpPr txBox="1"/>
          <p:nvPr/>
        </p:nvSpPr>
        <p:spPr>
          <a:xfrm>
            <a:off x="496388" y="3566160"/>
            <a:ext cx="6845315" cy="2677656"/>
          </a:xfrm>
          <a:prstGeom prst="rect">
            <a:avLst/>
          </a:prstGeom>
          <a:solidFill>
            <a:schemeClr val="bg1"/>
          </a:solidFill>
        </p:spPr>
        <p:txBody>
          <a:bodyPr wrap="square" rtlCol="0">
            <a:spAutoFit/>
          </a:bodyPr>
          <a:lstStyle/>
          <a:p>
            <a:r>
              <a:rPr lang="en-US" sz="2800" dirty="0"/>
              <a:t>For more information, please contact:</a:t>
            </a:r>
          </a:p>
          <a:p>
            <a:r>
              <a:rPr lang="en-US" sz="2800" dirty="0"/>
              <a:t>Laura Vegas </a:t>
            </a:r>
            <a:r>
              <a:rPr lang="en-US" sz="2800" dirty="0">
                <a:hlinkClick r:id="rId4"/>
              </a:rPr>
              <a:t>lvegas@nasddds.org</a:t>
            </a:r>
            <a:endParaRPr lang="en-US" sz="2800" dirty="0"/>
          </a:p>
          <a:p>
            <a:r>
              <a:rPr lang="en-US" sz="2800" dirty="0"/>
              <a:t>Dorothy Hiersteiner </a:t>
            </a:r>
            <a:r>
              <a:rPr lang="en-US" sz="2800" dirty="0">
                <a:hlinkClick r:id="rId5"/>
              </a:rPr>
              <a:t>dhiersteiner@hsri.org</a:t>
            </a:r>
            <a:endParaRPr lang="en-US" sz="2800" dirty="0"/>
          </a:p>
          <a:p>
            <a:r>
              <a:rPr lang="en-US" sz="2800" dirty="0"/>
              <a:t>Val Bradley </a:t>
            </a:r>
            <a:r>
              <a:rPr lang="en-US" sz="2800" dirty="0">
                <a:hlinkClick r:id="rId6"/>
              </a:rPr>
              <a:t>vbradley@hsri.org</a:t>
            </a:r>
            <a:r>
              <a:rPr lang="en-US" sz="2800" dirty="0"/>
              <a:t> </a:t>
            </a:r>
          </a:p>
          <a:p>
            <a:endParaRPr lang="en-US" sz="2800" dirty="0"/>
          </a:p>
          <a:p>
            <a:r>
              <a:rPr lang="en-US" sz="2800" dirty="0"/>
              <a:t>idd.nationalcoreindicators.org </a:t>
            </a:r>
          </a:p>
        </p:txBody>
      </p:sp>
    </p:spTree>
    <p:extLst>
      <p:ext uri="{BB962C8B-B14F-4D97-AF65-F5344CB8AC3E}">
        <p14:creationId xmlns:p14="http://schemas.microsoft.com/office/powerpoint/2010/main" val="3304433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41D1-E0FD-FEE3-56AB-B241158AE13D}"/>
              </a:ext>
            </a:extLst>
          </p:cNvPr>
          <p:cNvSpPr>
            <a:spLocks noGrp="1"/>
          </p:cNvSpPr>
          <p:nvPr>
            <p:ph type="title"/>
          </p:nvPr>
        </p:nvSpPr>
        <p:spPr>
          <a:xfrm>
            <a:off x="3243303" y="3266665"/>
            <a:ext cx="8129067" cy="861991"/>
          </a:xfrm>
        </p:spPr>
        <p:txBody>
          <a:bodyPr/>
          <a:lstStyle/>
          <a:p>
            <a:r>
              <a:rPr lang="en-US" dirty="0"/>
              <a:t>Table Work</a:t>
            </a:r>
          </a:p>
        </p:txBody>
      </p:sp>
    </p:spTree>
    <p:extLst>
      <p:ext uri="{BB962C8B-B14F-4D97-AF65-F5344CB8AC3E}">
        <p14:creationId xmlns:p14="http://schemas.microsoft.com/office/powerpoint/2010/main" val="1029541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AA2E-DDE9-ED79-27A1-BA99A0DA28BE}"/>
              </a:ext>
            </a:extLst>
          </p:cNvPr>
          <p:cNvSpPr>
            <a:spLocks noGrp="1"/>
          </p:cNvSpPr>
          <p:nvPr>
            <p:ph type="title"/>
          </p:nvPr>
        </p:nvSpPr>
        <p:spPr/>
        <p:txBody>
          <a:bodyPr/>
          <a:lstStyle/>
          <a:p>
            <a:r>
              <a:rPr lang="en-US" dirty="0"/>
              <a:t>Table Exercise Instructions</a:t>
            </a:r>
          </a:p>
        </p:txBody>
      </p:sp>
      <p:sp>
        <p:nvSpPr>
          <p:cNvPr id="3" name="Text Placeholder 2">
            <a:extLst>
              <a:ext uri="{FF2B5EF4-FFF2-40B4-BE49-F238E27FC236}">
                <a16:creationId xmlns:a16="http://schemas.microsoft.com/office/drawing/2014/main" id="{DDE996F9-8C81-A4C8-95B3-F4EB8E225177}"/>
              </a:ext>
            </a:extLst>
          </p:cNvPr>
          <p:cNvSpPr>
            <a:spLocks noGrp="1"/>
          </p:cNvSpPr>
          <p:nvPr>
            <p:ph type="body" sz="quarter" idx="10"/>
          </p:nvPr>
        </p:nvSpPr>
        <p:spPr>
          <a:xfrm>
            <a:off x="811213" y="1690688"/>
            <a:ext cx="10542587" cy="3803650"/>
          </a:xfrm>
        </p:spPr>
        <p:txBody>
          <a:bodyPr lIns="91440" tIns="45720" rIns="91440" bIns="45720" anchor="t"/>
          <a:lstStyle/>
          <a:p>
            <a:pPr marL="342900" marR="0" lvl="0" indent="-342900">
              <a:lnSpc>
                <a:spcPct val="100000"/>
              </a:lnSpc>
              <a:spcBef>
                <a:spcPts val="0"/>
              </a:spcBef>
              <a:buFont typeface="Symbol" panose="05050102010706020507" pitchFamily="18" charset="2"/>
              <a:buChar char=""/>
            </a:pPr>
            <a:r>
              <a:rPr lang="en-US" sz="2400" dirty="0">
                <a:ea typeface="Calibri" panose="020F0502020204030204" pitchFamily="34" charset="0"/>
                <a:cs typeface="Arial"/>
              </a:rPr>
              <a:t>Objective: C</a:t>
            </a:r>
            <a:r>
              <a:rPr lang="en-US" sz="2400" dirty="0">
                <a:effectLst/>
                <a:ea typeface="Calibri" panose="020F0502020204030204" pitchFamily="34" charset="0"/>
                <a:cs typeface="Arial"/>
              </a:rPr>
              <a:t>reate a roadmap for traveling from today to tomorrow to meet CMS Access Rule Expectations</a:t>
            </a:r>
          </a:p>
          <a:p>
            <a:pPr marL="342900" marR="0" lvl="0" indent="-342900">
              <a:lnSpc>
                <a:spcPct val="100000"/>
              </a:lnSpc>
              <a:spcBef>
                <a:spcPts val="0"/>
              </a:spcBef>
              <a:buFont typeface="Symbol" panose="05050102010706020507" pitchFamily="18" charset="2"/>
              <a:buChar char=""/>
            </a:pPr>
            <a:r>
              <a:rPr lang="en-US" sz="2400" dirty="0">
                <a:effectLst/>
                <a:ea typeface="Calibri" panose="020F0502020204030204" pitchFamily="34" charset="0"/>
                <a:cs typeface="Arial"/>
              </a:rPr>
              <a:t>Use any and all of the </a:t>
            </a:r>
            <a:r>
              <a:rPr lang="en-US" sz="2400" dirty="0">
                <a:ea typeface="Calibri" panose="020F0502020204030204" pitchFamily="34" charset="0"/>
                <a:cs typeface="Arial"/>
              </a:rPr>
              <a:t>craft</a:t>
            </a:r>
            <a:r>
              <a:rPr lang="en-US" sz="2400" dirty="0">
                <a:effectLst/>
                <a:ea typeface="Calibri" panose="020F0502020204030204" pitchFamily="34" charset="0"/>
                <a:cs typeface="Arial"/>
              </a:rPr>
              <a:t> supplies – get creative!</a:t>
            </a:r>
          </a:p>
          <a:p>
            <a:pPr marL="342900" marR="0" lvl="0" indent="-342900">
              <a:lnSpc>
                <a:spcPct val="100000"/>
              </a:lnSpc>
              <a:spcBef>
                <a:spcPts val="0"/>
              </a:spcBef>
              <a:buFont typeface="Symbol" panose="05050102010706020507" pitchFamily="18" charset="2"/>
              <a:buChar char=""/>
            </a:pPr>
            <a:r>
              <a:rPr lang="en-US" sz="2400" dirty="0">
                <a:effectLst/>
                <a:ea typeface="Calibri" panose="020F0502020204030204" pitchFamily="34" charset="0"/>
                <a:cs typeface="Arial"/>
              </a:rPr>
              <a:t>Make sure your roadmap includes the processes, policies, procedures, regulations, agreements, etc. that need to be developed along the way</a:t>
            </a:r>
          </a:p>
          <a:p>
            <a:pPr marL="342900" marR="0" lvl="0" indent="-342900">
              <a:lnSpc>
                <a:spcPct val="100000"/>
              </a:lnSpc>
              <a:spcBef>
                <a:spcPts val="0"/>
              </a:spcBef>
              <a:buFont typeface="Symbol" panose="05050102010706020507" pitchFamily="18" charset="2"/>
              <a:buChar char=""/>
            </a:pPr>
            <a:r>
              <a:rPr lang="en-US" sz="2400" dirty="0">
                <a:effectLst/>
                <a:ea typeface="Calibri" panose="020F0502020204030204" pitchFamily="34" charset="0"/>
                <a:cs typeface="Arial"/>
              </a:rPr>
              <a:t>Determine when you may need to stop for directions – what questions will you ask (of CMS to be clear on what you are supposed to implement)</a:t>
            </a:r>
          </a:p>
          <a:p>
            <a:pPr marL="342900" marR="0" lvl="0" indent="-342900">
              <a:lnSpc>
                <a:spcPct val="100000"/>
              </a:lnSpc>
              <a:spcBef>
                <a:spcPts val="0"/>
              </a:spcBef>
              <a:buFont typeface="Symbol" panose="05050102010706020507" pitchFamily="18" charset="2"/>
              <a:buChar char=""/>
            </a:pPr>
            <a:r>
              <a:rPr lang="en-US" sz="2400" dirty="0">
                <a:effectLst/>
                <a:ea typeface="Calibri" panose="020F0502020204030204" pitchFamily="34" charset="0"/>
                <a:cs typeface="Arial"/>
              </a:rPr>
              <a:t>Include ideas for how you will track your progress</a:t>
            </a:r>
          </a:p>
          <a:p>
            <a:pPr marL="342900" marR="0" lvl="0" indent="-342900">
              <a:lnSpc>
                <a:spcPct val="100000"/>
              </a:lnSpc>
              <a:spcBef>
                <a:spcPts val="0"/>
              </a:spcBef>
              <a:buFont typeface="Symbol" panose="05050102010706020507" pitchFamily="18" charset="2"/>
              <a:buChar char=""/>
            </a:pPr>
            <a:endParaRPr lang="en-US" sz="2400" dirty="0">
              <a:ea typeface="Calibri" panose="020F0502020204030204" pitchFamily="34" charset="0"/>
              <a:cs typeface="Arial" panose="020B0604020202020204" pitchFamily="34" charset="0"/>
            </a:endParaRPr>
          </a:p>
          <a:p>
            <a:pPr marL="0" marR="0" lvl="0" indent="0" algn="ctr">
              <a:lnSpc>
                <a:spcPct val="100000"/>
              </a:lnSpc>
              <a:spcBef>
                <a:spcPts val="0"/>
              </a:spcBef>
              <a:buNone/>
            </a:pPr>
            <a:r>
              <a:rPr lang="en-US" sz="4000" b="1" dirty="0">
                <a:solidFill>
                  <a:schemeClr val="accent5"/>
                </a:solidFill>
                <a:ea typeface="Calibri" panose="020F0502020204030204" pitchFamily="34" charset="0"/>
                <a:cs typeface="Arial" panose="020B0604020202020204" pitchFamily="34" charset="0"/>
              </a:rPr>
              <a:t>HAVE FUN!!!</a:t>
            </a:r>
            <a:endParaRPr lang="en-US" sz="4400" b="1" dirty="0">
              <a:solidFill>
                <a:schemeClr val="accent5"/>
              </a:solidFill>
            </a:endParaRPr>
          </a:p>
        </p:txBody>
      </p:sp>
    </p:spTree>
    <p:extLst>
      <p:ext uri="{BB962C8B-B14F-4D97-AF65-F5344CB8AC3E}">
        <p14:creationId xmlns:p14="http://schemas.microsoft.com/office/powerpoint/2010/main" val="1551632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5CC5-FC1A-30CA-356E-E4149E0B5922}"/>
              </a:ext>
            </a:extLst>
          </p:cNvPr>
          <p:cNvSpPr>
            <a:spLocks noGrp="1"/>
          </p:cNvSpPr>
          <p:nvPr>
            <p:ph type="title"/>
          </p:nvPr>
        </p:nvSpPr>
        <p:spPr/>
        <p:txBody>
          <a:bodyPr/>
          <a:lstStyle/>
          <a:p>
            <a:r>
              <a:rPr lang="en-US" dirty="0"/>
              <a:t>Table Assignments</a:t>
            </a:r>
          </a:p>
        </p:txBody>
      </p:sp>
      <p:graphicFrame>
        <p:nvGraphicFramePr>
          <p:cNvPr id="4" name="Diagram 3">
            <a:extLst>
              <a:ext uri="{FF2B5EF4-FFF2-40B4-BE49-F238E27FC236}">
                <a16:creationId xmlns:a16="http://schemas.microsoft.com/office/drawing/2014/main" id="{D23FCF76-2846-0E2E-BA26-918B93A02E77}"/>
              </a:ext>
            </a:extLst>
          </p:cNvPr>
          <p:cNvGraphicFramePr/>
          <p:nvPr>
            <p:extLst>
              <p:ext uri="{D42A27DB-BD31-4B8C-83A1-F6EECF244321}">
                <p14:modId xmlns:p14="http://schemas.microsoft.com/office/powerpoint/2010/main" val="1983193302"/>
              </p:ext>
            </p:extLst>
          </p:nvPr>
        </p:nvGraphicFramePr>
        <p:xfrm>
          <a:off x="215576" y="1195506"/>
          <a:ext cx="89097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oadmap clipart - Clip Art Library">
            <a:extLst>
              <a:ext uri="{FF2B5EF4-FFF2-40B4-BE49-F238E27FC236}">
                <a16:creationId xmlns:a16="http://schemas.microsoft.com/office/drawing/2014/main" id="{B2FF83D5-7653-106B-8F30-F99413EE64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1956" y="130630"/>
            <a:ext cx="2851085" cy="672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02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FB43D67-21FB-08AE-F0BE-14AF9FFCC530}"/>
              </a:ext>
            </a:extLst>
          </p:cNvPr>
          <p:cNvSpPr>
            <a:spLocks noGrp="1"/>
          </p:cNvSpPr>
          <p:nvPr>
            <p:ph type="body" sz="quarter" idx="10"/>
          </p:nvPr>
        </p:nvSpPr>
        <p:spPr>
          <a:xfrm>
            <a:off x="880389" y="1597891"/>
            <a:ext cx="5315189" cy="3980872"/>
          </a:xfrm>
        </p:spPr>
        <p:txBody>
          <a:bodyPr vert="horz" lIns="91440" tIns="45720" rIns="91440" bIns="45720" rtlCol="0" anchor="t">
            <a:normAutofit/>
          </a:bodyPr>
          <a:lstStyle/>
          <a:p>
            <a:pPr marL="0" indent="0">
              <a:buNone/>
            </a:pPr>
            <a:r>
              <a:rPr lang="en-US" sz="2600" dirty="0"/>
              <a:t>Using the resources at your table, include ways that you can build engagement, continuous improvement, and accountability into your roadmap</a:t>
            </a:r>
          </a:p>
          <a:p>
            <a:pPr marL="0" indent="0">
              <a:buNone/>
            </a:pPr>
            <a:r>
              <a:rPr lang="en-US" sz="3600" dirty="0">
                <a:solidFill>
                  <a:srgbClr val="D7A461"/>
                </a:solidFill>
                <a:sym typeface="Wingdings" panose="05000000000000000000" pitchFamily="2" charset="2"/>
              </a:rPr>
              <a:t></a:t>
            </a:r>
            <a:r>
              <a:rPr lang="en-US" sz="2400" dirty="0">
                <a:sym typeface="Wingdings" panose="05000000000000000000" pitchFamily="2" charset="2"/>
              </a:rPr>
              <a:t>NASDDDS Embedding DEI Toolkit</a:t>
            </a:r>
            <a:endParaRPr lang="en-US" sz="2000" dirty="0">
              <a:sym typeface="Wingdings" panose="05000000000000000000" pitchFamily="2" charset="2"/>
            </a:endParaRPr>
          </a:p>
          <a:p>
            <a:pPr marL="0" indent="0">
              <a:buNone/>
            </a:pPr>
            <a:r>
              <a:rPr lang="en-US" sz="3600" dirty="0">
                <a:solidFill>
                  <a:srgbClr val="D7A461"/>
                </a:solidFill>
                <a:sym typeface="Wingdings" panose="05000000000000000000" pitchFamily="2" charset="2"/>
              </a:rPr>
              <a:t></a:t>
            </a:r>
            <a:r>
              <a:rPr lang="en-US" sz="2400" dirty="0">
                <a:sym typeface="Wingdings" panose="05000000000000000000" pitchFamily="2" charset="2"/>
              </a:rPr>
              <a:t>CLAS Standards</a:t>
            </a:r>
            <a:endParaRPr lang="en-US" sz="2000" dirty="0">
              <a:sym typeface="Wingdings" panose="05000000000000000000" pitchFamily="2" charset="2"/>
            </a:endParaRPr>
          </a:p>
          <a:p>
            <a:pPr marL="0"/>
            <a:endParaRPr lang="en-US" sz="2000" dirty="0"/>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Nassua County State Roadside Assistance">
            <a:extLst>
              <a:ext uri="{FF2B5EF4-FFF2-40B4-BE49-F238E27FC236}">
                <a16:creationId xmlns:a16="http://schemas.microsoft.com/office/drawing/2014/main" id="{B9DF706C-37D6-FDAC-44A4-20CAE1CDEE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832124"/>
            <a:ext cx="4170530" cy="322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43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10351" y="4840478"/>
            <a:ext cx="5612765" cy="1854200"/>
          </a:xfrm>
          <a:prstGeom prst="rect">
            <a:avLst/>
          </a:prstGeom>
        </p:spPr>
        <p:txBody>
          <a:bodyPr vert="horz" wrap="square" lIns="0" tIns="12700" rIns="0" bIns="0" rtlCol="0">
            <a:spAutoFit/>
          </a:bodyPr>
          <a:lstStyle/>
          <a:p>
            <a:pPr marL="12700">
              <a:lnSpc>
                <a:spcPct val="100000"/>
              </a:lnSpc>
              <a:spcBef>
                <a:spcPts val="100"/>
              </a:spcBef>
            </a:pPr>
            <a:r>
              <a:rPr sz="12000" b="1" spc="-10" dirty="0">
                <a:solidFill>
                  <a:srgbClr val="002C77"/>
                </a:solidFill>
                <a:latin typeface="Arial"/>
                <a:cs typeface="Arial"/>
              </a:rPr>
              <a:t>Agenda</a:t>
            </a:r>
            <a:endParaRPr sz="12000">
              <a:latin typeface="Arial"/>
              <a:cs typeface="Arial"/>
            </a:endParaRPr>
          </a:p>
        </p:txBody>
      </p:sp>
      <p:pic>
        <p:nvPicPr>
          <p:cNvPr id="3" name="object 3"/>
          <p:cNvPicPr/>
          <p:nvPr/>
        </p:nvPicPr>
        <p:blipFill>
          <a:blip r:embed="rId2" cstate="print"/>
          <a:stretch>
            <a:fillRect/>
          </a:stretch>
        </p:blipFill>
        <p:spPr>
          <a:xfrm>
            <a:off x="636365" y="1631048"/>
            <a:ext cx="247758" cy="566305"/>
          </a:xfrm>
          <a:prstGeom prst="rect">
            <a:avLst/>
          </a:prstGeom>
        </p:spPr>
      </p:pic>
      <p:sp>
        <p:nvSpPr>
          <p:cNvPr id="4" name="object 4"/>
          <p:cNvSpPr/>
          <p:nvPr/>
        </p:nvSpPr>
        <p:spPr>
          <a:xfrm>
            <a:off x="1107947" y="1510283"/>
            <a:ext cx="0" cy="1737360"/>
          </a:xfrm>
          <a:custGeom>
            <a:avLst/>
            <a:gdLst/>
            <a:ahLst/>
            <a:cxnLst/>
            <a:rect l="l" t="t" r="r" b="b"/>
            <a:pathLst>
              <a:path h="1737360">
                <a:moveTo>
                  <a:pt x="0" y="0"/>
                </a:moveTo>
                <a:lnTo>
                  <a:pt x="0" y="1737360"/>
                </a:lnTo>
              </a:path>
            </a:pathLst>
          </a:custGeom>
          <a:ln w="12700">
            <a:solidFill>
              <a:srgbClr val="003763"/>
            </a:solidFill>
          </a:ln>
        </p:spPr>
        <p:txBody>
          <a:bodyPr wrap="square" lIns="0" tIns="0" rIns="0" bIns="0" rtlCol="0"/>
          <a:lstStyle/>
          <a:p>
            <a:endParaRPr/>
          </a:p>
        </p:txBody>
      </p:sp>
      <p:sp>
        <p:nvSpPr>
          <p:cNvPr id="5" name="object 5"/>
          <p:cNvSpPr txBox="1">
            <a:spLocks noGrp="1"/>
          </p:cNvSpPr>
          <p:nvPr>
            <p:ph type="title"/>
          </p:nvPr>
        </p:nvSpPr>
        <p:spPr>
          <a:xfrm>
            <a:off x="1299817" y="1589404"/>
            <a:ext cx="1381125" cy="756920"/>
          </a:xfrm>
          <a:prstGeom prst="rect">
            <a:avLst/>
          </a:prstGeom>
        </p:spPr>
        <p:txBody>
          <a:bodyPr vert="horz" wrap="square" lIns="0" tIns="12700" rIns="0" bIns="0" rtlCol="0">
            <a:spAutoFit/>
          </a:bodyPr>
          <a:lstStyle/>
          <a:p>
            <a:pPr marL="12700" marR="5080">
              <a:lnSpc>
                <a:spcPct val="100000"/>
              </a:lnSpc>
              <a:spcBef>
                <a:spcPts val="100"/>
              </a:spcBef>
            </a:pPr>
            <a:r>
              <a:rPr sz="2400" spc="-10" dirty="0"/>
              <a:t>Design Overview</a:t>
            </a:r>
            <a:endParaRPr sz="2400"/>
          </a:p>
        </p:txBody>
      </p:sp>
      <p:pic>
        <p:nvPicPr>
          <p:cNvPr id="6" name="object 6"/>
          <p:cNvPicPr/>
          <p:nvPr/>
        </p:nvPicPr>
        <p:blipFill>
          <a:blip r:embed="rId3" cstate="print"/>
          <a:stretch>
            <a:fillRect/>
          </a:stretch>
        </p:blipFill>
        <p:spPr>
          <a:xfrm>
            <a:off x="4331021" y="1631048"/>
            <a:ext cx="378942" cy="566305"/>
          </a:xfrm>
          <a:prstGeom prst="rect">
            <a:avLst/>
          </a:prstGeom>
        </p:spPr>
      </p:pic>
      <p:sp>
        <p:nvSpPr>
          <p:cNvPr id="7" name="object 7"/>
          <p:cNvSpPr/>
          <p:nvPr/>
        </p:nvSpPr>
        <p:spPr>
          <a:xfrm>
            <a:off x="4885944" y="1510283"/>
            <a:ext cx="0" cy="1737360"/>
          </a:xfrm>
          <a:custGeom>
            <a:avLst/>
            <a:gdLst/>
            <a:ahLst/>
            <a:cxnLst/>
            <a:rect l="l" t="t" r="r" b="b"/>
            <a:pathLst>
              <a:path h="1737360">
                <a:moveTo>
                  <a:pt x="0" y="0"/>
                </a:moveTo>
                <a:lnTo>
                  <a:pt x="0" y="1737360"/>
                </a:lnTo>
              </a:path>
            </a:pathLst>
          </a:custGeom>
          <a:ln w="12700">
            <a:solidFill>
              <a:srgbClr val="003763"/>
            </a:solidFill>
          </a:ln>
        </p:spPr>
        <p:txBody>
          <a:bodyPr wrap="square" lIns="0" tIns="0" rIns="0" bIns="0" rtlCol="0"/>
          <a:lstStyle/>
          <a:p>
            <a:endParaRPr/>
          </a:p>
        </p:txBody>
      </p:sp>
      <p:sp>
        <p:nvSpPr>
          <p:cNvPr id="8" name="object 8"/>
          <p:cNvSpPr txBox="1"/>
          <p:nvPr/>
        </p:nvSpPr>
        <p:spPr>
          <a:xfrm>
            <a:off x="5014004" y="1589404"/>
            <a:ext cx="2219325" cy="1488440"/>
          </a:xfrm>
          <a:prstGeom prst="rect">
            <a:avLst/>
          </a:prstGeom>
        </p:spPr>
        <p:txBody>
          <a:bodyPr vert="horz" wrap="square" lIns="0" tIns="12700" rIns="0" bIns="0" rtlCol="0">
            <a:spAutoFit/>
          </a:bodyPr>
          <a:lstStyle/>
          <a:p>
            <a:pPr marL="12700" marR="5080">
              <a:lnSpc>
                <a:spcPct val="100000"/>
              </a:lnSpc>
              <a:spcBef>
                <a:spcPts val="100"/>
              </a:spcBef>
            </a:pPr>
            <a:r>
              <a:rPr sz="2400" b="1" spc="-10" dirty="0">
                <a:solidFill>
                  <a:srgbClr val="002C77"/>
                </a:solidFill>
                <a:latin typeface="Arial"/>
                <a:cs typeface="Arial"/>
              </a:rPr>
              <a:t>Residential Provider </a:t>
            </a:r>
            <a:r>
              <a:rPr sz="2400" b="1" dirty="0">
                <a:solidFill>
                  <a:srgbClr val="002C77"/>
                </a:solidFill>
                <a:latin typeface="Arial"/>
                <a:cs typeface="Arial"/>
              </a:rPr>
              <a:t>Standards</a:t>
            </a:r>
            <a:r>
              <a:rPr sz="2400" b="1" spc="-105" dirty="0">
                <a:solidFill>
                  <a:srgbClr val="002C77"/>
                </a:solidFill>
                <a:latin typeface="Arial"/>
                <a:cs typeface="Arial"/>
              </a:rPr>
              <a:t> </a:t>
            </a:r>
            <a:r>
              <a:rPr sz="2400" b="1" spc="-25" dirty="0">
                <a:solidFill>
                  <a:srgbClr val="002C77"/>
                </a:solidFill>
                <a:latin typeface="Arial"/>
                <a:cs typeface="Arial"/>
              </a:rPr>
              <a:t>and </a:t>
            </a:r>
            <a:r>
              <a:rPr sz="2400" b="1" dirty="0">
                <a:solidFill>
                  <a:srgbClr val="002C77"/>
                </a:solidFill>
                <a:latin typeface="Arial"/>
                <a:cs typeface="Arial"/>
              </a:rPr>
              <a:t>Financial</a:t>
            </a:r>
            <a:r>
              <a:rPr sz="2400" b="1" spc="-45" dirty="0">
                <a:solidFill>
                  <a:srgbClr val="002C77"/>
                </a:solidFill>
                <a:latin typeface="Arial"/>
                <a:cs typeface="Arial"/>
              </a:rPr>
              <a:t> </a:t>
            </a:r>
            <a:r>
              <a:rPr sz="2400" b="1" spc="-40" dirty="0">
                <a:solidFill>
                  <a:srgbClr val="002C77"/>
                </a:solidFill>
                <a:latin typeface="Arial"/>
                <a:cs typeface="Arial"/>
              </a:rPr>
              <a:t>Tools</a:t>
            </a:r>
            <a:endParaRPr sz="2400">
              <a:latin typeface="Arial"/>
              <a:cs typeface="Arial"/>
            </a:endParaRPr>
          </a:p>
        </p:txBody>
      </p:sp>
      <p:pic>
        <p:nvPicPr>
          <p:cNvPr id="9" name="object 9"/>
          <p:cNvPicPr/>
          <p:nvPr/>
        </p:nvPicPr>
        <p:blipFill>
          <a:blip r:embed="rId4" cstate="print"/>
          <a:stretch>
            <a:fillRect/>
          </a:stretch>
        </p:blipFill>
        <p:spPr>
          <a:xfrm>
            <a:off x="7802448" y="1631048"/>
            <a:ext cx="374713" cy="575919"/>
          </a:xfrm>
          <a:prstGeom prst="rect">
            <a:avLst/>
          </a:prstGeom>
        </p:spPr>
      </p:pic>
      <p:sp>
        <p:nvSpPr>
          <p:cNvPr id="10" name="object 10"/>
          <p:cNvSpPr/>
          <p:nvPr/>
        </p:nvSpPr>
        <p:spPr>
          <a:xfrm>
            <a:off x="8346947" y="1510283"/>
            <a:ext cx="0" cy="1737360"/>
          </a:xfrm>
          <a:custGeom>
            <a:avLst/>
            <a:gdLst/>
            <a:ahLst/>
            <a:cxnLst/>
            <a:rect l="l" t="t" r="r" b="b"/>
            <a:pathLst>
              <a:path h="1737360">
                <a:moveTo>
                  <a:pt x="0" y="0"/>
                </a:moveTo>
                <a:lnTo>
                  <a:pt x="0" y="1737360"/>
                </a:lnTo>
              </a:path>
            </a:pathLst>
          </a:custGeom>
          <a:ln w="12700">
            <a:solidFill>
              <a:srgbClr val="003763"/>
            </a:solidFill>
          </a:ln>
        </p:spPr>
        <p:txBody>
          <a:bodyPr wrap="square" lIns="0" tIns="0" rIns="0" bIns="0" rtlCol="0"/>
          <a:lstStyle/>
          <a:p>
            <a:endParaRPr/>
          </a:p>
        </p:txBody>
      </p:sp>
      <p:sp>
        <p:nvSpPr>
          <p:cNvPr id="11" name="object 11"/>
          <p:cNvSpPr txBox="1"/>
          <p:nvPr/>
        </p:nvSpPr>
        <p:spPr>
          <a:xfrm>
            <a:off x="8475429" y="1589403"/>
            <a:ext cx="2330450" cy="1122680"/>
          </a:xfrm>
          <a:prstGeom prst="rect">
            <a:avLst/>
          </a:prstGeom>
        </p:spPr>
        <p:txBody>
          <a:bodyPr vert="horz" wrap="square" lIns="0" tIns="12700" rIns="0" bIns="0" rtlCol="0">
            <a:spAutoFit/>
          </a:bodyPr>
          <a:lstStyle/>
          <a:p>
            <a:pPr marL="12700" marR="5080">
              <a:lnSpc>
                <a:spcPct val="100000"/>
              </a:lnSpc>
              <a:spcBef>
                <a:spcPts val="100"/>
              </a:spcBef>
            </a:pPr>
            <a:r>
              <a:rPr sz="2400" b="1" spc="-10" dirty="0">
                <a:solidFill>
                  <a:srgbClr val="002C77"/>
                </a:solidFill>
                <a:latin typeface="Arial"/>
                <a:cs typeface="Arial"/>
              </a:rPr>
              <a:t>Performance </a:t>
            </a:r>
            <a:r>
              <a:rPr sz="2400" b="1" dirty="0">
                <a:solidFill>
                  <a:srgbClr val="002C77"/>
                </a:solidFill>
                <a:latin typeface="Arial"/>
                <a:cs typeface="Arial"/>
              </a:rPr>
              <a:t>Standards</a:t>
            </a:r>
            <a:r>
              <a:rPr sz="2400" b="1" spc="-105" dirty="0">
                <a:solidFill>
                  <a:srgbClr val="002C77"/>
                </a:solidFill>
                <a:latin typeface="Arial"/>
                <a:cs typeface="Arial"/>
              </a:rPr>
              <a:t> </a:t>
            </a:r>
            <a:r>
              <a:rPr sz="2400" b="1" spc="-25" dirty="0">
                <a:solidFill>
                  <a:srgbClr val="002C77"/>
                </a:solidFill>
                <a:latin typeface="Arial"/>
                <a:cs typeface="Arial"/>
              </a:rPr>
              <a:t>to </a:t>
            </a:r>
            <a:r>
              <a:rPr sz="2400" b="1" dirty="0">
                <a:solidFill>
                  <a:srgbClr val="002C77"/>
                </a:solidFill>
                <a:latin typeface="Arial"/>
                <a:cs typeface="Arial"/>
              </a:rPr>
              <a:t>Improve</a:t>
            </a:r>
            <a:r>
              <a:rPr sz="2400" b="1" spc="-85" dirty="0">
                <a:solidFill>
                  <a:srgbClr val="002C77"/>
                </a:solidFill>
                <a:latin typeface="Arial"/>
                <a:cs typeface="Arial"/>
              </a:rPr>
              <a:t> </a:t>
            </a:r>
            <a:r>
              <a:rPr sz="2400" b="1" spc="-10" dirty="0">
                <a:solidFill>
                  <a:srgbClr val="002C77"/>
                </a:solidFill>
                <a:latin typeface="Arial"/>
                <a:cs typeface="Arial"/>
              </a:rPr>
              <a:t>Quality</a:t>
            </a:r>
            <a:endParaRPr sz="2400">
              <a:latin typeface="Arial"/>
              <a:cs typeface="Arial"/>
            </a:endParaRPr>
          </a:p>
        </p:txBody>
      </p:sp>
    </p:spTree>
    <p:extLst>
      <p:ext uri="{BB962C8B-B14F-4D97-AF65-F5344CB8AC3E}">
        <p14:creationId xmlns:p14="http://schemas.microsoft.com/office/powerpoint/2010/main" val="2268552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5CC5-FC1A-30CA-356E-E4149E0B5922}"/>
              </a:ext>
            </a:extLst>
          </p:cNvPr>
          <p:cNvSpPr>
            <a:spLocks noGrp="1"/>
          </p:cNvSpPr>
          <p:nvPr>
            <p:ph type="title"/>
          </p:nvPr>
        </p:nvSpPr>
        <p:spPr/>
        <p:txBody>
          <a:bodyPr/>
          <a:lstStyle/>
          <a:p>
            <a:r>
              <a:rPr lang="en-US" dirty="0"/>
              <a:t>Uh Oh! Now What?</a:t>
            </a:r>
          </a:p>
        </p:txBody>
      </p:sp>
      <p:graphicFrame>
        <p:nvGraphicFramePr>
          <p:cNvPr id="4" name="Diagram 3">
            <a:extLst>
              <a:ext uri="{FF2B5EF4-FFF2-40B4-BE49-F238E27FC236}">
                <a16:creationId xmlns:a16="http://schemas.microsoft.com/office/drawing/2014/main" id="{D23FCF76-2846-0E2E-BA26-918B93A02E77}"/>
              </a:ext>
            </a:extLst>
          </p:cNvPr>
          <p:cNvGraphicFramePr/>
          <p:nvPr>
            <p:extLst>
              <p:ext uri="{D42A27DB-BD31-4B8C-83A1-F6EECF244321}">
                <p14:modId xmlns:p14="http://schemas.microsoft.com/office/powerpoint/2010/main" val="3959367185"/>
              </p:ext>
            </p:extLst>
          </p:nvPr>
        </p:nvGraphicFramePr>
        <p:xfrm>
          <a:off x="1283854" y="1027906"/>
          <a:ext cx="978130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Safety cone clipart 20 free Cliparts | Download images on Clipground 2024">
            <a:extLst>
              <a:ext uri="{FF2B5EF4-FFF2-40B4-BE49-F238E27FC236}">
                <a16:creationId xmlns:a16="http://schemas.microsoft.com/office/drawing/2014/main" id="{BF65DD57-C4E3-BF32-BF00-9A8C3D8442DE}"/>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892525" y="4477462"/>
            <a:ext cx="2461275" cy="1867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5EF970-1CB7-6EB9-D0C3-4C8A13B6266B}"/>
              </a:ext>
            </a:extLst>
          </p:cNvPr>
          <p:cNvPicPr>
            <a:picLocks noChangeAspect="1"/>
          </p:cNvPicPr>
          <p:nvPr/>
        </p:nvPicPr>
        <p:blipFill>
          <a:blip r:embed="rId8"/>
          <a:stretch>
            <a:fillRect/>
          </a:stretch>
        </p:blipFill>
        <p:spPr>
          <a:xfrm>
            <a:off x="838200" y="4477462"/>
            <a:ext cx="2033557" cy="1867353"/>
          </a:xfrm>
          <a:prstGeom prst="rect">
            <a:avLst/>
          </a:prstGeom>
        </p:spPr>
      </p:pic>
      <p:pic>
        <p:nvPicPr>
          <p:cNvPr id="2058" name="Picture 10" descr="Barrier Png Clipart - Full Size Clipart (#1672368) - PinClipart">
            <a:extLst>
              <a:ext uri="{FF2B5EF4-FFF2-40B4-BE49-F238E27FC236}">
                <a16:creationId xmlns:a16="http://schemas.microsoft.com/office/drawing/2014/main" id="{6D40EF65-D430-6A87-74E2-F07FBCDACA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1975" y="66699"/>
            <a:ext cx="2633760" cy="125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36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7F4D8C-E11D-A70B-5F19-4F1367BF5099}"/>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solidFill>
                  <a:schemeClr val="accent5"/>
                </a:solidFill>
                <a:latin typeface="+mj-lt"/>
                <a:ea typeface="+mj-ea"/>
                <a:cs typeface="+mj-cs"/>
              </a:rPr>
              <a:t>Share Your Roadmap</a:t>
            </a:r>
          </a:p>
        </p:txBody>
      </p:sp>
      <p:sp>
        <p:nvSpPr>
          <p:cNvPr id="410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oad Map Clipart Images | Kaart illustraties, Illustratie, Vector kunst">
            <a:extLst>
              <a:ext uri="{FF2B5EF4-FFF2-40B4-BE49-F238E27FC236}">
                <a16:creationId xmlns:a16="http://schemas.microsoft.com/office/drawing/2014/main" id="{4E10298E-518B-139B-DC5A-FF27C10B7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24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41D1-E0FD-FEE3-56AB-B241158AE13D}"/>
              </a:ext>
            </a:extLst>
          </p:cNvPr>
          <p:cNvSpPr>
            <a:spLocks noGrp="1"/>
          </p:cNvSpPr>
          <p:nvPr>
            <p:ph type="title"/>
          </p:nvPr>
        </p:nvSpPr>
        <p:spPr>
          <a:xfrm>
            <a:off x="3243303" y="3266665"/>
            <a:ext cx="8129067" cy="861991"/>
          </a:xfrm>
        </p:spPr>
        <p:txBody>
          <a:bodyPr/>
          <a:lstStyle/>
          <a:p>
            <a:r>
              <a:rPr lang="en-US" dirty="0"/>
              <a:t>Discussion</a:t>
            </a:r>
          </a:p>
        </p:txBody>
      </p:sp>
    </p:spTree>
    <p:extLst>
      <p:ext uri="{BB962C8B-B14F-4D97-AF65-F5344CB8AC3E}">
        <p14:creationId xmlns:p14="http://schemas.microsoft.com/office/powerpoint/2010/main" val="4186206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7F55EAC-550A-4BDD-9099-3F20B8FA0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DC4F5A5F-493F-49AE-89B6-D5AF5EBC8B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4E2096A-405B-00C7-4C07-DA5426099469}"/>
              </a:ext>
            </a:extLst>
          </p:cNvPr>
          <p:cNvSpPr txBox="1"/>
          <p:nvPr/>
        </p:nvSpPr>
        <p:spPr>
          <a:xfrm>
            <a:off x="7433230" y="1305340"/>
            <a:ext cx="1990270" cy="4247317"/>
          </a:xfrm>
          <a:prstGeom prst="rect">
            <a:avLst/>
          </a:prstGeom>
          <a:noFill/>
        </p:spPr>
        <p:txBody>
          <a:bodyPr wrap="square" rtlCol="0">
            <a:spAutoFit/>
          </a:bodyPr>
          <a:lstStyle/>
          <a:p>
            <a:pPr algn="ctr" defTabSz="493776">
              <a:spcAft>
                <a:spcPts val="600"/>
              </a:spcAft>
            </a:pPr>
            <a:r>
              <a:rPr lang="en-US" sz="2400" kern="1200" dirty="0">
                <a:solidFill>
                  <a:schemeClr val="tx1"/>
                </a:solidFill>
                <a:latin typeface="+mn-lt"/>
                <a:ea typeface="+mn-ea"/>
                <a:cs typeface="+mn-cs"/>
              </a:rPr>
              <a:t>SAFE TRAVELS….</a:t>
            </a:r>
          </a:p>
          <a:p>
            <a:pPr algn="ctr" defTabSz="493776">
              <a:spcAft>
                <a:spcPts val="600"/>
              </a:spcAft>
            </a:pPr>
            <a:endParaRPr lang="en-US" sz="2400" kern="1200" dirty="0">
              <a:solidFill>
                <a:schemeClr val="tx1"/>
              </a:solidFill>
              <a:latin typeface="+mn-lt"/>
              <a:ea typeface="+mn-ea"/>
              <a:cs typeface="+mn-cs"/>
            </a:endParaRPr>
          </a:p>
          <a:p>
            <a:pPr algn="ctr" defTabSz="493776">
              <a:spcAft>
                <a:spcPts val="600"/>
              </a:spcAft>
            </a:pPr>
            <a:r>
              <a:rPr lang="en-US" sz="2400" kern="1200" dirty="0">
                <a:solidFill>
                  <a:schemeClr val="tx1"/>
                </a:solidFill>
                <a:latin typeface="+mn-lt"/>
                <a:ea typeface="+mn-ea"/>
                <a:cs typeface="+mn-cs"/>
              </a:rPr>
              <a:t>On Your Access Rule Journey</a:t>
            </a:r>
          </a:p>
          <a:p>
            <a:pPr algn="ctr" defTabSz="493776">
              <a:spcAft>
                <a:spcPts val="600"/>
              </a:spcAft>
            </a:pPr>
            <a:endParaRPr lang="en-US" sz="2400" kern="1200" dirty="0">
              <a:solidFill>
                <a:schemeClr val="tx1"/>
              </a:solidFill>
              <a:latin typeface="+mn-lt"/>
              <a:ea typeface="+mn-ea"/>
              <a:cs typeface="+mn-cs"/>
            </a:endParaRPr>
          </a:p>
          <a:p>
            <a:pPr algn="ctr" defTabSz="493776">
              <a:spcAft>
                <a:spcPts val="600"/>
              </a:spcAft>
            </a:pPr>
            <a:r>
              <a:rPr lang="en-US" sz="2400" kern="1200" dirty="0">
                <a:solidFill>
                  <a:schemeClr val="tx1"/>
                </a:solidFill>
                <a:latin typeface="+mn-lt"/>
                <a:ea typeface="+mn-ea"/>
                <a:cs typeface="+mn-cs"/>
              </a:rPr>
              <a:t>AND</a:t>
            </a:r>
          </a:p>
          <a:p>
            <a:pPr algn="ctr" defTabSz="493776">
              <a:spcAft>
                <a:spcPts val="600"/>
              </a:spcAft>
            </a:pPr>
            <a:endParaRPr lang="en-US" sz="2400" kern="1200" dirty="0">
              <a:solidFill>
                <a:schemeClr val="tx1"/>
              </a:solidFill>
              <a:latin typeface="+mn-lt"/>
              <a:ea typeface="+mn-ea"/>
              <a:cs typeface="+mn-cs"/>
            </a:endParaRPr>
          </a:p>
          <a:p>
            <a:pPr algn="ctr" defTabSz="493776">
              <a:spcAft>
                <a:spcPts val="600"/>
              </a:spcAft>
            </a:pPr>
            <a:r>
              <a:rPr lang="en-US" sz="2400" kern="1200" dirty="0">
                <a:solidFill>
                  <a:schemeClr val="tx1"/>
                </a:solidFill>
                <a:latin typeface="+mn-lt"/>
                <a:ea typeface="+mn-ea"/>
                <a:cs typeface="+mn-cs"/>
              </a:rPr>
              <a:t>Back Home!</a:t>
            </a:r>
            <a:endParaRPr lang="en-US" sz="3200" dirty="0"/>
          </a:p>
        </p:txBody>
      </p:sp>
      <p:pic>
        <p:nvPicPr>
          <p:cNvPr id="5130" name="Picture 10" descr="Vacation Road Trip Cartoon Clip Art - Family Vacation Clipart , Free ...">
            <a:extLst>
              <a:ext uri="{FF2B5EF4-FFF2-40B4-BE49-F238E27FC236}">
                <a16:creationId xmlns:a16="http://schemas.microsoft.com/office/drawing/2014/main" id="{757932D8-6C97-5EA0-2D03-755E24F766D4}"/>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3374122" y="1355434"/>
            <a:ext cx="3578817" cy="41471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02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61F482-2C61-462C-AAA7-DFC6B92E44A3}"/>
              </a:ext>
            </a:extLst>
          </p:cNvPr>
          <p:cNvSpPr/>
          <p:nvPr/>
        </p:nvSpPr>
        <p:spPr>
          <a:xfrm>
            <a:off x="220066" y="3705827"/>
            <a:ext cx="7251654" cy="2631490"/>
          </a:xfrm>
          <a:prstGeom prst="rect">
            <a:avLst/>
          </a:prstGeom>
          <a:solidFill>
            <a:schemeClr val="bg1"/>
          </a:solidFill>
          <a:effectLst/>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4F6E"/>
                </a:solidFill>
                <a:effectLst/>
                <a:uLnTx/>
                <a:uFillTx/>
                <a:latin typeface="Lato" panose="020F0502020204030203" pitchFamily="34" charset="0"/>
                <a:ea typeface="+mn-ea"/>
                <a:cs typeface="+mn-cs"/>
              </a:rPr>
              <a:t>Join us for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4F6E"/>
                </a:solidFill>
                <a:effectLst/>
                <a:uLnTx/>
                <a:uFillTx/>
                <a:latin typeface="Lato" panose="020F0502020204030203" pitchFamily="34" charset="0"/>
                <a:ea typeface="+mn-ea"/>
                <a:cs typeface="+mn-cs"/>
              </a:rPr>
              <a:t>NASDDDS 2024 Directors Forum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4F6E"/>
                </a:solidFill>
                <a:effectLst/>
                <a:uLnTx/>
                <a:uFillTx/>
                <a:latin typeface="Lato" panose="020F0502020204030203" pitchFamily="34" charset="0"/>
                <a:ea typeface="+mn-ea"/>
                <a:cs typeface="+mn-cs"/>
              </a:rPr>
              <a:t>and Annual Conference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00" b="1" i="0" u="none" strike="noStrike" kern="1200" cap="none" spc="0" normalizeH="0" baseline="0" noProof="0" dirty="0">
              <a:ln>
                <a:noFill/>
              </a:ln>
              <a:solidFill>
                <a:srgbClr val="004F6E"/>
              </a:solidFill>
              <a:effectLst/>
              <a:uLnTx/>
              <a:uFillTx/>
              <a:latin typeface="Lato" panose="020F05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4F6E"/>
                </a:solidFill>
                <a:effectLst/>
                <a:uLnTx/>
                <a:uFillTx/>
                <a:latin typeface="Lato" panose="020F0502020204030203" pitchFamily="34" charset="0"/>
                <a:ea typeface="+mn-ea"/>
                <a:cs typeface="+mn-cs"/>
              </a:rPr>
              <a:t>Salt Lake City, Utah</a:t>
            </a:r>
            <a:endParaRPr kumimoji="0" lang="en-US" sz="3300" b="0" i="1" u="none" strike="noStrike" kern="1200" cap="none" spc="0" normalizeH="0" baseline="0" noProof="0" dirty="0">
              <a:ln>
                <a:noFill/>
              </a:ln>
              <a:solidFill>
                <a:srgbClr val="004F6E"/>
              </a:solidFill>
              <a:effectLst/>
              <a:uLnTx/>
              <a:uFillTx/>
              <a:latin typeface="Lato" panose="020F0502020204030203" pitchFamily="34" charset="0"/>
              <a:ea typeface="+mn-ea"/>
              <a:cs typeface="+mn-cs"/>
            </a:endParaRPr>
          </a:p>
        </p:txBody>
      </p:sp>
      <p:sp>
        <p:nvSpPr>
          <p:cNvPr id="7" name="TextBox 6"/>
          <p:cNvSpPr txBox="1"/>
          <p:nvPr/>
        </p:nvSpPr>
        <p:spPr>
          <a:xfrm>
            <a:off x="6877210" y="4767657"/>
            <a:ext cx="517474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F6E"/>
                </a:solidFill>
                <a:effectLst/>
                <a:uLnTx/>
                <a:uFillTx/>
                <a:latin typeface="Gotham" panose="02000504050000020004" pitchFamily="2" charset="0"/>
                <a:ea typeface="+mn-ea"/>
                <a:cs typeface="+mn-cs"/>
              </a:rPr>
              <a:t>November 19 | </a:t>
            </a:r>
            <a:r>
              <a:rPr kumimoji="0" lang="en-US" sz="2000" b="0" i="0" u="none" strike="noStrike" kern="1200" cap="none" spc="0" normalizeH="0" baseline="0" noProof="0" dirty="0">
                <a:ln>
                  <a:noFill/>
                </a:ln>
                <a:solidFill>
                  <a:srgbClr val="004F6E"/>
                </a:solidFill>
                <a:effectLst/>
                <a:uLnTx/>
                <a:uFillTx/>
                <a:latin typeface="Gotham" panose="02000504050000020004" pitchFamily="2" charset="0"/>
                <a:ea typeface="+mn-ea"/>
                <a:cs typeface="+mn-cs"/>
              </a:rPr>
              <a:t>Directors Forum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F6E"/>
                </a:solidFill>
                <a:effectLst/>
                <a:uLnTx/>
                <a:uFillTx/>
                <a:latin typeface="Gotham" panose="02000504050000020004" pitchFamily="2" charset="0"/>
                <a:ea typeface="+mn-ea"/>
                <a:cs typeface="+mn-cs"/>
              </a:rPr>
              <a:t>November 20-22 | </a:t>
            </a:r>
            <a:r>
              <a:rPr kumimoji="0" lang="en-US" sz="2000" b="0" i="0" u="none" strike="noStrike" kern="1200" cap="none" spc="0" normalizeH="0" baseline="0" noProof="0" dirty="0">
                <a:ln>
                  <a:noFill/>
                </a:ln>
                <a:solidFill>
                  <a:srgbClr val="004F6E"/>
                </a:solidFill>
                <a:effectLst/>
                <a:uLnTx/>
                <a:uFillTx/>
                <a:latin typeface="Gotham" panose="02000504050000020004" pitchFamily="2" charset="0"/>
                <a:ea typeface="+mn-ea"/>
                <a:cs typeface="+mn-cs"/>
              </a:rPr>
              <a:t>Annual Conference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4F6E"/>
              </a:solidFill>
              <a:effectLst/>
              <a:uLnTx/>
              <a:uFillTx/>
              <a:latin typeface="Gotham" panose="0200050405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4F6E"/>
              </a:solidFill>
              <a:effectLst/>
              <a:uLnTx/>
              <a:uFillTx/>
              <a:latin typeface="Gotham" panose="0200050405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F6E"/>
                </a:solidFill>
                <a:effectLst/>
                <a:uLnTx/>
                <a:uFillTx/>
                <a:latin typeface="Gotham" panose="02000504050000020004" pitchFamily="2" charset="0"/>
                <a:ea typeface="+mn-ea"/>
                <a:cs typeface="+mn-cs"/>
              </a:rPr>
              <a:t>Call for sessions &amp; r</a:t>
            </a:r>
            <a:r>
              <a:rPr kumimoji="0" lang="en-US" sz="1800" b="0" i="0" u="none" strike="noStrike" kern="1200" cap="none" spc="0" normalizeH="0" baseline="0" noProof="0" dirty="0" err="1">
                <a:ln>
                  <a:noFill/>
                </a:ln>
                <a:solidFill>
                  <a:srgbClr val="004F6E"/>
                </a:solidFill>
                <a:effectLst/>
                <a:uLnTx/>
                <a:uFillTx/>
                <a:latin typeface="Gotham" panose="02000504050000020004" pitchFamily="2" charset="0"/>
                <a:ea typeface="+mn-ea"/>
                <a:cs typeface="+mn-cs"/>
              </a:rPr>
              <a:t>egistration</a:t>
            </a:r>
            <a:r>
              <a:rPr kumimoji="0" lang="en-US" sz="1800" b="0" i="0" u="none" strike="noStrike" kern="1200" cap="none" spc="0" normalizeH="0" baseline="0" noProof="0" dirty="0">
                <a:ln>
                  <a:noFill/>
                </a:ln>
                <a:solidFill>
                  <a:srgbClr val="004F6E"/>
                </a:solidFill>
                <a:effectLst/>
                <a:uLnTx/>
                <a:uFillTx/>
                <a:latin typeface="Gotham" panose="02000504050000020004" pitchFamily="2" charset="0"/>
                <a:ea typeface="+mn-ea"/>
                <a:cs typeface="+mn-cs"/>
              </a:rPr>
              <a:t> opens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F6E"/>
                </a:solidFill>
                <a:effectLst/>
                <a:uLnTx/>
                <a:uFillTx/>
                <a:latin typeface="Gotham" panose="02000504050000020004" pitchFamily="2" charset="0"/>
                <a:ea typeface="+mn-ea"/>
                <a:cs typeface="+mn-cs"/>
              </a:rPr>
              <a:t> in August! </a:t>
            </a:r>
          </a:p>
        </p:txBody>
      </p:sp>
      <p:sp>
        <p:nvSpPr>
          <p:cNvPr id="9" name="Freeform 23">
            <a:extLst>
              <a:ext uri="{FF2B5EF4-FFF2-40B4-BE49-F238E27FC236}">
                <a16:creationId xmlns:a16="http://schemas.microsoft.com/office/drawing/2014/main" id="{18CEE931-2D32-4752-BF42-E5A1DF237AF3}"/>
              </a:ext>
            </a:extLst>
          </p:cNvPr>
          <p:cNvSpPr/>
          <p:nvPr/>
        </p:nvSpPr>
        <p:spPr>
          <a:xfrm>
            <a:off x="-13165" y="3272923"/>
            <a:ext cx="12218328" cy="1298192"/>
          </a:xfrm>
          <a:custGeom>
            <a:avLst/>
            <a:gdLst>
              <a:gd name="connsiteX0" fmla="*/ 2576568 w 12192000"/>
              <a:gd name="connsiteY0" fmla="*/ 176 h 1298192"/>
              <a:gd name="connsiteX1" fmla="*/ 12192000 w 12192000"/>
              <a:gd name="connsiteY1" fmla="*/ 621580 h 1298192"/>
              <a:gd name="connsiteX2" fmla="*/ 12192000 w 12192000"/>
              <a:gd name="connsiteY2" fmla="*/ 1035489 h 1298192"/>
              <a:gd name="connsiteX3" fmla="*/ 0 w 12192000"/>
              <a:gd name="connsiteY3" fmla="*/ 582232 h 1298192"/>
              <a:gd name="connsiteX4" fmla="*/ 0 w 12192000"/>
              <a:gd name="connsiteY4" fmla="*/ 228073 h 1298192"/>
              <a:gd name="connsiteX5" fmla="*/ 2576568 w 12192000"/>
              <a:gd name="connsiteY5" fmla="*/ 176 h 129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298192">
                <a:moveTo>
                  <a:pt x="2576568" y="176"/>
                </a:moveTo>
                <a:cubicBezTo>
                  <a:pt x="6508834" y="-20380"/>
                  <a:pt x="7112793" y="1770025"/>
                  <a:pt x="12192000" y="621580"/>
                </a:cubicBezTo>
                <a:lnTo>
                  <a:pt x="12192000" y="1035489"/>
                </a:lnTo>
                <a:cubicBezTo>
                  <a:pt x="5753382" y="2201552"/>
                  <a:pt x="6019801" y="-985559"/>
                  <a:pt x="0" y="582232"/>
                </a:cubicBezTo>
                <a:lnTo>
                  <a:pt x="0" y="228073"/>
                </a:lnTo>
                <a:cubicBezTo>
                  <a:pt x="1006034" y="69893"/>
                  <a:pt x="1848371" y="3982"/>
                  <a:pt x="2576568" y="176"/>
                </a:cubicBezTo>
                <a:close/>
              </a:path>
            </a:pathLst>
          </a:custGeom>
          <a:solidFill>
            <a:schemeClr val="accent5"/>
          </a:solidFill>
          <a:effectLst>
            <a:outerShdw blurRad="635000" dist="317500" dir="16200000"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9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4" name="Freeform 23">
            <a:extLst>
              <a:ext uri="{FF2B5EF4-FFF2-40B4-BE49-F238E27FC236}">
                <a16:creationId xmlns:a16="http://schemas.microsoft.com/office/drawing/2014/main" id="{18CEE931-2D32-4752-BF42-E5A1DF237AF3}"/>
              </a:ext>
            </a:extLst>
          </p:cNvPr>
          <p:cNvSpPr/>
          <p:nvPr/>
        </p:nvSpPr>
        <p:spPr>
          <a:xfrm>
            <a:off x="-82378" y="3191267"/>
            <a:ext cx="12274378" cy="1298192"/>
          </a:xfrm>
          <a:custGeom>
            <a:avLst/>
            <a:gdLst>
              <a:gd name="connsiteX0" fmla="*/ 2576568 w 12192000"/>
              <a:gd name="connsiteY0" fmla="*/ 176 h 1298192"/>
              <a:gd name="connsiteX1" fmla="*/ 12192000 w 12192000"/>
              <a:gd name="connsiteY1" fmla="*/ 621580 h 1298192"/>
              <a:gd name="connsiteX2" fmla="*/ 12192000 w 12192000"/>
              <a:gd name="connsiteY2" fmla="*/ 1035489 h 1298192"/>
              <a:gd name="connsiteX3" fmla="*/ 0 w 12192000"/>
              <a:gd name="connsiteY3" fmla="*/ 582232 h 1298192"/>
              <a:gd name="connsiteX4" fmla="*/ 0 w 12192000"/>
              <a:gd name="connsiteY4" fmla="*/ 228073 h 1298192"/>
              <a:gd name="connsiteX5" fmla="*/ 2576568 w 12192000"/>
              <a:gd name="connsiteY5" fmla="*/ 176 h 129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298192">
                <a:moveTo>
                  <a:pt x="2576568" y="176"/>
                </a:moveTo>
                <a:cubicBezTo>
                  <a:pt x="6508834" y="-20380"/>
                  <a:pt x="7112793" y="1770025"/>
                  <a:pt x="12192000" y="621580"/>
                </a:cubicBezTo>
                <a:lnTo>
                  <a:pt x="12192000" y="1035489"/>
                </a:lnTo>
                <a:cubicBezTo>
                  <a:pt x="5753382" y="2201552"/>
                  <a:pt x="6019801" y="-985559"/>
                  <a:pt x="0" y="582232"/>
                </a:cubicBezTo>
                <a:lnTo>
                  <a:pt x="0" y="228073"/>
                </a:lnTo>
                <a:cubicBezTo>
                  <a:pt x="1006034" y="69893"/>
                  <a:pt x="1848371" y="3982"/>
                  <a:pt x="2576568" y="176"/>
                </a:cubicBezTo>
                <a:close/>
              </a:path>
            </a:pathLst>
          </a:custGeom>
          <a:solidFill>
            <a:schemeClr val="accent2"/>
          </a:solidFill>
          <a:effectLst>
            <a:outerShdw blurRad="635000" dist="317500" dir="16200000"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9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pic>
        <p:nvPicPr>
          <p:cNvPr id="3" name="Picture Placeholder 2"/>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t="22333" b="22333"/>
          <a:stretch>
            <a:fillRect/>
          </a:stretch>
        </p:blipFill>
        <p:spPr/>
      </p:pic>
    </p:spTree>
    <p:extLst>
      <p:ext uri="{BB962C8B-B14F-4D97-AF65-F5344CB8AC3E}">
        <p14:creationId xmlns:p14="http://schemas.microsoft.com/office/powerpoint/2010/main" val="1990380760"/>
      </p:ext>
    </p:extLst>
  </p:cSld>
  <p:clrMapOvr>
    <a:masterClrMapping/>
  </p:clrMapOvr>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9" y="228173"/>
            <a:ext cx="11272476" cy="6241783"/>
          </a:xfrm>
          <a:prstGeom prst="rect">
            <a:avLst/>
          </a:prstGeom>
        </p:spPr>
      </p:pic>
    </p:spTree>
    <p:extLst>
      <p:ext uri="{BB962C8B-B14F-4D97-AF65-F5344CB8AC3E}">
        <p14:creationId xmlns:p14="http://schemas.microsoft.com/office/powerpoint/2010/main" val="2662272124"/>
      </p:ext>
    </p:extLst>
  </p:cSld>
  <p:clrMapOvr>
    <a:masterClrMapping/>
  </p:clrMapOvr>
  <mc:AlternateContent xmlns:mc="http://schemas.openxmlformats.org/markup-compatibility/2006" xmlns:p14="http://schemas.microsoft.com/office/powerpoint/2010/main">
    <mc:Choice Requires="p14">
      <p:transition spd="slow" p14:dur="2000" advClick="0" advTm="20000">
        <p:cover/>
      </p:transition>
    </mc:Choice>
    <mc:Fallback xmlns="">
      <p:transition spd="slow" advClick="0" advTm="20000">
        <p:cov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44960" y="2287617"/>
            <a:ext cx="1997075" cy="4565015"/>
          </a:xfrm>
          <a:custGeom>
            <a:avLst/>
            <a:gdLst/>
            <a:ahLst/>
            <a:cxnLst/>
            <a:rect l="l" t="t" r="r" b="b"/>
            <a:pathLst>
              <a:path w="1997075" h="4565015">
                <a:moveTo>
                  <a:pt x="1996935" y="0"/>
                </a:moveTo>
                <a:lnTo>
                  <a:pt x="1289939" y="0"/>
                </a:lnTo>
                <a:lnTo>
                  <a:pt x="1272626" y="45848"/>
                </a:lnTo>
                <a:lnTo>
                  <a:pt x="1253763" y="91054"/>
                </a:lnTo>
                <a:lnTo>
                  <a:pt x="1233349" y="135620"/>
                </a:lnTo>
                <a:lnTo>
                  <a:pt x="1211386" y="179544"/>
                </a:lnTo>
                <a:lnTo>
                  <a:pt x="1187871" y="222827"/>
                </a:lnTo>
                <a:lnTo>
                  <a:pt x="1162807" y="265468"/>
                </a:lnTo>
                <a:lnTo>
                  <a:pt x="1136192" y="307468"/>
                </a:lnTo>
                <a:lnTo>
                  <a:pt x="1108026" y="348827"/>
                </a:lnTo>
                <a:lnTo>
                  <a:pt x="1078310" y="389545"/>
                </a:lnTo>
                <a:lnTo>
                  <a:pt x="1047044" y="429622"/>
                </a:lnTo>
                <a:lnTo>
                  <a:pt x="1014227" y="469057"/>
                </a:lnTo>
                <a:lnTo>
                  <a:pt x="979860" y="507851"/>
                </a:lnTo>
                <a:lnTo>
                  <a:pt x="943942" y="546004"/>
                </a:lnTo>
                <a:lnTo>
                  <a:pt x="906474" y="583515"/>
                </a:lnTo>
                <a:lnTo>
                  <a:pt x="867455" y="620386"/>
                </a:lnTo>
                <a:lnTo>
                  <a:pt x="826886" y="656615"/>
                </a:lnTo>
                <a:lnTo>
                  <a:pt x="784766" y="692204"/>
                </a:lnTo>
                <a:lnTo>
                  <a:pt x="741095" y="727151"/>
                </a:lnTo>
                <a:lnTo>
                  <a:pt x="694239" y="763122"/>
                </a:lnTo>
                <a:lnTo>
                  <a:pt x="647791" y="797709"/>
                </a:lnTo>
                <a:lnTo>
                  <a:pt x="601750" y="830912"/>
                </a:lnTo>
                <a:lnTo>
                  <a:pt x="556117" y="862730"/>
                </a:lnTo>
                <a:lnTo>
                  <a:pt x="510893" y="893165"/>
                </a:lnTo>
                <a:lnTo>
                  <a:pt x="466075" y="922215"/>
                </a:lnTo>
                <a:lnTo>
                  <a:pt x="421666" y="949881"/>
                </a:lnTo>
                <a:lnTo>
                  <a:pt x="377665" y="976163"/>
                </a:lnTo>
                <a:lnTo>
                  <a:pt x="334071" y="1001061"/>
                </a:lnTo>
                <a:lnTo>
                  <a:pt x="290885" y="1024575"/>
                </a:lnTo>
                <a:lnTo>
                  <a:pt x="248107" y="1046704"/>
                </a:lnTo>
                <a:lnTo>
                  <a:pt x="205737" y="1067450"/>
                </a:lnTo>
                <a:lnTo>
                  <a:pt x="163774" y="1086811"/>
                </a:lnTo>
                <a:lnTo>
                  <a:pt x="122219" y="1104788"/>
                </a:lnTo>
                <a:lnTo>
                  <a:pt x="81071" y="1121382"/>
                </a:lnTo>
                <a:lnTo>
                  <a:pt x="40332" y="1136591"/>
                </a:lnTo>
                <a:lnTo>
                  <a:pt x="0" y="1150416"/>
                </a:lnTo>
                <a:lnTo>
                  <a:pt x="0" y="1941131"/>
                </a:lnTo>
                <a:lnTo>
                  <a:pt x="49600" y="1924328"/>
                </a:lnTo>
                <a:lnTo>
                  <a:pt x="98695" y="1906837"/>
                </a:lnTo>
                <a:lnTo>
                  <a:pt x="147286" y="1888658"/>
                </a:lnTo>
                <a:lnTo>
                  <a:pt x="195372" y="1869791"/>
                </a:lnTo>
                <a:lnTo>
                  <a:pt x="242953" y="1850236"/>
                </a:lnTo>
                <a:lnTo>
                  <a:pt x="290030" y="1829993"/>
                </a:lnTo>
                <a:lnTo>
                  <a:pt x="336602" y="1809062"/>
                </a:lnTo>
                <a:lnTo>
                  <a:pt x="382670" y="1787443"/>
                </a:lnTo>
                <a:lnTo>
                  <a:pt x="428233" y="1765136"/>
                </a:lnTo>
                <a:lnTo>
                  <a:pt x="473291" y="1742140"/>
                </a:lnTo>
                <a:lnTo>
                  <a:pt x="517845" y="1718457"/>
                </a:lnTo>
                <a:lnTo>
                  <a:pt x="561894" y="1694086"/>
                </a:lnTo>
                <a:lnTo>
                  <a:pt x="605439" y="1669027"/>
                </a:lnTo>
                <a:lnTo>
                  <a:pt x="648479" y="1643280"/>
                </a:lnTo>
                <a:lnTo>
                  <a:pt x="691014" y="1616845"/>
                </a:lnTo>
                <a:lnTo>
                  <a:pt x="733045" y="1589721"/>
                </a:lnTo>
                <a:lnTo>
                  <a:pt x="774571" y="1561910"/>
                </a:lnTo>
                <a:lnTo>
                  <a:pt x="815592" y="1533410"/>
                </a:lnTo>
                <a:lnTo>
                  <a:pt x="856109" y="1504223"/>
                </a:lnTo>
                <a:lnTo>
                  <a:pt x="896122" y="1474347"/>
                </a:lnTo>
                <a:lnTo>
                  <a:pt x="935630" y="1443783"/>
                </a:lnTo>
                <a:lnTo>
                  <a:pt x="974633" y="1412531"/>
                </a:lnTo>
                <a:lnTo>
                  <a:pt x="1013132" y="1380591"/>
                </a:lnTo>
                <a:lnTo>
                  <a:pt x="1051126" y="1347963"/>
                </a:lnTo>
                <a:lnTo>
                  <a:pt x="1088615" y="1314647"/>
                </a:lnTo>
                <a:lnTo>
                  <a:pt x="1125601" y="1280642"/>
                </a:lnTo>
                <a:lnTo>
                  <a:pt x="1125601" y="4564430"/>
                </a:lnTo>
                <a:lnTo>
                  <a:pt x="1996935" y="4564430"/>
                </a:lnTo>
                <a:lnTo>
                  <a:pt x="1996935" y="0"/>
                </a:lnTo>
                <a:close/>
              </a:path>
            </a:pathLst>
          </a:custGeom>
          <a:solidFill>
            <a:srgbClr val="002C7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84452" rIns="0" bIns="0" rtlCol="0">
            <a:spAutoFit/>
          </a:bodyPr>
          <a:lstStyle/>
          <a:p>
            <a:pPr marL="8890">
              <a:lnSpc>
                <a:spcPct val="100000"/>
              </a:lnSpc>
              <a:spcBef>
                <a:spcPts val="100"/>
              </a:spcBef>
            </a:pPr>
            <a:r>
              <a:rPr sz="5400" dirty="0"/>
              <a:t>Design</a:t>
            </a:r>
            <a:r>
              <a:rPr sz="5400" spc="-100" dirty="0"/>
              <a:t> </a:t>
            </a:r>
            <a:r>
              <a:rPr sz="5400" spc="-10" dirty="0"/>
              <a:t>Overview</a:t>
            </a:r>
            <a:endParaRPr sz="5400"/>
          </a:p>
        </p:txBody>
      </p:sp>
    </p:spTree>
    <p:extLst>
      <p:ext uri="{BB962C8B-B14F-4D97-AF65-F5344CB8AC3E}">
        <p14:creationId xmlns:p14="http://schemas.microsoft.com/office/powerpoint/2010/main" val="175880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12179" y="2563367"/>
            <a:ext cx="260985" cy="822960"/>
          </a:xfrm>
          <a:custGeom>
            <a:avLst/>
            <a:gdLst/>
            <a:ahLst/>
            <a:cxnLst/>
            <a:rect l="l" t="t" r="r" b="b"/>
            <a:pathLst>
              <a:path w="260985" h="822960">
                <a:moveTo>
                  <a:pt x="260603" y="0"/>
                </a:moveTo>
                <a:lnTo>
                  <a:pt x="0" y="0"/>
                </a:lnTo>
                <a:lnTo>
                  <a:pt x="0" y="822960"/>
                </a:lnTo>
                <a:lnTo>
                  <a:pt x="260603" y="822960"/>
                </a:lnTo>
                <a:lnTo>
                  <a:pt x="260603" y="0"/>
                </a:lnTo>
                <a:close/>
              </a:path>
            </a:pathLst>
          </a:custGeom>
          <a:solidFill>
            <a:srgbClr val="002C77"/>
          </a:solidFill>
        </p:spPr>
        <p:txBody>
          <a:bodyPr wrap="square" lIns="0" tIns="0" rIns="0" bIns="0" rtlCol="0"/>
          <a:lstStyle/>
          <a:p>
            <a:endParaRPr/>
          </a:p>
        </p:txBody>
      </p:sp>
      <p:sp>
        <p:nvSpPr>
          <p:cNvPr id="3" name="object 3"/>
          <p:cNvSpPr/>
          <p:nvPr/>
        </p:nvSpPr>
        <p:spPr>
          <a:xfrm>
            <a:off x="1179575" y="3233927"/>
            <a:ext cx="1027430" cy="1115695"/>
          </a:xfrm>
          <a:custGeom>
            <a:avLst/>
            <a:gdLst/>
            <a:ahLst/>
            <a:cxnLst/>
            <a:rect l="l" t="t" r="r" b="b"/>
            <a:pathLst>
              <a:path w="1027430" h="1115695">
                <a:moveTo>
                  <a:pt x="1027176" y="0"/>
                </a:moveTo>
                <a:lnTo>
                  <a:pt x="857923" y="0"/>
                </a:lnTo>
                <a:lnTo>
                  <a:pt x="809956" y="1551"/>
                </a:lnTo>
                <a:lnTo>
                  <a:pt x="762818" y="6142"/>
                </a:lnTo>
                <a:lnTo>
                  <a:pt x="716604" y="13677"/>
                </a:lnTo>
                <a:lnTo>
                  <a:pt x="671411" y="24058"/>
                </a:lnTo>
                <a:lnTo>
                  <a:pt x="627335" y="37191"/>
                </a:lnTo>
                <a:lnTo>
                  <a:pt x="584472" y="52979"/>
                </a:lnTo>
                <a:lnTo>
                  <a:pt x="542919" y="71325"/>
                </a:lnTo>
                <a:lnTo>
                  <a:pt x="502770" y="92134"/>
                </a:lnTo>
                <a:lnTo>
                  <a:pt x="464123" y="115309"/>
                </a:lnTo>
                <a:lnTo>
                  <a:pt x="427073" y="140755"/>
                </a:lnTo>
                <a:lnTo>
                  <a:pt x="391717" y="168375"/>
                </a:lnTo>
                <a:lnTo>
                  <a:pt x="358151" y="198074"/>
                </a:lnTo>
                <a:lnTo>
                  <a:pt x="326471" y="229754"/>
                </a:lnTo>
                <a:lnTo>
                  <a:pt x="296772" y="263320"/>
                </a:lnTo>
                <a:lnTo>
                  <a:pt x="269152" y="298676"/>
                </a:lnTo>
                <a:lnTo>
                  <a:pt x="243706" y="335726"/>
                </a:lnTo>
                <a:lnTo>
                  <a:pt x="220531" y="374373"/>
                </a:lnTo>
                <a:lnTo>
                  <a:pt x="199722" y="414522"/>
                </a:lnTo>
                <a:lnTo>
                  <a:pt x="181376" y="456075"/>
                </a:lnTo>
                <a:lnTo>
                  <a:pt x="165588" y="498938"/>
                </a:lnTo>
                <a:lnTo>
                  <a:pt x="152455" y="543014"/>
                </a:lnTo>
                <a:lnTo>
                  <a:pt x="142074" y="588207"/>
                </a:lnTo>
                <a:lnTo>
                  <a:pt x="134539" y="634421"/>
                </a:lnTo>
                <a:lnTo>
                  <a:pt x="129948" y="681559"/>
                </a:lnTo>
                <a:lnTo>
                  <a:pt x="128397" y="729526"/>
                </a:lnTo>
                <a:lnTo>
                  <a:pt x="128397" y="858774"/>
                </a:lnTo>
                <a:lnTo>
                  <a:pt x="0" y="858774"/>
                </a:lnTo>
                <a:lnTo>
                  <a:pt x="256794" y="1115568"/>
                </a:lnTo>
                <a:lnTo>
                  <a:pt x="513588" y="858774"/>
                </a:lnTo>
                <a:lnTo>
                  <a:pt x="385191" y="858774"/>
                </a:lnTo>
                <a:lnTo>
                  <a:pt x="385191" y="729526"/>
                </a:lnTo>
                <a:lnTo>
                  <a:pt x="387631" y="681191"/>
                </a:lnTo>
                <a:lnTo>
                  <a:pt x="394795" y="634252"/>
                </a:lnTo>
                <a:lnTo>
                  <a:pt x="406443" y="588948"/>
                </a:lnTo>
                <a:lnTo>
                  <a:pt x="422340" y="545515"/>
                </a:lnTo>
                <a:lnTo>
                  <a:pt x="442246" y="504192"/>
                </a:lnTo>
                <a:lnTo>
                  <a:pt x="465925" y="465215"/>
                </a:lnTo>
                <a:lnTo>
                  <a:pt x="493138" y="428822"/>
                </a:lnTo>
                <a:lnTo>
                  <a:pt x="523649" y="395252"/>
                </a:lnTo>
                <a:lnTo>
                  <a:pt x="557219" y="364741"/>
                </a:lnTo>
                <a:lnTo>
                  <a:pt x="593612" y="337528"/>
                </a:lnTo>
                <a:lnTo>
                  <a:pt x="632589" y="313849"/>
                </a:lnTo>
                <a:lnTo>
                  <a:pt x="673912" y="293943"/>
                </a:lnTo>
                <a:lnTo>
                  <a:pt x="717345" y="278046"/>
                </a:lnTo>
                <a:lnTo>
                  <a:pt x="762649" y="266398"/>
                </a:lnTo>
                <a:lnTo>
                  <a:pt x="809588" y="259234"/>
                </a:lnTo>
                <a:lnTo>
                  <a:pt x="857923" y="256794"/>
                </a:lnTo>
                <a:lnTo>
                  <a:pt x="1027176" y="256794"/>
                </a:lnTo>
                <a:lnTo>
                  <a:pt x="1027176" y="0"/>
                </a:lnTo>
                <a:close/>
              </a:path>
            </a:pathLst>
          </a:custGeom>
          <a:solidFill>
            <a:srgbClr val="002C77"/>
          </a:solidFill>
        </p:spPr>
        <p:txBody>
          <a:bodyPr wrap="square" lIns="0" tIns="0" rIns="0" bIns="0" rtlCol="0"/>
          <a:lstStyle/>
          <a:p>
            <a:endParaRPr/>
          </a:p>
        </p:txBody>
      </p:sp>
      <p:sp>
        <p:nvSpPr>
          <p:cNvPr id="4" name="object 4"/>
          <p:cNvSpPr/>
          <p:nvPr/>
        </p:nvSpPr>
        <p:spPr>
          <a:xfrm>
            <a:off x="3506723" y="3233927"/>
            <a:ext cx="1027430" cy="1115695"/>
          </a:xfrm>
          <a:custGeom>
            <a:avLst/>
            <a:gdLst/>
            <a:ahLst/>
            <a:cxnLst/>
            <a:rect l="l" t="t" r="r" b="b"/>
            <a:pathLst>
              <a:path w="1027429" h="1115695">
                <a:moveTo>
                  <a:pt x="1027176" y="0"/>
                </a:moveTo>
                <a:lnTo>
                  <a:pt x="857923" y="0"/>
                </a:lnTo>
                <a:lnTo>
                  <a:pt x="809956" y="1551"/>
                </a:lnTo>
                <a:lnTo>
                  <a:pt x="762818" y="6142"/>
                </a:lnTo>
                <a:lnTo>
                  <a:pt x="716604" y="13677"/>
                </a:lnTo>
                <a:lnTo>
                  <a:pt x="671411" y="24058"/>
                </a:lnTo>
                <a:lnTo>
                  <a:pt x="627335" y="37191"/>
                </a:lnTo>
                <a:lnTo>
                  <a:pt x="584472" y="52979"/>
                </a:lnTo>
                <a:lnTo>
                  <a:pt x="542919" y="71325"/>
                </a:lnTo>
                <a:lnTo>
                  <a:pt x="502770" y="92134"/>
                </a:lnTo>
                <a:lnTo>
                  <a:pt x="464123" y="115309"/>
                </a:lnTo>
                <a:lnTo>
                  <a:pt x="427073" y="140755"/>
                </a:lnTo>
                <a:lnTo>
                  <a:pt x="391717" y="168375"/>
                </a:lnTo>
                <a:lnTo>
                  <a:pt x="358151" y="198074"/>
                </a:lnTo>
                <a:lnTo>
                  <a:pt x="326471" y="229754"/>
                </a:lnTo>
                <a:lnTo>
                  <a:pt x="296772" y="263320"/>
                </a:lnTo>
                <a:lnTo>
                  <a:pt x="269152" y="298676"/>
                </a:lnTo>
                <a:lnTo>
                  <a:pt x="243706" y="335726"/>
                </a:lnTo>
                <a:lnTo>
                  <a:pt x="220531" y="374373"/>
                </a:lnTo>
                <a:lnTo>
                  <a:pt x="199722" y="414522"/>
                </a:lnTo>
                <a:lnTo>
                  <a:pt x="181376" y="456075"/>
                </a:lnTo>
                <a:lnTo>
                  <a:pt x="165588" y="498938"/>
                </a:lnTo>
                <a:lnTo>
                  <a:pt x="152455" y="543014"/>
                </a:lnTo>
                <a:lnTo>
                  <a:pt x="142074" y="588207"/>
                </a:lnTo>
                <a:lnTo>
                  <a:pt x="134539" y="634421"/>
                </a:lnTo>
                <a:lnTo>
                  <a:pt x="129948" y="681559"/>
                </a:lnTo>
                <a:lnTo>
                  <a:pt x="128397" y="729526"/>
                </a:lnTo>
                <a:lnTo>
                  <a:pt x="128397" y="858774"/>
                </a:lnTo>
                <a:lnTo>
                  <a:pt x="0" y="858774"/>
                </a:lnTo>
                <a:lnTo>
                  <a:pt x="256794" y="1115568"/>
                </a:lnTo>
                <a:lnTo>
                  <a:pt x="513588" y="858774"/>
                </a:lnTo>
                <a:lnTo>
                  <a:pt x="385191" y="858774"/>
                </a:lnTo>
                <a:lnTo>
                  <a:pt x="385191" y="729526"/>
                </a:lnTo>
                <a:lnTo>
                  <a:pt x="387631" y="681191"/>
                </a:lnTo>
                <a:lnTo>
                  <a:pt x="394795" y="634252"/>
                </a:lnTo>
                <a:lnTo>
                  <a:pt x="406443" y="588948"/>
                </a:lnTo>
                <a:lnTo>
                  <a:pt x="422340" y="545515"/>
                </a:lnTo>
                <a:lnTo>
                  <a:pt x="442246" y="504192"/>
                </a:lnTo>
                <a:lnTo>
                  <a:pt x="465925" y="465215"/>
                </a:lnTo>
                <a:lnTo>
                  <a:pt x="493138" y="428822"/>
                </a:lnTo>
                <a:lnTo>
                  <a:pt x="523649" y="395252"/>
                </a:lnTo>
                <a:lnTo>
                  <a:pt x="557219" y="364741"/>
                </a:lnTo>
                <a:lnTo>
                  <a:pt x="593612" y="337528"/>
                </a:lnTo>
                <a:lnTo>
                  <a:pt x="632589" y="313849"/>
                </a:lnTo>
                <a:lnTo>
                  <a:pt x="673912" y="293943"/>
                </a:lnTo>
                <a:lnTo>
                  <a:pt x="717345" y="278046"/>
                </a:lnTo>
                <a:lnTo>
                  <a:pt x="762649" y="266398"/>
                </a:lnTo>
                <a:lnTo>
                  <a:pt x="809588" y="259234"/>
                </a:lnTo>
                <a:lnTo>
                  <a:pt x="857923" y="256794"/>
                </a:lnTo>
                <a:lnTo>
                  <a:pt x="1027176" y="256794"/>
                </a:lnTo>
                <a:lnTo>
                  <a:pt x="1027176" y="0"/>
                </a:lnTo>
                <a:close/>
              </a:path>
            </a:pathLst>
          </a:custGeom>
          <a:solidFill>
            <a:srgbClr val="002C77"/>
          </a:solidFill>
        </p:spPr>
        <p:txBody>
          <a:bodyPr wrap="square" lIns="0" tIns="0" rIns="0" bIns="0" rtlCol="0"/>
          <a:lstStyle/>
          <a:p>
            <a:endParaRPr/>
          </a:p>
        </p:txBody>
      </p:sp>
      <p:sp>
        <p:nvSpPr>
          <p:cNvPr id="5" name="object 5"/>
          <p:cNvSpPr/>
          <p:nvPr/>
        </p:nvSpPr>
        <p:spPr>
          <a:xfrm>
            <a:off x="7653528" y="3233927"/>
            <a:ext cx="1027430" cy="1115695"/>
          </a:xfrm>
          <a:custGeom>
            <a:avLst/>
            <a:gdLst/>
            <a:ahLst/>
            <a:cxnLst/>
            <a:rect l="l" t="t" r="r" b="b"/>
            <a:pathLst>
              <a:path w="1027429" h="1115695">
                <a:moveTo>
                  <a:pt x="169252" y="0"/>
                </a:moveTo>
                <a:lnTo>
                  <a:pt x="0" y="0"/>
                </a:lnTo>
                <a:lnTo>
                  <a:pt x="0" y="256794"/>
                </a:lnTo>
                <a:lnTo>
                  <a:pt x="169252" y="256794"/>
                </a:lnTo>
                <a:lnTo>
                  <a:pt x="217587" y="259234"/>
                </a:lnTo>
                <a:lnTo>
                  <a:pt x="264526" y="266398"/>
                </a:lnTo>
                <a:lnTo>
                  <a:pt x="309830" y="278046"/>
                </a:lnTo>
                <a:lnTo>
                  <a:pt x="353263" y="293943"/>
                </a:lnTo>
                <a:lnTo>
                  <a:pt x="394586" y="313849"/>
                </a:lnTo>
                <a:lnTo>
                  <a:pt x="433563" y="337528"/>
                </a:lnTo>
                <a:lnTo>
                  <a:pt x="469956" y="364741"/>
                </a:lnTo>
                <a:lnTo>
                  <a:pt x="503526" y="395252"/>
                </a:lnTo>
                <a:lnTo>
                  <a:pt x="534037" y="428822"/>
                </a:lnTo>
                <a:lnTo>
                  <a:pt x="561250" y="465215"/>
                </a:lnTo>
                <a:lnTo>
                  <a:pt x="584929" y="504192"/>
                </a:lnTo>
                <a:lnTo>
                  <a:pt x="604835" y="545515"/>
                </a:lnTo>
                <a:lnTo>
                  <a:pt x="620732" y="588948"/>
                </a:lnTo>
                <a:lnTo>
                  <a:pt x="632380" y="634252"/>
                </a:lnTo>
                <a:lnTo>
                  <a:pt x="639544" y="681191"/>
                </a:lnTo>
                <a:lnTo>
                  <a:pt x="641985" y="729526"/>
                </a:lnTo>
                <a:lnTo>
                  <a:pt x="641985" y="858774"/>
                </a:lnTo>
                <a:lnTo>
                  <a:pt x="513588" y="858774"/>
                </a:lnTo>
                <a:lnTo>
                  <a:pt x="770382" y="1115568"/>
                </a:lnTo>
                <a:lnTo>
                  <a:pt x="1027176" y="858774"/>
                </a:lnTo>
                <a:lnTo>
                  <a:pt x="898779" y="858774"/>
                </a:lnTo>
                <a:lnTo>
                  <a:pt x="898779" y="729526"/>
                </a:lnTo>
                <a:lnTo>
                  <a:pt x="897227" y="681559"/>
                </a:lnTo>
                <a:lnTo>
                  <a:pt x="892636" y="634421"/>
                </a:lnTo>
                <a:lnTo>
                  <a:pt x="885101" y="588207"/>
                </a:lnTo>
                <a:lnTo>
                  <a:pt x="874720" y="543014"/>
                </a:lnTo>
                <a:lnTo>
                  <a:pt x="861587" y="498938"/>
                </a:lnTo>
                <a:lnTo>
                  <a:pt x="845799" y="456075"/>
                </a:lnTo>
                <a:lnTo>
                  <a:pt x="827453" y="414522"/>
                </a:lnTo>
                <a:lnTo>
                  <a:pt x="806644" y="374373"/>
                </a:lnTo>
                <a:lnTo>
                  <a:pt x="783469" y="335726"/>
                </a:lnTo>
                <a:lnTo>
                  <a:pt x="758023" y="298676"/>
                </a:lnTo>
                <a:lnTo>
                  <a:pt x="730403" y="263320"/>
                </a:lnTo>
                <a:lnTo>
                  <a:pt x="700704" y="229754"/>
                </a:lnTo>
                <a:lnTo>
                  <a:pt x="669024" y="198074"/>
                </a:lnTo>
                <a:lnTo>
                  <a:pt x="635458" y="168375"/>
                </a:lnTo>
                <a:lnTo>
                  <a:pt x="600102" y="140755"/>
                </a:lnTo>
                <a:lnTo>
                  <a:pt x="563052" y="115309"/>
                </a:lnTo>
                <a:lnTo>
                  <a:pt x="524405" y="92134"/>
                </a:lnTo>
                <a:lnTo>
                  <a:pt x="484256" y="71325"/>
                </a:lnTo>
                <a:lnTo>
                  <a:pt x="442703" y="52979"/>
                </a:lnTo>
                <a:lnTo>
                  <a:pt x="399840" y="37191"/>
                </a:lnTo>
                <a:lnTo>
                  <a:pt x="355764" y="24058"/>
                </a:lnTo>
                <a:lnTo>
                  <a:pt x="310571" y="13677"/>
                </a:lnTo>
                <a:lnTo>
                  <a:pt x="264357" y="6142"/>
                </a:lnTo>
                <a:lnTo>
                  <a:pt x="217219" y="1551"/>
                </a:lnTo>
                <a:lnTo>
                  <a:pt x="169252" y="0"/>
                </a:lnTo>
                <a:close/>
              </a:path>
            </a:pathLst>
          </a:custGeom>
          <a:solidFill>
            <a:srgbClr val="002C77"/>
          </a:solidFill>
        </p:spPr>
        <p:txBody>
          <a:bodyPr wrap="square" lIns="0" tIns="0" rIns="0" bIns="0" rtlCol="0"/>
          <a:lstStyle/>
          <a:p>
            <a:endParaRPr/>
          </a:p>
        </p:txBody>
      </p:sp>
      <p:sp>
        <p:nvSpPr>
          <p:cNvPr id="6" name="object 6"/>
          <p:cNvSpPr/>
          <p:nvPr/>
        </p:nvSpPr>
        <p:spPr>
          <a:xfrm>
            <a:off x="2119884" y="3233927"/>
            <a:ext cx="9036050" cy="1115695"/>
          </a:xfrm>
          <a:custGeom>
            <a:avLst/>
            <a:gdLst/>
            <a:ahLst/>
            <a:cxnLst/>
            <a:rect l="l" t="t" r="r" b="b"/>
            <a:pathLst>
              <a:path w="9036050" h="1115695">
                <a:moveTo>
                  <a:pt x="9035796" y="858774"/>
                </a:moveTo>
                <a:lnTo>
                  <a:pt x="8907399" y="858774"/>
                </a:lnTo>
                <a:lnTo>
                  <a:pt x="8907399" y="729526"/>
                </a:lnTo>
                <a:lnTo>
                  <a:pt x="8905837" y="681570"/>
                </a:lnTo>
                <a:lnTo>
                  <a:pt x="8901252" y="634428"/>
                </a:lnTo>
                <a:lnTo>
                  <a:pt x="8893721" y="588213"/>
                </a:lnTo>
                <a:lnTo>
                  <a:pt x="8883332" y="543026"/>
                </a:lnTo>
                <a:lnTo>
                  <a:pt x="8870201" y="498944"/>
                </a:lnTo>
                <a:lnTo>
                  <a:pt x="8854415" y="456082"/>
                </a:lnTo>
                <a:lnTo>
                  <a:pt x="8836063" y="414528"/>
                </a:lnTo>
                <a:lnTo>
                  <a:pt x="8815260" y="374383"/>
                </a:lnTo>
                <a:lnTo>
                  <a:pt x="8792083" y="335737"/>
                </a:lnTo>
                <a:lnTo>
                  <a:pt x="8766632" y="298678"/>
                </a:lnTo>
                <a:lnTo>
                  <a:pt x="8739022" y="263321"/>
                </a:lnTo>
                <a:lnTo>
                  <a:pt x="8709317" y="229755"/>
                </a:lnTo>
                <a:lnTo>
                  <a:pt x="8677643" y="198081"/>
                </a:lnTo>
                <a:lnTo>
                  <a:pt x="8644077" y="168376"/>
                </a:lnTo>
                <a:lnTo>
                  <a:pt x="8608720" y="140766"/>
                </a:lnTo>
                <a:lnTo>
                  <a:pt x="8571662" y="115316"/>
                </a:lnTo>
                <a:lnTo>
                  <a:pt x="8533016" y="92138"/>
                </a:lnTo>
                <a:lnTo>
                  <a:pt x="8492871" y="71335"/>
                </a:lnTo>
                <a:lnTo>
                  <a:pt x="8451317" y="52984"/>
                </a:lnTo>
                <a:lnTo>
                  <a:pt x="8408454" y="37198"/>
                </a:lnTo>
                <a:lnTo>
                  <a:pt x="8364372" y="24066"/>
                </a:lnTo>
                <a:lnTo>
                  <a:pt x="8319186" y="13677"/>
                </a:lnTo>
                <a:lnTo>
                  <a:pt x="8272970" y="6146"/>
                </a:lnTo>
                <a:lnTo>
                  <a:pt x="8225828" y="1562"/>
                </a:lnTo>
                <a:lnTo>
                  <a:pt x="8177873" y="0"/>
                </a:lnTo>
                <a:lnTo>
                  <a:pt x="8090916" y="0"/>
                </a:lnTo>
                <a:lnTo>
                  <a:pt x="8008620" y="0"/>
                </a:lnTo>
                <a:lnTo>
                  <a:pt x="0" y="0"/>
                </a:lnTo>
                <a:lnTo>
                  <a:pt x="0" y="256032"/>
                </a:lnTo>
                <a:lnTo>
                  <a:pt x="3886962" y="256032"/>
                </a:lnTo>
                <a:lnTo>
                  <a:pt x="3886962" y="844308"/>
                </a:lnTo>
                <a:lnTo>
                  <a:pt x="3756660" y="844308"/>
                </a:lnTo>
                <a:lnTo>
                  <a:pt x="4017264" y="1104912"/>
                </a:lnTo>
                <a:lnTo>
                  <a:pt x="4277868" y="844308"/>
                </a:lnTo>
                <a:lnTo>
                  <a:pt x="4147566" y="844308"/>
                </a:lnTo>
                <a:lnTo>
                  <a:pt x="4147566" y="256032"/>
                </a:lnTo>
                <a:lnTo>
                  <a:pt x="8008620" y="256032"/>
                </a:lnTo>
                <a:lnTo>
                  <a:pt x="8008620" y="256794"/>
                </a:lnTo>
                <a:lnTo>
                  <a:pt x="8177873" y="256794"/>
                </a:lnTo>
                <a:lnTo>
                  <a:pt x="8226196" y="259245"/>
                </a:lnTo>
                <a:lnTo>
                  <a:pt x="8273135" y="266407"/>
                </a:lnTo>
                <a:lnTo>
                  <a:pt x="8318449" y="278053"/>
                </a:lnTo>
                <a:lnTo>
                  <a:pt x="8361883" y="293954"/>
                </a:lnTo>
                <a:lnTo>
                  <a:pt x="8403196" y="313855"/>
                </a:lnTo>
                <a:lnTo>
                  <a:pt x="8442173" y="337540"/>
                </a:lnTo>
                <a:lnTo>
                  <a:pt x="8478571" y="364744"/>
                </a:lnTo>
                <a:lnTo>
                  <a:pt x="8512137" y="395262"/>
                </a:lnTo>
                <a:lnTo>
                  <a:pt x="8542655" y="428828"/>
                </a:lnTo>
                <a:lnTo>
                  <a:pt x="8569858" y="465226"/>
                </a:lnTo>
                <a:lnTo>
                  <a:pt x="8593544" y="504202"/>
                </a:lnTo>
                <a:lnTo>
                  <a:pt x="8613445" y="545515"/>
                </a:lnTo>
                <a:lnTo>
                  <a:pt x="8629345" y="588949"/>
                </a:lnTo>
                <a:lnTo>
                  <a:pt x="8640991" y="634263"/>
                </a:lnTo>
                <a:lnTo>
                  <a:pt x="8648154" y="681202"/>
                </a:lnTo>
                <a:lnTo>
                  <a:pt x="8650605" y="729526"/>
                </a:lnTo>
                <a:lnTo>
                  <a:pt x="8650605" y="858774"/>
                </a:lnTo>
                <a:lnTo>
                  <a:pt x="8522208" y="858774"/>
                </a:lnTo>
                <a:lnTo>
                  <a:pt x="8779002" y="1115568"/>
                </a:lnTo>
                <a:lnTo>
                  <a:pt x="9035796" y="858774"/>
                </a:lnTo>
                <a:close/>
              </a:path>
            </a:pathLst>
          </a:custGeom>
          <a:solidFill>
            <a:srgbClr val="002C77"/>
          </a:solidFill>
        </p:spPr>
        <p:txBody>
          <a:bodyPr wrap="square" lIns="0" tIns="0" rIns="0" bIns="0" rtlCol="0"/>
          <a:lstStyle/>
          <a:p>
            <a:endParaRPr/>
          </a:p>
        </p:txBody>
      </p:sp>
      <p:sp>
        <p:nvSpPr>
          <p:cNvPr id="7" name="object 7"/>
          <p:cNvSpPr txBox="1"/>
          <p:nvPr/>
        </p:nvSpPr>
        <p:spPr>
          <a:xfrm>
            <a:off x="473076" y="240793"/>
            <a:ext cx="6015990"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002C77"/>
                </a:solidFill>
                <a:latin typeface="Arial"/>
                <a:cs typeface="Arial"/>
              </a:rPr>
              <a:t>What</a:t>
            </a:r>
            <a:r>
              <a:rPr sz="3000" b="1" spc="-50" dirty="0">
                <a:solidFill>
                  <a:srgbClr val="002C77"/>
                </a:solidFill>
                <a:latin typeface="Arial"/>
                <a:cs typeface="Arial"/>
              </a:rPr>
              <a:t> </a:t>
            </a:r>
            <a:r>
              <a:rPr sz="3000" b="1" dirty="0">
                <a:solidFill>
                  <a:srgbClr val="002C77"/>
                </a:solidFill>
                <a:latin typeface="Arial"/>
                <a:cs typeface="Arial"/>
              </a:rPr>
              <a:t>Problem(s)</a:t>
            </a:r>
            <a:r>
              <a:rPr sz="3000" b="1" spc="-50" dirty="0">
                <a:solidFill>
                  <a:srgbClr val="002C77"/>
                </a:solidFill>
                <a:latin typeface="Arial"/>
                <a:cs typeface="Arial"/>
              </a:rPr>
              <a:t> </a:t>
            </a:r>
            <a:r>
              <a:rPr sz="3000" b="1" dirty="0">
                <a:solidFill>
                  <a:srgbClr val="002C77"/>
                </a:solidFill>
                <a:latin typeface="Arial"/>
                <a:cs typeface="Arial"/>
              </a:rPr>
              <a:t>Needs</a:t>
            </a:r>
            <a:r>
              <a:rPr sz="3000" b="1" spc="-70" dirty="0">
                <a:solidFill>
                  <a:srgbClr val="002C77"/>
                </a:solidFill>
                <a:latin typeface="Arial"/>
                <a:cs typeface="Arial"/>
              </a:rPr>
              <a:t> </a:t>
            </a:r>
            <a:r>
              <a:rPr sz="3000" b="1" spc="-10" dirty="0">
                <a:solidFill>
                  <a:srgbClr val="002C77"/>
                </a:solidFill>
                <a:latin typeface="Arial"/>
                <a:cs typeface="Arial"/>
              </a:rPr>
              <a:t>Solving?</a:t>
            </a:r>
            <a:endParaRPr sz="3000">
              <a:latin typeface="Arial"/>
              <a:cs typeface="Arial"/>
            </a:endParaRPr>
          </a:p>
        </p:txBody>
      </p:sp>
      <p:sp>
        <p:nvSpPr>
          <p:cNvPr id="8" name="object 8"/>
          <p:cNvSpPr/>
          <p:nvPr/>
        </p:nvSpPr>
        <p:spPr>
          <a:xfrm>
            <a:off x="3518915" y="1109472"/>
            <a:ext cx="5256530" cy="1176655"/>
          </a:xfrm>
          <a:custGeom>
            <a:avLst/>
            <a:gdLst/>
            <a:ahLst/>
            <a:cxnLst/>
            <a:rect l="l" t="t" r="r" b="b"/>
            <a:pathLst>
              <a:path w="5256530" h="1176655">
                <a:moveTo>
                  <a:pt x="5256276" y="0"/>
                </a:moveTo>
                <a:lnTo>
                  <a:pt x="0" y="0"/>
                </a:lnTo>
                <a:lnTo>
                  <a:pt x="0" y="764476"/>
                </a:lnTo>
                <a:lnTo>
                  <a:pt x="2481072" y="764476"/>
                </a:lnTo>
                <a:lnTo>
                  <a:pt x="2481072" y="882396"/>
                </a:lnTo>
                <a:lnTo>
                  <a:pt x="2334006" y="882396"/>
                </a:lnTo>
                <a:lnTo>
                  <a:pt x="2628138" y="1176528"/>
                </a:lnTo>
                <a:lnTo>
                  <a:pt x="2922270" y="882396"/>
                </a:lnTo>
                <a:lnTo>
                  <a:pt x="2775204" y="882396"/>
                </a:lnTo>
                <a:lnTo>
                  <a:pt x="2775204" y="764476"/>
                </a:lnTo>
                <a:lnTo>
                  <a:pt x="5256276" y="764476"/>
                </a:lnTo>
                <a:lnTo>
                  <a:pt x="5256276" y="0"/>
                </a:lnTo>
                <a:close/>
              </a:path>
            </a:pathLst>
          </a:custGeom>
          <a:solidFill>
            <a:srgbClr val="009DDF"/>
          </a:solidFill>
        </p:spPr>
        <p:txBody>
          <a:bodyPr wrap="square" lIns="0" tIns="0" rIns="0" bIns="0" rtlCol="0"/>
          <a:lstStyle/>
          <a:p>
            <a:endParaRPr/>
          </a:p>
        </p:txBody>
      </p:sp>
      <p:sp>
        <p:nvSpPr>
          <p:cNvPr id="9" name="object 9"/>
          <p:cNvSpPr txBox="1">
            <a:spLocks noGrp="1"/>
          </p:cNvSpPr>
          <p:nvPr>
            <p:ph type="title"/>
          </p:nvPr>
        </p:nvSpPr>
        <p:spPr>
          <a:xfrm>
            <a:off x="4021552" y="1128419"/>
            <a:ext cx="425069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Improve</a:t>
            </a:r>
            <a:r>
              <a:rPr sz="4400" spc="-75" dirty="0">
                <a:solidFill>
                  <a:srgbClr val="FFFFFF"/>
                </a:solidFill>
              </a:rPr>
              <a:t> </a:t>
            </a:r>
            <a:r>
              <a:rPr sz="4400" spc="-10" dirty="0">
                <a:solidFill>
                  <a:srgbClr val="FFFFFF"/>
                </a:solidFill>
              </a:rPr>
              <a:t>Quality</a:t>
            </a:r>
            <a:endParaRPr sz="4400"/>
          </a:p>
        </p:txBody>
      </p:sp>
      <p:sp>
        <p:nvSpPr>
          <p:cNvPr id="10" name="object 10"/>
          <p:cNvSpPr/>
          <p:nvPr/>
        </p:nvSpPr>
        <p:spPr>
          <a:xfrm>
            <a:off x="3518915" y="2286000"/>
            <a:ext cx="5256530" cy="718185"/>
          </a:xfrm>
          <a:custGeom>
            <a:avLst/>
            <a:gdLst/>
            <a:ahLst/>
            <a:cxnLst/>
            <a:rect l="l" t="t" r="r" b="b"/>
            <a:pathLst>
              <a:path w="5256530" h="718185">
                <a:moveTo>
                  <a:pt x="5256276" y="0"/>
                </a:moveTo>
                <a:lnTo>
                  <a:pt x="0" y="0"/>
                </a:lnTo>
                <a:lnTo>
                  <a:pt x="0" y="717803"/>
                </a:lnTo>
                <a:lnTo>
                  <a:pt x="5256276" y="717803"/>
                </a:lnTo>
                <a:lnTo>
                  <a:pt x="5256276" y="0"/>
                </a:lnTo>
                <a:close/>
              </a:path>
            </a:pathLst>
          </a:custGeom>
          <a:solidFill>
            <a:srgbClr val="002C77"/>
          </a:solidFill>
        </p:spPr>
        <p:txBody>
          <a:bodyPr wrap="square" lIns="0" tIns="0" rIns="0" bIns="0" rtlCol="0"/>
          <a:lstStyle/>
          <a:p>
            <a:endParaRPr/>
          </a:p>
        </p:txBody>
      </p:sp>
      <p:sp>
        <p:nvSpPr>
          <p:cNvPr id="11" name="object 11"/>
          <p:cNvSpPr txBox="1"/>
          <p:nvPr/>
        </p:nvSpPr>
        <p:spPr>
          <a:xfrm>
            <a:off x="5049904" y="2375750"/>
            <a:ext cx="2192655" cy="513715"/>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FFFFFF"/>
                </a:solidFill>
                <a:latin typeface="Arial"/>
                <a:cs typeface="Arial"/>
              </a:rPr>
              <a:t>Challenges</a:t>
            </a:r>
            <a:endParaRPr sz="3200">
              <a:latin typeface="Arial"/>
              <a:cs typeface="Arial"/>
            </a:endParaRPr>
          </a:p>
        </p:txBody>
      </p:sp>
      <p:sp>
        <p:nvSpPr>
          <p:cNvPr id="12" name="object 12"/>
          <p:cNvSpPr txBox="1"/>
          <p:nvPr/>
        </p:nvSpPr>
        <p:spPr>
          <a:xfrm>
            <a:off x="641026" y="4596034"/>
            <a:ext cx="1581785" cy="941069"/>
          </a:xfrm>
          <a:prstGeom prst="rect">
            <a:avLst/>
          </a:prstGeom>
        </p:spPr>
        <p:txBody>
          <a:bodyPr vert="horz" wrap="square" lIns="0" tIns="12700" rIns="0" bIns="0" rtlCol="0">
            <a:spAutoFit/>
          </a:bodyPr>
          <a:lstStyle/>
          <a:p>
            <a:pPr marL="12065" marR="5080" indent="1270" algn="ctr">
              <a:lnSpc>
                <a:spcPct val="100000"/>
              </a:lnSpc>
              <a:spcBef>
                <a:spcPts val="100"/>
              </a:spcBef>
            </a:pPr>
            <a:r>
              <a:rPr sz="2000" b="1" spc="-10" dirty="0">
                <a:solidFill>
                  <a:srgbClr val="002C77"/>
                </a:solidFill>
                <a:latin typeface="Arial"/>
                <a:cs typeface="Arial"/>
              </a:rPr>
              <a:t>Inadequate Management Tools</a:t>
            </a:r>
            <a:endParaRPr sz="2000">
              <a:latin typeface="Arial"/>
              <a:cs typeface="Arial"/>
            </a:endParaRPr>
          </a:p>
        </p:txBody>
      </p:sp>
      <p:sp>
        <p:nvSpPr>
          <p:cNvPr id="13" name="object 13"/>
          <p:cNvSpPr txBox="1"/>
          <p:nvPr/>
        </p:nvSpPr>
        <p:spPr>
          <a:xfrm>
            <a:off x="2955267" y="4596289"/>
            <a:ext cx="1648460" cy="1245870"/>
          </a:xfrm>
          <a:prstGeom prst="rect">
            <a:avLst/>
          </a:prstGeom>
        </p:spPr>
        <p:txBody>
          <a:bodyPr vert="horz" wrap="square" lIns="0" tIns="12700" rIns="0" bIns="0" rtlCol="0">
            <a:spAutoFit/>
          </a:bodyPr>
          <a:lstStyle/>
          <a:p>
            <a:pPr marL="12065" marR="5080" algn="ctr">
              <a:lnSpc>
                <a:spcPct val="100000"/>
              </a:lnSpc>
              <a:spcBef>
                <a:spcPts val="100"/>
              </a:spcBef>
            </a:pPr>
            <a:r>
              <a:rPr sz="2000" b="1" dirty="0">
                <a:solidFill>
                  <a:srgbClr val="002C77"/>
                </a:solidFill>
                <a:latin typeface="Arial"/>
                <a:cs typeface="Arial"/>
              </a:rPr>
              <a:t>LifeCourse</a:t>
            </a:r>
            <a:r>
              <a:rPr sz="2000" b="1" spc="-65" dirty="0">
                <a:solidFill>
                  <a:srgbClr val="002C77"/>
                </a:solidFill>
                <a:latin typeface="Arial"/>
                <a:cs typeface="Arial"/>
              </a:rPr>
              <a:t> </a:t>
            </a:r>
            <a:r>
              <a:rPr sz="2000" b="1" spc="-25" dirty="0">
                <a:solidFill>
                  <a:srgbClr val="002C77"/>
                </a:solidFill>
                <a:latin typeface="Arial"/>
                <a:cs typeface="Arial"/>
              </a:rPr>
              <a:t>in </a:t>
            </a:r>
            <a:r>
              <a:rPr sz="2000" b="1" spc="-10" dirty="0">
                <a:solidFill>
                  <a:srgbClr val="002C77"/>
                </a:solidFill>
                <a:latin typeface="Arial"/>
                <a:cs typeface="Arial"/>
              </a:rPr>
              <a:t>Complex Systems Navigation</a:t>
            </a:r>
            <a:endParaRPr sz="2000">
              <a:latin typeface="Arial"/>
              <a:cs typeface="Arial"/>
            </a:endParaRPr>
          </a:p>
        </p:txBody>
      </p:sp>
      <p:sp>
        <p:nvSpPr>
          <p:cNvPr id="14" name="object 14"/>
          <p:cNvSpPr txBox="1"/>
          <p:nvPr/>
        </p:nvSpPr>
        <p:spPr>
          <a:xfrm>
            <a:off x="5303867" y="4596543"/>
            <a:ext cx="1647825" cy="1245870"/>
          </a:xfrm>
          <a:prstGeom prst="rect">
            <a:avLst/>
          </a:prstGeom>
        </p:spPr>
        <p:txBody>
          <a:bodyPr vert="horz" wrap="square" lIns="0" tIns="12700" rIns="0" bIns="0" rtlCol="0">
            <a:spAutoFit/>
          </a:bodyPr>
          <a:lstStyle/>
          <a:p>
            <a:pPr marL="12065" marR="5080" algn="ctr">
              <a:lnSpc>
                <a:spcPct val="100000"/>
              </a:lnSpc>
              <a:spcBef>
                <a:spcPts val="100"/>
              </a:spcBef>
            </a:pPr>
            <a:r>
              <a:rPr sz="2000" b="1" spc="-10" dirty="0">
                <a:solidFill>
                  <a:srgbClr val="002C77"/>
                </a:solidFill>
                <a:latin typeface="Arial"/>
                <a:cs typeface="Arial"/>
              </a:rPr>
              <a:t>Payment </a:t>
            </a:r>
            <a:r>
              <a:rPr sz="2000" b="1" dirty="0">
                <a:solidFill>
                  <a:srgbClr val="002C77"/>
                </a:solidFill>
                <a:latin typeface="Arial"/>
                <a:cs typeface="Arial"/>
              </a:rPr>
              <a:t>Structure</a:t>
            </a:r>
            <a:r>
              <a:rPr sz="2000" b="1" spc="-80" dirty="0">
                <a:solidFill>
                  <a:srgbClr val="002C77"/>
                </a:solidFill>
                <a:latin typeface="Arial"/>
                <a:cs typeface="Arial"/>
              </a:rPr>
              <a:t> </a:t>
            </a:r>
            <a:r>
              <a:rPr sz="2000" b="1" spc="-25" dirty="0">
                <a:solidFill>
                  <a:srgbClr val="002C77"/>
                </a:solidFill>
                <a:latin typeface="Arial"/>
                <a:cs typeface="Arial"/>
              </a:rPr>
              <a:t>Not </a:t>
            </a:r>
            <a:r>
              <a:rPr sz="2000" b="1" spc="-10" dirty="0">
                <a:solidFill>
                  <a:srgbClr val="002C77"/>
                </a:solidFill>
                <a:latin typeface="Arial"/>
                <a:cs typeface="Arial"/>
              </a:rPr>
              <a:t>Outcome Aligned</a:t>
            </a:r>
            <a:endParaRPr sz="2000">
              <a:latin typeface="Arial"/>
              <a:cs typeface="Arial"/>
            </a:endParaRPr>
          </a:p>
        </p:txBody>
      </p:sp>
      <p:sp>
        <p:nvSpPr>
          <p:cNvPr id="15" name="object 15"/>
          <p:cNvSpPr txBox="1"/>
          <p:nvPr/>
        </p:nvSpPr>
        <p:spPr>
          <a:xfrm>
            <a:off x="7615818" y="4596798"/>
            <a:ext cx="1720214" cy="1550670"/>
          </a:xfrm>
          <a:prstGeom prst="rect">
            <a:avLst/>
          </a:prstGeom>
        </p:spPr>
        <p:txBody>
          <a:bodyPr vert="horz" wrap="square" lIns="0" tIns="12700" rIns="0" bIns="0" rtlCol="0">
            <a:spAutoFit/>
          </a:bodyPr>
          <a:lstStyle/>
          <a:p>
            <a:pPr marL="12065" marR="5080" indent="4445" algn="ctr">
              <a:lnSpc>
                <a:spcPct val="100000"/>
              </a:lnSpc>
              <a:spcBef>
                <a:spcPts val="100"/>
              </a:spcBef>
            </a:pPr>
            <a:r>
              <a:rPr sz="2000" b="1" spc="-10" dirty="0">
                <a:solidFill>
                  <a:srgbClr val="002C77"/>
                </a:solidFill>
                <a:latin typeface="Arial"/>
                <a:cs typeface="Arial"/>
              </a:rPr>
              <a:t>Poorly Performing </a:t>
            </a:r>
            <a:r>
              <a:rPr sz="2000" b="1" dirty="0">
                <a:solidFill>
                  <a:srgbClr val="002C77"/>
                </a:solidFill>
                <a:latin typeface="Arial"/>
                <a:cs typeface="Arial"/>
              </a:rPr>
              <a:t>Providers</a:t>
            </a:r>
            <a:r>
              <a:rPr sz="2000" b="1" spc="-60" dirty="0">
                <a:solidFill>
                  <a:srgbClr val="002C77"/>
                </a:solidFill>
                <a:latin typeface="Arial"/>
                <a:cs typeface="Arial"/>
              </a:rPr>
              <a:t> </a:t>
            </a:r>
            <a:r>
              <a:rPr sz="2000" b="1" spc="-25" dirty="0">
                <a:solidFill>
                  <a:srgbClr val="002C77"/>
                </a:solidFill>
                <a:latin typeface="Arial"/>
                <a:cs typeface="Arial"/>
              </a:rPr>
              <a:t>and </a:t>
            </a:r>
            <a:r>
              <a:rPr sz="2000" b="1" spc="-10" dirty="0">
                <a:solidFill>
                  <a:srgbClr val="002C77"/>
                </a:solidFill>
                <a:latin typeface="Arial"/>
                <a:cs typeface="Arial"/>
              </a:rPr>
              <a:t>Insufficient Capacity</a:t>
            </a:r>
            <a:endParaRPr sz="2000">
              <a:latin typeface="Arial"/>
              <a:cs typeface="Arial"/>
            </a:endParaRPr>
          </a:p>
        </p:txBody>
      </p:sp>
      <p:sp>
        <p:nvSpPr>
          <p:cNvPr id="16" name="object 16"/>
          <p:cNvSpPr txBox="1"/>
          <p:nvPr/>
        </p:nvSpPr>
        <p:spPr>
          <a:xfrm>
            <a:off x="10176678" y="4597307"/>
            <a:ext cx="1298575" cy="1245870"/>
          </a:xfrm>
          <a:prstGeom prst="rect">
            <a:avLst/>
          </a:prstGeom>
        </p:spPr>
        <p:txBody>
          <a:bodyPr vert="horz" wrap="square" lIns="0" tIns="12700" rIns="0" bIns="0" rtlCol="0">
            <a:spAutoFit/>
          </a:bodyPr>
          <a:lstStyle/>
          <a:p>
            <a:pPr marL="12700" marR="5080" algn="ctr">
              <a:lnSpc>
                <a:spcPct val="100000"/>
              </a:lnSpc>
              <a:spcBef>
                <a:spcPts val="100"/>
              </a:spcBef>
            </a:pPr>
            <a:r>
              <a:rPr sz="2000" b="1" spc="-10" dirty="0">
                <a:solidFill>
                  <a:srgbClr val="002C77"/>
                </a:solidFill>
                <a:latin typeface="Arial"/>
                <a:cs typeface="Arial"/>
              </a:rPr>
              <a:t>Increasing </a:t>
            </a:r>
            <a:r>
              <a:rPr sz="2000" b="1" dirty="0">
                <a:solidFill>
                  <a:srgbClr val="002C77"/>
                </a:solidFill>
                <a:latin typeface="Arial"/>
                <a:cs typeface="Arial"/>
              </a:rPr>
              <a:t>Acuity</a:t>
            </a:r>
            <a:r>
              <a:rPr sz="2000" b="1" spc="-65" dirty="0">
                <a:solidFill>
                  <a:srgbClr val="002C77"/>
                </a:solidFill>
                <a:latin typeface="Arial"/>
                <a:cs typeface="Arial"/>
              </a:rPr>
              <a:t> </a:t>
            </a:r>
            <a:r>
              <a:rPr sz="2000" b="1" spc="-25" dirty="0">
                <a:solidFill>
                  <a:srgbClr val="002C77"/>
                </a:solidFill>
                <a:latin typeface="Arial"/>
                <a:cs typeface="Arial"/>
              </a:rPr>
              <a:t>of </a:t>
            </a:r>
            <a:r>
              <a:rPr sz="2000" b="1" spc="-10" dirty="0">
                <a:solidFill>
                  <a:srgbClr val="002C77"/>
                </a:solidFill>
                <a:latin typeface="Arial"/>
                <a:cs typeface="Arial"/>
              </a:rPr>
              <a:t>Assessed Needs</a:t>
            </a:r>
            <a:endParaRPr sz="2000">
              <a:latin typeface="Arial"/>
              <a:cs typeface="Arial"/>
            </a:endParaRPr>
          </a:p>
        </p:txBody>
      </p:sp>
      <p:pic>
        <p:nvPicPr>
          <p:cNvPr id="17" name="object 17"/>
          <p:cNvPicPr/>
          <p:nvPr/>
        </p:nvPicPr>
        <p:blipFill>
          <a:blip r:embed="rId2" cstate="print"/>
          <a:stretch>
            <a:fillRect/>
          </a:stretch>
        </p:blipFill>
        <p:spPr>
          <a:xfrm>
            <a:off x="1406652" y="6440423"/>
            <a:ext cx="1277111" cy="274319"/>
          </a:xfrm>
          <a:prstGeom prst="rect">
            <a:avLst/>
          </a:prstGeom>
        </p:spPr>
      </p:pic>
      <p:sp>
        <p:nvSpPr>
          <p:cNvPr id="18" name="object 18"/>
          <p:cNvSpPr/>
          <p:nvPr/>
        </p:nvSpPr>
        <p:spPr>
          <a:xfrm>
            <a:off x="1296924" y="6373367"/>
            <a:ext cx="0" cy="365760"/>
          </a:xfrm>
          <a:custGeom>
            <a:avLst/>
            <a:gdLst/>
            <a:ahLst/>
            <a:cxnLst/>
            <a:rect l="l" t="t" r="r" b="b"/>
            <a:pathLst>
              <a:path h="365759">
                <a:moveTo>
                  <a:pt x="0" y="365759"/>
                </a:moveTo>
                <a:lnTo>
                  <a:pt x="0" y="0"/>
                </a:lnTo>
              </a:path>
            </a:pathLst>
          </a:custGeom>
          <a:ln w="12700">
            <a:solidFill>
              <a:srgbClr val="002C77"/>
            </a:solidFill>
          </a:ln>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3175" rIns="0" bIns="0" rtlCol="0">
            <a:spAutoFit/>
          </a:bodyPr>
          <a:lstStyle/>
          <a:p>
            <a:pPr marL="93980">
              <a:lnSpc>
                <a:spcPct val="100000"/>
              </a:lnSpc>
              <a:spcBef>
                <a:spcPts val="25"/>
              </a:spcBef>
            </a:pPr>
            <a:fld id="{81D60167-4931-47E6-BA6A-407CBD079E47}" type="slidenum">
              <a:rPr spc="-50" dirty="0">
                <a:solidFill>
                  <a:srgbClr val="002C77"/>
                </a:solidFill>
              </a:rPr>
              <a:t>9</a:t>
            </a:fld>
            <a:endParaRPr spc="-50" dirty="0">
              <a:solidFill>
                <a:srgbClr val="002C77"/>
              </a:solidFill>
            </a:endParaRPr>
          </a:p>
        </p:txBody>
      </p:sp>
    </p:spTree>
    <p:extLst>
      <p:ext uri="{BB962C8B-B14F-4D97-AF65-F5344CB8AC3E}">
        <p14:creationId xmlns:p14="http://schemas.microsoft.com/office/powerpoint/2010/main" val="1846211305"/>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4F6E"/>
      </a:dk2>
      <a:lt2>
        <a:srgbClr val="E7E6E6"/>
      </a:lt2>
      <a:accent1>
        <a:srgbClr val="004F6E"/>
      </a:accent1>
      <a:accent2>
        <a:srgbClr val="005D82"/>
      </a:accent2>
      <a:accent3>
        <a:srgbClr val="92D0AA"/>
      </a:accent3>
      <a:accent4>
        <a:srgbClr val="C2E4CF"/>
      </a:accent4>
      <a:accent5>
        <a:srgbClr val="C76C61"/>
      </a:accent5>
      <a:accent6>
        <a:srgbClr val="C76C61"/>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effectLst/>
      </a:spPr>
      <a:bodyPr wrap="square" rtlCol="0" anchor="ctr">
        <a:noAutofit/>
      </a:bodyPr>
      <a:lstStyle>
        <a:defPPr algn="just">
          <a:lnSpc>
            <a:spcPct val="109000"/>
          </a:lnSpc>
          <a:defRPr sz="1200" dirty="0" err="1" smtClean="0">
            <a:solidFill>
              <a:schemeClr val="tx1">
                <a:lumMod val="65000"/>
                <a:lumOff val="35000"/>
              </a:schemeClr>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NCI Theme">
      <a:dk1>
        <a:sysClr val="windowText" lastClr="000000"/>
      </a:dk1>
      <a:lt1>
        <a:sysClr val="window" lastClr="FFFFFF"/>
      </a:lt1>
      <a:dk2>
        <a:srgbClr val="057E95"/>
      </a:dk2>
      <a:lt2>
        <a:srgbClr val="E7E6E6"/>
      </a:lt2>
      <a:accent1>
        <a:srgbClr val="057E95"/>
      </a:accent1>
      <a:accent2>
        <a:srgbClr val="89D3DA"/>
      </a:accent2>
      <a:accent3>
        <a:srgbClr val="E6A523"/>
      </a:accent3>
      <a:accent4>
        <a:srgbClr val="FDBF51"/>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1_Office Theme">
  <a:themeElements>
    <a:clrScheme name="Custom 2">
      <a:dk1>
        <a:sysClr val="windowText" lastClr="000000"/>
      </a:dk1>
      <a:lt1>
        <a:sysClr val="window" lastClr="FFFFFF"/>
      </a:lt1>
      <a:dk2>
        <a:srgbClr val="004F6E"/>
      </a:dk2>
      <a:lt2>
        <a:srgbClr val="E7E6E6"/>
      </a:lt2>
      <a:accent1>
        <a:srgbClr val="004F6E"/>
      </a:accent1>
      <a:accent2>
        <a:srgbClr val="005D82"/>
      </a:accent2>
      <a:accent3>
        <a:srgbClr val="92D0AA"/>
      </a:accent3>
      <a:accent4>
        <a:srgbClr val="C2E4CF"/>
      </a:accent4>
      <a:accent5>
        <a:srgbClr val="C76C61"/>
      </a:accent5>
      <a:accent6>
        <a:srgbClr val="C76C61"/>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effectLst/>
      </a:spPr>
      <a:bodyPr wrap="square" rtlCol="0" anchor="ctr">
        <a:noAutofit/>
      </a:bodyPr>
      <a:lstStyle>
        <a:defPPr algn="just">
          <a:lnSpc>
            <a:spcPct val="109000"/>
          </a:lnSpc>
          <a:defRPr sz="1200" dirty="0" err="1" smtClean="0">
            <a:solidFill>
              <a:schemeClr val="tx1">
                <a:lumMod val="65000"/>
                <a:lumOff val="35000"/>
              </a:schemeClr>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Custom 2">
      <a:dk1>
        <a:sysClr val="windowText" lastClr="000000"/>
      </a:dk1>
      <a:lt1>
        <a:sysClr val="window" lastClr="FFFFFF"/>
      </a:lt1>
      <a:dk2>
        <a:srgbClr val="004F6E"/>
      </a:dk2>
      <a:lt2>
        <a:srgbClr val="E7E6E6"/>
      </a:lt2>
      <a:accent1>
        <a:srgbClr val="004F6E"/>
      </a:accent1>
      <a:accent2>
        <a:srgbClr val="005D82"/>
      </a:accent2>
      <a:accent3>
        <a:srgbClr val="92D0AA"/>
      </a:accent3>
      <a:accent4>
        <a:srgbClr val="C2E4CF"/>
      </a:accent4>
      <a:accent5>
        <a:srgbClr val="C76C61"/>
      </a:accent5>
      <a:accent6>
        <a:srgbClr val="C76C61"/>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effectLst/>
      </a:spPr>
      <a:bodyPr wrap="square" rtlCol="0" anchor="ctr">
        <a:noAutofit/>
      </a:bodyPr>
      <a:lstStyle>
        <a:defPPr algn="just">
          <a:lnSpc>
            <a:spcPct val="109000"/>
          </a:lnSpc>
          <a:defRPr sz="1200" dirty="0" err="1" smtClean="0">
            <a:solidFill>
              <a:schemeClr val="tx1">
                <a:lumMod val="65000"/>
                <a:lumOff val="35000"/>
              </a:schemeClr>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31409c5-6db7-4a80-8eb7-f96a153b5e71">
      <UserInfo>
        <DisplayName/>
        <AccountId xsi:nil="true"/>
        <AccountType/>
      </UserInfo>
    </SharedWithUsers>
    <MediaLengthInSeconds xmlns="306c745f-a877-4b8c-ad8c-60dfbb3bea17" xsi:nil="true"/>
    <_activity xmlns="306c745f-a877-4b8c-ad8c-60dfbb3bea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CC6CBDB9D4214697263FB2C9F1A9E8" ma:contentTypeVersion="18" ma:contentTypeDescription="Create a new document." ma:contentTypeScope="" ma:versionID="915ae4d6545cde6c5119c4883db0d9fa">
  <xsd:schema xmlns:xsd="http://www.w3.org/2001/XMLSchema" xmlns:xs="http://www.w3.org/2001/XMLSchema" xmlns:p="http://schemas.microsoft.com/office/2006/metadata/properties" xmlns:ns3="931409c5-6db7-4a80-8eb7-f96a153b5e71" xmlns:ns4="306c745f-a877-4b8c-ad8c-60dfbb3bea17" targetNamespace="http://schemas.microsoft.com/office/2006/metadata/properties" ma:root="true" ma:fieldsID="0428857a1a062220bd1130ec1be307c0" ns3:_="" ns4:_="">
    <xsd:import namespace="931409c5-6db7-4a80-8eb7-f96a153b5e71"/>
    <xsd:import namespace="306c745f-a877-4b8c-ad8c-60dfbb3bea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element ref="ns4:_activity" minOccurs="0"/>
                <xsd:element ref="ns4:MediaServiceSearchPropertie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409c5-6db7-4a80-8eb7-f96a153b5e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c745f-a877-4b8c-ad8c-60dfbb3bea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AD41B5-26CF-4D9D-B73D-C883DF63E59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306c745f-a877-4b8c-ad8c-60dfbb3bea17"/>
    <ds:schemaRef ds:uri="http://schemas.microsoft.com/office/infopath/2007/PartnerControls"/>
    <ds:schemaRef ds:uri="931409c5-6db7-4a80-8eb7-f96a153b5e71"/>
    <ds:schemaRef ds:uri="http://www.w3.org/XML/1998/namespace"/>
    <ds:schemaRef ds:uri="http://purl.org/dc/dcmitype/"/>
  </ds:schemaRefs>
</ds:datastoreItem>
</file>

<file path=customXml/itemProps2.xml><?xml version="1.0" encoding="utf-8"?>
<ds:datastoreItem xmlns:ds="http://schemas.openxmlformats.org/officeDocument/2006/customXml" ds:itemID="{F96E3717-D73A-422E-A0AF-D3682CB0AF12}">
  <ds:schemaRefs>
    <ds:schemaRef ds:uri="http://schemas.microsoft.com/sharepoint/v3/contenttype/forms"/>
  </ds:schemaRefs>
</ds:datastoreItem>
</file>

<file path=customXml/itemProps3.xml><?xml version="1.0" encoding="utf-8"?>
<ds:datastoreItem xmlns:ds="http://schemas.openxmlformats.org/officeDocument/2006/customXml" ds:itemID="{D3B0287A-6798-40DD-AF39-6E42E6F02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409c5-6db7-4a80-8eb7-f96a153b5e71"/>
    <ds:schemaRef ds:uri="306c745f-a877-4b8c-ad8c-60dfbb3be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1847</TotalTime>
  <Words>4672</Words>
  <Application>Microsoft Office PowerPoint</Application>
  <PresentationFormat>Widescreen</PresentationFormat>
  <Paragraphs>612</Paragraphs>
  <Slides>75</Slides>
  <Notes>22</Notes>
  <HiddenSlides>0</HiddenSlides>
  <MMClips>0</MMClips>
  <ScaleCrop>false</ScaleCrop>
  <HeadingPairs>
    <vt:vector size="6" baseType="variant">
      <vt:variant>
        <vt:lpstr>Fonts Used</vt:lpstr>
      </vt:variant>
      <vt:variant>
        <vt:i4>18</vt:i4>
      </vt:variant>
      <vt:variant>
        <vt:lpstr>Theme</vt:lpstr>
      </vt:variant>
      <vt:variant>
        <vt:i4>8</vt:i4>
      </vt:variant>
      <vt:variant>
        <vt:lpstr>Slide Titles</vt:lpstr>
      </vt:variant>
      <vt:variant>
        <vt:i4>75</vt:i4>
      </vt:variant>
    </vt:vector>
  </HeadingPairs>
  <TitlesOfParts>
    <vt:vector size="101" baseType="lpstr">
      <vt:lpstr>AngsanaUPC</vt:lpstr>
      <vt:lpstr>Aptos</vt:lpstr>
      <vt:lpstr>Aptos Display</vt:lpstr>
      <vt:lpstr>Arial</vt:lpstr>
      <vt:lpstr>Calibri</vt:lpstr>
      <vt:lpstr>Calibri Light</vt:lpstr>
      <vt:lpstr>Gotham</vt:lpstr>
      <vt:lpstr>Lato</vt:lpstr>
      <vt:lpstr>Lato Light</vt:lpstr>
      <vt:lpstr>Lucida Sans Unicode</vt:lpstr>
      <vt:lpstr>Modern No. 20</vt:lpstr>
      <vt:lpstr>Roboto Condensed</vt:lpstr>
      <vt:lpstr>Segoe UI</vt:lpstr>
      <vt:lpstr>Segoe UI Light</vt:lpstr>
      <vt:lpstr>Source Sans Pro</vt:lpstr>
      <vt:lpstr>Symbol</vt:lpstr>
      <vt:lpstr>Times New Roman</vt:lpstr>
      <vt:lpstr>Wingdings</vt:lpstr>
      <vt:lpstr>1_Office Theme</vt:lpstr>
      <vt:lpstr>Office Theme</vt:lpstr>
      <vt:lpstr>1_Office Theme</vt:lpstr>
      <vt:lpstr>8_Custom Design</vt:lpstr>
      <vt:lpstr>Office Theme</vt:lpstr>
      <vt:lpstr>1_Office Theme</vt:lpstr>
      <vt:lpstr>Office Theme</vt:lpstr>
      <vt:lpstr>2_Office Theme</vt:lpstr>
      <vt:lpstr>PowerPoint Presentation</vt:lpstr>
      <vt:lpstr>PowerPoint Presentation</vt:lpstr>
      <vt:lpstr>Agenda</vt:lpstr>
      <vt:lpstr>Agenda</vt:lpstr>
      <vt:lpstr>Performance-Based Contracting to Improve Quality</vt:lpstr>
      <vt:lpstr>Performance-Based Contracting to Improve Quality Commonwealth of Pennsylvania, Office of Developmental Programs</vt:lpstr>
      <vt:lpstr>Design Overview</vt:lpstr>
      <vt:lpstr>Design Overview</vt:lpstr>
      <vt:lpstr>Improve Quality</vt:lpstr>
      <vt:lpstr>Performance-Based Contracting Goals</vt:lpstr>
      <vt:lpstr>Performance Standards Areas</vt:lpstr>
      <vt:lpstr>Stakeholder Engagement</vt:lpstr>
      <vt:lpstr>Stakeholder Feedback Process</vt:lpstr>
      <vt:lpstr>PowerPoint Presentation</vt:lpstr>
      <vt:lpstr>Performance-Based Contracting Implementation Timeline</vt:lpstr>
      <vt:lpstr>Residential Provider Standards and Financial Tools</vt:lpstr>
      <vt:lpstr>Residential Provider Tiers</vt:lpstr>
      <vt:lpstr>Residential Provider Standards</vt:lpstr>
      <vt:lpstr>Residential P4P Modeling Guiding Principles for Program Design</vt:lpstr>
      <vt:lpstr>P4P Example Cycle</vt:lpstr>
      <vt:lpstr>Performance-Based Contracting Financial Tools</vt:lpstr>
      <vt:lpstr>Performance Standards to Improve Quality</vt:lpstr>
      <vt:lpstr>New Focus on Outcomes</vt:lpstr>
      <vt:lpstr>Plan for Achieving Outcomes</vt:lpstr>
      <vt:lpstr>Performance-Based Contracting Residential Measure Features</vt:lpstr>
      <vt:lpstr>Performance-Based Contracting Residential Measure Features</vt:lpstr>
      <vt:lpstr>Performance Standards</vt:lpstr>
      <vt:lpstr>Phasing in Performance Standards</vt:lpstr>
      <vt:lpstr>Residential Provider Performance-Based Contracting Preparedness Assessment</vt:lpstr>
      <vt:lpstr>PowerPoint Presentation</vt:lpstr>
      <vt:lpstr>ACCESS Rule Overview</vt:lpstr>
      <vt:lpstr>Critical Incidents</vt:lpstr>
      <vt:lpstr> New Assurance</vt:lpstr>
      <vt:lpstr> New Definition</vt:lpstr>
      <vt:lpstr> New Information System</vt:lpstr>
      <vt:lpstr> New Reporting Requirements</vt:lpstr>
      <vt:lpstr> New Identification Requirements (1 of 3)</vt:lpstr>
      <vt:lpstr> New Identification Requirements (2 of 3)</vt:lpstr>
      <vt:lpstr> New Identification Requirements (3 of 3)</vt:lpstr>
      <vt:lpstr>Quality Measure Set</vt:lpstr>
      <vt:lpstr> HCBS Quality Measure Set: Background </vt:lpstr>
      <vt:lpstr> Access Rule and Quality Measure Set Goals</vt:lpstr>
      <vt:lpstr>PowerPoint Presentation</vt:lpstr>
      <vt:lpstr> Access Rule Quality Section Overview</vt:lpstr>
      <vt:lpstr>Access Rule Reporting on the HCBS Quality Measure Set</vt:lpstr>
      <vt:lpstr> Stratified Data</vt:lpstr>
      <vt:lpstr>MFP Grantee States and Territories –  HCBS Quality Measure Set Implementation</vt:lpstr>
      <vt:lpstr>National Core Indicators®-IDD</vt:lpstr>
      <vt:lpstr>NCI-IDD in the HCBS Quality Measure Set:  Reporting Standardized Data on Quality  </vt:lpstr>
      <vt:lpstr>PowerPoint Presentation</vt:lpstr>
      <vt:lpstr>PowerPoint Presentation</vt:lpstr>
      <vt:lpstr>MFP Grantee States and Territories – HCBS Quality Measure Set Implementation</vt:lpstr>
      <vt:lpstr>Access Rule and Quality Measure Set Background</vt:lpstr>
      <vt:lpstr>PowerPoint Presentation</vt:lpstr>
      <vt:lpstr>Remember The “Why.….”</vt:lpstr>
      <vt:lpstr>NCI-IDD Measures</vt:lpstr>
      <vt:lpstr>NCI-IDD Measures</vt:lpstr>
      <vt:lpstr>NCI-IDD In-Person Survey (IPS) Administration</vt:lpstr>
      <vt:lpstr>Why is it important to have a standardized way to report quality? To examine quality, you can see where your state fits compared to other states and know that other states measured the indicator in the same way. </vt:lpstr>
      <vt:lpstr>NCI Allows You To Do Breakdowns “…race, ethnicity, Tribal status, sex, age, rural/urban status, disability, language, or such other factors as may be specified by the Secretary” </vt:lpstr>
      <vt:lpstr>With NCI, You Can Do Other Breakouts Potentially Required by Access Rule</vt:lpstr>
      <vt:lpstr>Breakouts as requested by the Access Rule</vt:lpstr>
      <vt:lpstr>PowerPoint Presentation</vt:lpstr>
      <vt:lpstr>How Can The Data Reported To CMS Help The State Examine Quality? </vt:lpstr>
      <vt:lpstr>PowerPoint Presentation</vt:lpstr>
      <vt:lpstr>Table Work</vt:lpstr>
      <vt:lpstr>Table Exercise Instructions</vt:lpstr>
      <vt:lpstr>Table Assignments</vt:lpstr>
      <vt:lpstr>PowerPoint Presentation</vt:lpstr>
      <vt:lpstr>Uh Oh! Now What?</vt:lpstr>
      <vt:lpstr>PowerPoint Presentation</vt:lpstr>
      <vt:lpstr>Discussion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Teja Stokes</dc:creator>
  <cp:lastModifiedBy>Carrie McGraw</cp:lastModifiedBy>
  <cp:revision>150</cp:revision>
  <dcterms:created xsi:type="dcterms:W3CDTF">2023-05-04T13:47:22Z</dcterms:created>
  <dcterms:modified xsi:type="dcterms:W3CDTF">2024-07-30T16:41:09Z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0x010100F6CC6CBDB9D4214697263FB2C9F1A9E8</vt:lpwstr>
  </property>
  <property fmtid="{D5CDD505-2E9C-101B-9397-08002B2CF9AE}" pid="3" name="Order">
    <vt:r8>1509400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