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59" r:id="rId5"/>
    <p:sldId id="424" r:id="rId6"/>
    <p:sldId id="422" r:id="rId7"/>
    <p:sldId id="399" r:id="rId8"/>
    <p:sldId id="415" r:id="rId9"/>
    <p:sldId id="405" r:id="rId10"/>
    <p:sldId id="313" r:id="rId11"/>
    <p:sldId id="416" r:id="rId12"/>
    <p:sldId id="419" r:id="rId13"/>
    <p:sldId id="420" r:id="rId14"/>
    <p:sldId id="425" r:id="rId15"/>
    <p:sldId id="430" r:id="rId16"/>
    <p:sldId id="421" r:id="rId17"/>
    <p:sldId id="426" r:id="rId18"/>
    <p:sldId id="427" r:id="rId19"/>
    <p:sldId id="428" r:id="rId20"/>
    <p:sldId id="423" r:id="rId21"/>
    <p:sldId id="429" r:id="rId22"/>
    <p:sldId id="26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958E20-A406-A324-105D-A5474597A8CB}" name="Mary P. Sowers" initials="MS" userId="S::msowers@nasddds.org::4aa69016-db8c-4ad5-b7c9-256955403801" providerId="AD"/>
  <p188:author id="{4982B12C-6FCF-95FF-0EB2-CA5B67B220D9}" name="Teja Stokes" initials="TS" userId="S::tstokes@nasddds.org::b467c6ac-05a6-4d4a-a2a4-a756c7b8bec0" providerId="AD"/>
  <p188:author id="{ED5C6B2F-490D-07AD-BC77-2CFC96712ACD}" name="Taylor Reilly" initials="TR" userId="S::treilly@nasddds.org::b99e0bf6-05c9-462b-9c5c-07ed4b0eaaa7" providerId="AD"/>
  <p188:author id="{9F8EDF5A-75F6-B771-5518-7ACEA7709542}" name="Guest User" initials="GU" userId="S::urn:spo:anon#4588159b59cd4ce4b9352e29da88dc47281971c0913f4640fee2b0933d418fe7::" providerId="AD"/>
  <p188:author id="{DF4F9A88-D52B-DE86-6F60-07EEF297013B}" name="Guest User" initials="GU" userId="S::urn:spo:anon#12c30a7415f0f9333dcb013fd27a149b1601c30422b81d71a170cf3293dd0dac::" providerId="AD"/>
  <p188:author id="{8CC635F6-3BBD-81D6-9649-CB2FF4079F44}" name="Jeanine Zlockie" initials="JZ" userId="S::jzlockie@nasddds.org::d05465d1-bc2b-4123-8f5f-9261d0a4b1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6E"/>
    <a:srgbClr val="D7A4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1CAB0B-B331-43DE-B7E7-D4AB5616D888}" v="1592" dt="2024-03-21T18:03:36.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73" autoAdjust="0"/>
  </p:normalViewPr>
  <p:slideViewPr>
    <p:cSldViewPr snapToGrid="0">
      <p:cViewPr varScale="1">
        <p:scale>
          <a:sx n="70" d="100"/>
          <a:sy n="70" d="100"/>
        </p:scale>
        <p:origin x="512" y="5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ata3.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BCA3FE-9AE4-4E84-95C7-C41BAAF79A26}" type="doc">
      <dgm:prSet loTypeId="urn:microsoft.com/office/officeart/2018/2/layout/IconVerticalSolidList" loCatId="icon" qsTypeId="urn:microsoft.com/office/officeart/2005/8/quickstyle/simple1" qsCatId="simple" csTypeId="urn:microsoft.com/office/officeart/2005/8/colors/colorful4" csCatId="colorful" phldr="1"/>
      <dgm:spPr/>
    </dgm:pt>
    <dgm:pt modelId="{F3870DC7-8091-4A6E-ABC2-5B1590A3CA22}">
      <dgm:prSet phldrT="[Text]" phldr="0"/>
      <dgm:spPr/>
      <dgm:t>
        <a:bodyPr/>
        <a:lstStyle/>
        <a:p>
          <a:pPr>
            <a:lnSpc>
              <a:spcPct val="100000"/>
            </a:lnSpc>
          </a:pPr>
          <a:r>
            <a:rPr lang="en-US">
              <a:solidFill>
                <a:srgbClr val="004F6E"/>
              </a:solidFill>
            </a:rPr>
            <a:t>State </a:t>
          </a:r>
          <a:r>
            <a:rPr lang="en-US">
              <a:solidFill>
                <a:srgbClr val="004F6E"/>
              </a:solidFill>
              <a:latin typeface="Arial"/>
            </a:rPr>
            <a:t>Roundtables</a:t>
          </a:r>
          <a:endParaRPr lang="en-US">
            <a:solidFill>
              <a:srgbClr val="004F6E"/>
            </a:solidFill>
          </a:endParaRPr>
        </a:p>
      </dgm:t>
    </dgm:pt>
    <dgm:pt modelId="{822CB2AC-80D0-4FEF-9B31-CBECBC23B023}" type="parTrans" cxnId="{ABF44B54-20FA-49C5-A9A9-73F9728A35C0}">
      <dgm:prSet/>
      <dgm:spPr/>
      <dgm:t>
        <a:bodyPr/>
        <a:lstStyle/>
        <a:p>
          <a:endParaRPr lang="en-US"/>
        </a:p>
      </dgm:t>
    </dgm:pt>
    <dgm:pt modelId="{0614C972-3DAD-42B6-A06C-F4CB8E871076}" type="sibTrans" cxnId="{ABF44B54-20FA-49C5-A9A9-73F9728A35C0}">
      <dgm:prSet/>
      <dgm:spPr/>
      <dgm:t>
        <a:bodyPr/>
        <a:lstStyle/>
        <a:p>
          <a:endParaRPr lang="en-US"/>
        </a:p>
      </dgm:t>
    </dgm:pt>
    <dgm:pt modelId="{56E4204E-EED4-4498-B74B-347496DC5DA9}">
      <dgm:prSet phldrT="[Text]" phldr="0"/>
      <dgm:spPr/>
      <dgm:t>
        <a:bodyPr/>
        <a:lstStyle/>
        <a:p>
          <a:pPr rtl="0">
            <a:lnSpc>
              <a:spcPct val="100000"/>
            </a:lnSpc>
          </a:pPr>
          <a:r>
            <a:rPr lang="en-US" dirty="0">
              <a:solidFill>
                <a:srgbClr val="004F6E"/>
              </a:solidFill>
            </a:rPr>
            <a:t>State</a:t>
          </a:r>
          <a:r>
            <a:rPr lang="en-US" dirty="0">
              <a:solidFill>
                <a:srgbClr val="004F6E"/>
              </a:solidFill>
              <a:latin typeface="Arial"/>
            </a:rPr>
            <a:t> I/DD Agency Training</a:t>
          </a:r>
          <a:r>
            <a:rPr lang="en-US" dirty="0">
              <a:solidFill>
                <a:srgbClr val="004F6E"/>
              </a:solidFill>
            </a:rPr>
            <a:t> Series</a:t>
          </a:r>
        </a:p>
      </dgm:t>
    </dgm:pt>
    <dgm:pt modelId="{3725EF0E-8B64-46C9-A44E-BB8D2EF87F56}" type="parTrans" cxnId="{51750973-F200-4B59-B1AB-6645A3ED3FF4}">
      <dgm:prSet/>
      <dgm:spPr/>
      <dgm:t>
        <a:bodyPr/>
        <a:lstStyle/>
        <a:p>
          <a:endParaRPr lang="en-US"/>
        </a:p>
      </dgm:t>
    </dgm:pt>
    <dgm:pt modelId="{ABD8BA1F-2264-4642-A787-C30E08AAC7A9}" type="sibTrans" cxnId="{51750973-F200-4B59-B1AB-6645A3ED3FF4}">
      <dgm:prSet/>
      <dgm:spPr/>
      <dgm:t>
        <a:bodyPr/>
        <a:lstStyle/>
        <a:p>
          <a:endParaRPr lang="en-US"/>
        </a:p>
      </dgm:t>
    </dgm:pt>
    <dgm:pt modelId="{C721E19A-6131-43A4-B6E9-B01A29D46135}">
      <dgm:prSet phldrT="[Text]" phldr="0"/>
      <dgm:spPr/>
      <dgm:t>
        <a:bodyPr/>
        <a:lstStyle/>
        <a:p>
          <a:pPr>
            <a:lnSpc>
              <a:spcPct val="100000"/>
            </a:lnSpc>
          </a:pPr>
          <a:r>
            <a:rPr lang="en-US">
              <a:solidFill>
                <a:srgbClr val="004F6E"/>
              </a:solidFill>
            </a:rPr>
            <a:t>Targeted Technical Assistance</a:t>
          </a:r>
        </a:p>
      </dgm:t>
    </dgm:pt>
    <dgm:pt modelId="{AE55C37C-B7E7-4135-98F6-9421DBF51361}" type="parTrans" cxnId="{3AD257EC-90BB-44F4-9D80-ACDD57DBCBDD}">
      <dgm:prSet/>
      <dgm:spPr/>
      <dgm:t>
        <a:bodyPr/>
        <a:lstStyle/>
        <a:p>
          <a:endParaRPr lang="en-US"/>
        </a:p>
      </dgm:t>
    </dgm:pt>
    <dgm:pt modelId="{CC493272-CBA5-477F-AC2E-5A0EB7AEE195}" type="sibTrans" cxnId="{3AD257EC-90BB-44F4-9D80-ACDD57DBCBDD}">
      <dgm:prSet/>
      <dgm:spPr/>
      <dgm:t>
        <a:bodyPr/>
        <a:lstStyle/>
        <a:p>
          <a:endParaRPr lang="en-US"/>
        </a:p>
      </dgm:t>
    </dgm:pt>
    <dgm:pt modelId="{C791506C-31B2-4E4A-9967-03CC47882BAB}">
      <dgm:prSet phldr="0"/>
      <dgm:spPr/>
      <dgm:t>
        <a:bodyPr/>
        <a:lstStyle/>
        <a:p>
          <a:pPr rtl="0">
            <a:lnSpc>
              <a:spcPct val="100000"/>
            </a:lnSpc>
          </a:pPr>
          <a:r>
            <a:rPr lang="en-US">
              <a:solidFill>
                <a:srgbClr val="004F6E"/>
              </a:solidFill>
            </a:rPr>
            <a:t>State Toolkit</a:t>
          </a:r>
          <a:r>
            <a:rPr lang="en-US">
              <a:solidFill>
                <a:srgbClr val="004F6E"/>
              </a:solidFill>
              <a:latin typeface="Arial"/>
            </a:rPr>
            <a:t> &amp; Policy Recommendations</a:t>
          </a:r>
          <a:endParaRPr lang="en-US">
            <a:solidFill>
              <a:srgbClr val="004F6E"/>
            </a:solidFill>
          </a:endParaRPr>
        </a:p>
      </dgm:t>
    </dgm:pt>
    <dgm:pt modelId="{AB13BE5E-DC4A-48FF-951E-8A3B21E20CE5}" type="parTrans" cxnId="{5E1E0490-848A-4807-93CE-EBF94516CB22}">
      <dgm:prSet/>
      <dgm:spPr/>
      <dgm:t>
        <a:bodyPr/>
        <a:lstStyle/>
        <a:p>
          <a:endParaRPr lang="en-US"/>
        </a:p>
      </dgm:t>
    </dgm:pt>
    <dgm:pt modelId="{0E00B794-1A5F-4B05-B42E-ED1C10A561CB}" type="sibTrans" cxnId="{5E1E0490-848A-4807-93CE-EBF94516CB22}">
      <dgm:prSet/>
      <dgm:spPr/>
      <dgm:t>
        <a:bodyPr/>
        <a:lstStyle/>
        <a:p>
          <a:endParaRPr lang="en-US"/>
        </a:p>
      </dgm:t>
    </dgm:pt>
    <dgm:pt modelId="{403C29C7-1CA7-437F-B536-B47207D8E653}" type="pres">
      <dgm:prSet presAssocID="{1DBCA3FE-9AE4-4E84-95C7-C41BAAF79A26}" presName="root" presStyleCnt="0">
        <dgm:presLayoutVars>
          <dgm:dir/>
          <dgm:resizeHandles val="exact"/>
        </dgm:presLayoutVars>
      </dgm:prSet>
      <dgm:spPr/>
    </dgm:pt>
    <dgm:pt modelId="{44651671-6E83-4294-BA4D-31217BFDBEE1}" type="pres">
      <dgm:prSet presAssocID="{F3870DC7-8091-4A6E-ABC2-5B1590A3CA22}" presName="compNode" presStyleCnt="0"/>
      <dgm:spPr/>
    </dgm:pt>
    <dgm:pt modelId="{3D5755AD-60B8-40F4-8480-047FA0DA9383}" type="pres">
      <dgm:prSet presAssocID="{F3870DC7-8091-4A6E-ABC2-5B1590A3CA22}" presName="bgRect" presStyleLbl="bgShp" presStyleIdx="0" presStyleCnt="4"/>
      <dgm:spPr>
        <a:solidFill>
          <a:schemeClr val="accent3"/>
        </a:solidFill>
      </dgm:spPr>
      <dgm:extLst>
        <a:ext uri="{E40237B7-FDA0-4F09-8148-C483321AD2D9}">
          <dgm14:cNvPr xmlns:dgm14="http://schemas.microsoft.com/office/drawing/2010/diagram" id="0" name="" descr="A graphic showing the four phases of the I/DD Dual Eligibility Project: 1) State Roundtables; 2) State I/DD Agency Training Series; 3) Targeted Technical Assistance; 4) State Toolkit &amp; Policy Recommendations"/>
        </a:ext>
      </dgm:extLst>
    </dgm:pt>
    <dgm:pt modelId="{9A7FA9FF-C322-4834-B0D6-37A1FD91B490}" type="pres">
      <dgm:prSet presAssocID="{F3870DC7-8091-4A6E-ABC2-5B1590A3CA22}"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with solid fill"/>
        </a:ext>
      </dgm:extLst>
    </dgm:pt>
    <dgm:pt modelId="{9FD8560A-87C9-4C70-BCBB-058019E5C8C2}" type="pres">
      <dgm:prSet presAssocID="{F3870DC7-8091-4A6E-ABC2-5B1590A3CA22}" presName="spaceRect" presStyleCnt="0"/>
      <dgm:spPr/>
    </dgm:pt>
    <dgm:pt modelId="{AAA973A1-122D-47B6-839D-ABAE76BA748B}" type="pres">
      <dgm:prSet presAssocID="{F3870DC7-8091-4A6E-ABC2-5B1590A3CA22}" presName="parTx" presStyleLbl="revTx" presStyleIdx="0" presStyleCnt="4">
        <dgm:presLayoutVars>
          <dgm:chMax val="0"/>
          <dgm:chPref val="0"/>
        </dgm:presLayoutVars>
      </dgm:prSet>
      <dgm:spPr/>
    </dgm:pt>
    <dgm:pt modelId="{C45F74A8-2B6D-486E-95C1-FB442898BC6F}" type="pres">
      <dgm:prSet presAssocID="{0614C972-3DAD-42B6-A06C-F4CB8E871076}" presName="sibTrans" presStyleCnt="0"/>
      <dgm:spPr/>
    </dgm:pt>
    <dgm:pt modelId="{3F5CAFF0-372A-4E97-90F6-82A20C946EDB}" type="pres">
      <dgm:prSet presAssocID="{56E4204E-EED4-4498-B74B-347496DC5DA9}" presName="compNode" presStyleCnt="0"/>
      <dgm:spPr/>
    </dgm:pt>
    <dgm:pt modelId="{471A0321-36CE-417C-AA9D-66267319A39C}" type="pres">
      <dgm:prSet presAssocID="{56E4204E-EED4-4498-B74B-347496DC5DA9}" presName="bgRect" presStyleLbl="bgShp" presStyleIdx="1" presStyleCnt="4" custLinFactNeighborX="200"/>
      <dgm:spPr>
        <a:solidFill>
          <a:schemeClr val="accent6">
            <a:lumMod val="60000"/>
            <a:lumOff val="40000"/>
          </a:schemeClr>
        </a:solidFill>
      </dgm:spPr>
    </dgm:pt>
    <dgm:pt modelId="{9DD25C4C-BEE0-4984-99F2-F1BC898261F1}" type="pres">
      <dgm:prSet presAssocID="{56E4204E-EED4-4498-B74B-347496DC5DA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FD394CE6-49B7-49D3-B0E9-C55CB412AAEF}" type="pres">
      <dgm:prSet presAssocID="{56E4204E-EED4-4498-B74B-347496DC5DA9}" presName="spaceRect" presStyleCnt="0"/>
      <dgm:spPr/>
    </dgm:pt>
    <dgm:pt modelId="{C10E3BEE-595B-48F5-8240-06DB810FD0E3}" type="pres">
      <dgm:prSet presAssocID="{56E4204E-EED4-4498-B74B-347496DC5DA9}" presName="parTx" presStyleLbl="revTx" presStyleIdx="1" presStyleCnt="4">
        <dgm:presLayoutVars>
          <dgm:chMax val="0"/>
          <dgm:chPref val="0"/>
        </dgm:presLayoutVars>
      </dgm:prSet>
      <dgm:spPr/>
    </dgm:pt>
    <dgm:pt modelId="{8FEC9BB6-B04A-4C37-94C4-4AB4B95557A9}" type="pres">
      <dgm:prSet presAssocID="{ABD8BA1F-2264-4642-A787-C30E08AAC7A9}" presName="sibTrans" presStyleCnt="0"/>
      <dgm:spPr/>
    </dgm:pt>
    <dgm:pt modelId="{B85FAEFA-D3AD-4323-A3CC-6605A9C48218}" type="pres">
      <dgm:prSet presAssocID="{C721E19A-6131-43A4-B6E9-B01A29D46135}" presName="compNode" presStyleCnt="0"/>
      <dgm:spPr/>
    </dgm:pt>
    <dgm:pt modelId="{19121C3F-980A-41BE-89FC-D2B63DA41EA5}" type="pres">
      <dgm:prSet presAssocID="{C721E19A-6131-43A4-B6E9-B01A29D46135}" presName="bgRect" presStyleLbl="bgShp" presStyleIdx="2" presStyleCnt="4"/>
      <dgm:spPr>
        <a:solidFill>
          <a:schemeClr val="bg1">
            <a:lumMod val="85000"/>
          </a:schemeClr>
        </a:solidFill>
      </dgm:spPr>
    </dgm:pt>
    <dgm:pt modelId="{E51CB579-BA68-40CA-B3A3-38AB42964547}" type="pres">
      <dgm:prSet presAssocID="{C721E19A-6131-43A4-B6E9-B01A29D461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8169CB0D-C87E-4AF4-82D7-1C7AFAD7526A}" type="pres">
      <dgm:prSet presAssocID="{C721E19A-6131-43A4-B6E9-B01A29D46135}" presName="spaceRect" presStyleCnt="0"/>
      <dgm:spPr/>
    </dgm:pt>
    <dgm:pt modelId="{74942428-E0C4-4FF5-87F8-CC2610D9C5E0}" type="pres">
      <dgm:prSet presAssocID="{C721E19A-6131-43A4-B6E9-B01A29D46135}" presName="parTx" presStyleLbl="revTx" presStyleIdx="2" presStyleCnt="4">
        <dgm:presLayoutVars>
          <dgm:chMax val="0"/>
          <dgm:chPref val="0"/>
        </dgm:presLayoutVars>
      </dgm:prSet>
      <dgm:spPr/>
    </dgm:pt>
    <dgm:pt modelId="{3482AB32-FAA8-4D13-B29F-CAB33FAD94D5}" type="pres">
      <dgm:prSet presAssocID="{CC493272-CBA5-477F-AC2E-5A0EB7AEE195}" presName="sibTrans" presStyleCnt="0"/>
      <dgm:spPr/>
    </dgm:pt>
    <dgm:pt modelId="{81B417F1-09E9-417C-BED6-CC0365461333}" type="pres">
      <dgm:prSet presAssocID="{C791506C-31B2-4E4A-9967-03CC47882BAB}" presName="compNode" presStyleCnt="0"/>
      <dgm:spPr/>
    </dgm:pt>
    <dgm:pt modelId="{1937CECD-B3B4-44CD-9D18-F0CA4AB2B6F2}" type="pres">
      <dgm:prSet presAssocID="{C791506C-31B2-4E4A-9967-03CC47882BAB}" presName="bgRect" presStyleLbl="bgShp" presStyleIdx="3" presStyleCnt="4"/>
      <dgm:spPr>
        <a:solidFill>
          <a:srgbClr val="D7A461">
            <a:alpha val="71000"/>
          </a:srgbClr>
        </a:solidFill>
      </dgm:spPr>
    </dgm:pt>
    <dgm:pt modelId="{1B415AB7-194A-4E64-84B9-FF6F7A713FBF}" type="pres">
      <dgm:prSet presAssocID="{C791506C-31B2-4E4A-9967-03CC47882BA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ools"/>
        </a:ext>
      </dgm:extLst>
    </dgm:pt>
    <dgm:pt modelId="{A6BD4875-C804-497D-BDDA-01DE17EFEE31}" type="pres">
      <dgm:prSet presAssocID="{C791506C-31B2-4E4A-9967-03CC47882BAB}" presName="spaceRect" presStyleCnt="0"/>
      <dgm:spPr/>
    </dgm:pt>
    <dgm:pt modelId="{3882870D-2CAE-4EF5-A9FD-02AE3FC065EA}" type="pres">
      <dgm:prSet presAssocID="{C791506C-31B2-4E4A-9967-03CC47882BAB}" presName="parTx" presStyleLbl="revTx" presStyleIdx="3" presStyleCnt="4">
        <dgm:presLayoutVars>
          <dgm:chMax val="0"/>
          <dgm:chPref val="0"/>
        </dgm:presLayoutVars>
      </dgm:prSet>
      <dgm:spPr/>
    </dgm:pt>
  </dgm:ptLst>
  <dgm:cxnLst>
    <dgm:cxn modelId="{3849FD1C-FC8F-4563-99B6-368154B2B263}" type="presOf" srcId="{F3870DC7-8091-4A6E-ABC2-5B1590A3CA22}" destId="{AAA973A1-122D-47B6-839D-ABAE76BA748B}" srcOrd="0" destOrd="0" presId="urn:microsoft.com/office/officeart/2018/2/layout/IconVerticalSolidList"/>
    <dgm:cxn modelId="{B45C6251-48DF-4D7A-833F-15512EA57612}" type="presOf" srcId="{C791506C-31B2-4E4A-9967-03CC47882BAB}" destId="{3882870D-2CAE-4EF5-A9FD-02AE3FC065EA}" srcOrd="0" destOrd="0" presId="urn:microsoft.com/office/officeart/2018/2/layout/IconVerticalSolidList"/>
    <dgm:cxn modelId="{51750973-F200-4B59-B1AB-6645A3ED3FF4}" srcId="{1DBCA3FE-9AE4-4E84-95C7-C41BAAF79A26}" destId="{56E4204E-EED4-4498-B74B-347496DC5DA9}" srcOrd="1" destOrd="0" parTransId="{3725EF0E-8B64-46C9-A44E-BB8D2EF87F56}" sibTransId="{ABD8BA1F-2264-4642-A787-C30E08AAC7A9}"/>
    <dgm:cxn modelId="{ABF44B54-20FA-49C5-A9A9-73F9728A35C0}" srcId="{1DBCA3FE-9AE4-4E84-95C7-C41BAAF79A26}" destId="{F3870DC7-8091-4A6E-ABC2-5B1590A3CA22}" srcOrd="0" destOrd="0" parTransId="{822CB2AC-80D0-4FEF-9B31-CBECBC23B023}" sibTransId="{0614C972-3DAD-42B6-A06C-F4CB8E871076}"/>
    <dgm:cxn modelId="{99485A56-C4B5-4A51-B8E1-DB8CA3435EA8}" type="presOf" srcId="{C721E19A-6131-43A4-B6E9-B01A29D46135}" destId="{74942428-E0C4-4FF5-87F8-CC2610D9C5E0}" srcOrd="0" destOrd="0" presId="urn:microsoft.com/office/officeart/2018/2/layout/IconVerticalSolidList"/>
    <dgm:cxn modelId="{5E1E0490-848A-4807-93CE-EBF94516CB22}" srcId="{1DBCA3FE-9AE4-4E84-95C7-C41BAAF79A26}" destId="{C791506C-31B2-4E4A-9967-03CC47882BAB}" srcOrd="3" destOrd="0" parTransId="{AB13BE5E-DC4A-48FF-951E-8A3B21E20CE5}" sibTransId="{0E00B794-1A5F-4B05-B42E-ED1C10A561CB}"/>
    <dgm:cxn modelId="{686994B6-53C5-4FF4-9FC8-2DAC13911B4C}" type="presOf" srcId="{1DBCA3FE-9AE4-4E84-95C7-C41BAAF79A26}" destId="{403C29C7-1CA7-437F-B536-B47207D8E653}" srcOrd="0" destOrd="0" presId="urn:microsoft.com/office/officeart/2018/2/layout/IconVerticalSolidList"/>
    <dgm:cxn modelId="{17EE73E0-FFA4-4BAC-A61C-198D98D36B24}" type="presOf" srcId="{56E4204E-EED4-4498-B74B-347496DC5DA9}" destId="{C10E3BEE-595B-48F5-8240-06DB810FD0E3}" srcOrd="0" destOrd="0" presId="urn:microsoft.com/office/officeart/2018/2/layout/IconVerticalSolidList"/>
    <dgm:cxn modelId="{3AD257EC-90BB-44F4-9D80-ACDD57DBCBDD}" srcId="{1DBCA3FE-9AE4-4E84-95C7-C41BAAF79A26}" destId="{C721E19A-6131-43A4-B6E9-B01A29D46135}" srcOrd="2" destOrd="0" parTransId="{AE55C37C-B7E7-4135-98F6-9421DBF51361}" sibTransId="{CC493272-CBA5-477F-AC2E-5A0EB7AEE195}"/>
    <dgm:cxn modelId="{B3A4F874-7D60-44B4-B48B-984E753A2161}" type="presParOf" srcId="{403C29C7-1CA7-437F-B536-B47207D8E653}" destId="{44651671-6E83-4294-BA4D-31217BFDBEE1}" srcOrd="0" destOrd="0" presId="urn:microsoft.com/office/officeart/2018/2/layout/IconVerticalSolidList"/>
    <dgm:cxn modelId="{B46CEE95-25D2-4DBA-A5F0-822119AC0826}" type="presParOf" srcId="{44651671-6E83-4294-BA4D-31217BFDBEE1}" destId="{3D5755AD-60B8-40F4-8480-047FA0DA9383}" srcOrd="0" destOrd="0" presId="urn:microsoft.com/office/officeart/2018/2/layout/IconVerticalSolidList"/>
    <dgm:cxn modelId="{B831D003-A432-4F53-88E7-066B1456B36C}" type="presParOf" srcId="{44651671-6E83-4294-BA4D-31217BFDBEE1}" destId="{9A7FA9FF-C322-4834-B0D6-37A1FD91B490}" srcOrd="1" destOrd="0" presId="urn:microsoft.com/office/officeart/2018/2/layout/IconVerticalSolidList"/>
    <dgm:cxn modelId="{3AFD069F-7F49-4868-A769-126FB39123CF}" type="presParOf" srcId="{44651671-6E83-4294-BA4D-31217BFDBEE1}" destId="{9FD8560A-87C9-4C70-BCBB-058019E5C8C2}" srcOrd="2" destOrd="0" presId="urn:microsoft.com/office/officeart/2018/2/layout/IconVerticalSolidList"/>
    <dgm:cxn modelId="{FD8A6838-84F9-4A7A-ABDA-391584E8EEA8}" type="presParOf" srcId="{44651671-6E83-4294-BA4D-31217BFDBEE1}" destId="{AAA973A1-122D-47B6-839D-ABAE76BA748B}" srcOrd="3" destOrd="0" presId="urn:microsoft.com/office/officeart/2018/2/layout/IconVerticalSolidList"/>
    <dgm:cxn modelId="{E7F4F567-F0CB-4F4B-BD9D-EC13EB4AEE20}" type="presParOf" srcId="{403C29C7-1CA7-437F-B536-B47207D8E653}" destId="{C45F74A8-2B6D-486E-95C1-FB442898BC6F}" srcOrd="1" destOrd="0" presId="urn:microsoft.com/office/officeart/2018/2/layout/IconVerticalSolidList"/>
    <dgm:cxn modelId="{7D22CB23-B61D-4311-B97C-3AAAF265DA83}" type="presParOf" srcId="{403C29C7-1CA7-437F-B536-B47207D8E653}" destId="{3F5CAFF0-372A-4E97-90F6-82A20C946EDB}" srcOrd="2" destOrd="0" presId="urn:microsoft.com/office/officeart/2018/2/layout/IconVerticalSolidList"/>
    <dgm:cxn modelId="{8C6B7E8B-F734-4542-96D9-4D1791B3B401}" type="presParOf" srcId="{3F5CAFF0-372A-4E97-90F6-82A20C946EDB}" destId="{471A0321-36CE-417C-AA9D-66267319A39C}" srcOrd="0" destOrd="0" presId="urn:microsoft.com/office/officeart/2018/2/layout/IconVerticalSolidList"/>
    <dgm:cxn modelId="{2339C2E8-B51D-410B-829B-C2CF3A2BC8E7}" type="presParOf" srcId="{3F5CAFF0-372A-4E97-90F6-82A20C946EDB}" destId="{9DD25C4C-BEE0-4984-99F2-F1BC898261F1}" srcOrd="1" destOrd="0" presId="urn:microsoft.com/office/officeart/2018/2/layout/IconVerticalSolidList"/>
    <dgm:cxn modelId="{EA446415-6892-408E-8585-637874C0B7A0}" type="presParOf" srcId="{3F5CAFF0-372A-4E97-90F6-82A20C946EDB}" destId="{FD394CE6-49B7-49D3-B0E9-C55CB412AAEF}" srcOrd="2" destOrd="0" presId="urn:microsoft.com/office/officeart/2018/2/layout/IconVerticalSolidList"/>
    <dgm:cxn modelId="{0995D8B1-C607-4B80-8472-AA3E4E8D6E21}" type="presParOf" srcId="{3F5CAFF0-372A-4E97-90F6-82A20C946EDB}" destId="{C10E3BEE-595B-48F5-8240-06DB810FD0E3}" srcOrd="3" destOrd="0" presId="urn:microsoft.com/office/officeart/2018/2/layout/IconVerticalSolidList"/>
    <dgm:cxn modelId="{2679EE95-1C5C-4686-827F-8586E64261CB}" type="presParOf" srcId="{403C29C7-1CA7-437F-B536-B47207D8E653}" destId="{8FEC9BB6-B04A-4C37-94C4-4AB4B95557A9}" srcOrd="3" destOrd="0" presId="urn:microsoft.com/office/officeart/2018/2/layout/IconVerticalSolidList"/>
    <dgm:cxn modelId="{37A323C8-66DB-4C40-A76E-69891BCB5226}" type="presParOf" srcId="{403C29C7-1CA7-437F-B536-B47207D8E653}" destId="{B85FAEFA-D3AD-4323-A3CC-6605A9C48218}" srcOrd="4" destOrd="0" presId="urn:microsoft.com/office/officeart/2018/2/layout/IconVerticalSolidList"/>
    <dgm:cxn modelId="{6948CBDE-177A-4CF1-A20F-1D0769456736}" type="presParOf" srcId="{B85FAEFA-D3AD-4323-A3CC-6605A9C48218}" destId="{19121C3F-980A-41BE-89FC-D2B63DA41EA5}" srcOrd="0" destOrd="0" presId="urn:microsoft.com/office/officeart/2018/2/layout/IconVerticalSolidList"/>
    <dgm:cxn modelId="{CAECBDBE-0B73-46F9-AB21-AA1EFBF66F13}" type="presParOf" srcId="{B85FAEFA-D3AD-4323-A3CC-6605A9C48218}" destId="{E51CB579-BA68-40CA-B3A3-38AB42964547}" srcOrd="1" destOrd="0" presId="urn:microsoft.com/office/officeart/2018/2/layout/IconVerticalSolidList"/>
    <dgm:cxn modelId="{556EA41C-0B26-435B-B745-8EDAE5347984}" type="presParOf" srcId="{B85FAEFA-D3AD-4323-A3CC-6605A9C48218}" destId="{8169CB0D-C87E-4AF4-82D7-1C7AFAD7526A}" srcOrd="2" destOrd="0" presId="urn:microsoft.com/office/officeart/2018/2/layout/IconVerticalSolidList"/>
    <dgm:cxn modelId="{2113EEA9-4698-42B0-8E42-E63EB44C7B88}" type="presParOf" srcId="{B85FAEFA-D3AD-4323-A3CC-6605A9C48218}" destId="{74942428-E0C4-4FF5-87F8-CC2610D9C5E0}" srcOrd="3" destOrd="0" presId="urn:microsoft.com/office/officeart/2018/2/layout/IconVerticalSolidList"/>
    <dgm:cxn modelId="{64CB1331-9418-4A81-B2A0-02539622885E}" type="presParOf" srcId="{403C29C7-1CA7-437F-B536-B47207D8E653}" destId="{3482AB32-FAA8-4D13-B29F-CAB33FAD94D5}" srcOrd="5" destOrd="0" presId="urn:microsoft.com/office/officeart/2018/2/layout/IconVerticalSolidList"/>
    <dgm:cxn modelId="{313F0F8B-B7F0-43E8-8F14-376E8EE9D3C7}" type="presParOf" srcId="{403C29C7-1CA7-437F-B536-B47207D8E653}" destId="{81B417F1-09E9-417C-BED6-CC0365461333}" srcOrd="6" destOrd="0" presId="urn:microsoft.com/office/officeart/2018/2/layout/IconVerticalSolidList"/>
    <dgm:cxn modelId="{D55C70A1-2887-42A5-87A9-5CE25FD4285B}" type="presParOf" srcId="{81B417F1-09E9-417C-BED6-CC0365461333}" destId="{1937CECD-B3B4-44CD-9D18-F0CA4AB2B6F2}" srcOrd="0" destOrd="0" presId="urn:microsoft.com/office/officeart/2018/2/layout/IconVerticalSolidList"/>
    <dgm:cxn modelId="{D575B3B9-9158-42D9-878D-57201D3B1C16}" type="presParOf" srcId="{81B417F1-09E9-417C-BED6-CC0365461333}" destId="{1B415AB7-194A-4E64-84B9-FF6F7A713FBF}" srcOrd="1" destOrd="0" presId="urn:microsoft.com/office/officeart/2018/2/layout/IconVerticalSolidList"/>
    <dgm:cxn modelId="{3F97698A-8923-486F-9951-BED498609F90}" type="presParOf" srcId="{81B417F1-09E9-417C-BED6-CC0365461333}" destId="{A6BD4875-C804-497D-BDDA-01DE17EFEE31}" srcOrd="2" destOrd="0" presId="urn:microsoft.com/office/officeart/2018/2/layout/IconVerticalSolidList"/>
    <dgm:cxn modelId="{06585C01-E95C-48EA-BCAB-FDFCF11AFF07}" type="presParOf" srcId="{81B417F1-09E9-417C-BED6-CC0365461333}" destId="{3882870D-2CAE-4EF5-A9FD-02AE3FC065E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BCA3FE-9AE4-4E84-95C7-C41BAAF79A26}" type="doc">
      <dgm:prSet loTypeId="urn:microsoft.com/office/officeart/2018/2/layout/IconVerticalSolidList" loCatId="icon" qsTypeId="urn:microsoft.com/office/officeart/2005/8/quickstyle/simple1" qsCatId="simple" csTypeId="urn:microsoft.com/office/officeart/2005/8/colors/colorful4" csCatId="colorful" phldr="1"/>
      <dgm:spPr/>
    </dgm:pt>
    <dgm:pt modelId="{F3870DC7-8091-4A6E-ABC2-5B1590A3CA22}">
      <dgm:prSet phldrT="[Text]" phldr="0"/>
      <dgm:spPr/>
      <dgm:t>
        <a:bodyPr/>
        <a:lstStyle/>
        <a:p>
          <a:pPr rtl="0">
            <a:lnSpc>
              <a:spcPct val="100000"/>
            </a:lnSpc>
          </a:pPr>
          <a:r>
            <a:rPr lang="en-US" b="1" i="1" dirty="0">
              <a:solidFill>
                <a:srgbClr val="004F6E"/>
              </a:solidFill>
            </a:rPr>
            <a:t>State</a:t>
          </a:r>
          <a:r>
            <a:rPr lang="en-US" b="1" i="1" dirty="0">
              <a:solidFill>
                <a:srgbClr val="004F6E"/>
              </a:solidFill>
              <a:latin typeface="Arial"/>
            </a:rPr>
            <a:t> I/DD Agency</a:t>
          </a:r>
          <a:r>
            <a:rPr lang="en-US" b="1" i="1" dirty="0">
              <a:solidFill>
                <a:srgbClr val="004F6E"/>
              </a:solidFill>
            </a:rPr>
            <a:t> Training Series</a:t>
          </a:r>
        </a:p>
      </dgm:t>
    </dgm:pt>
    <dgm:pt modelId="{822CB2AC-80D0-4FEF-9B31-CBECBC23B023}" type="parTrans" cxnId="{ABF44B54-20FA-49C5-A9A9-73F9728A35C0}">
      <dgm:prSet/>
      <dgm:spPr/>
      <dgm:t>
        <a:bodyPr/>
        <a:lstStyle/>
        <a:p>
          <a:endParaRPr lang="en-US"/>
        </a:p>
      </dgm:t>
    </dgm:pt>
    <dgm:pt modelId="{0614C972-3DAD-42B6-A06C-F4CB8E871076}" type="sibTrans" cxnId="{ABF44B54-20FA-49C5-A9A9-73F9728A35C0}">
      <dgm:prSet/>
      <dgm:spPr/>
      <dgm:t>
        <a:bodyPr/>
        <a:lstStyle/>
        <a:p>
          <a:endParaRPr lang="en-US"/>
        </a:p>
      </dgm:t>
    </dgm:pt>
    <dgm:pt modelId="{403C29C7-1CA7-437F-B536-B47207D8E653}" type="pres">
      <dgm:prSet presAssocID="{1DBCA3FE-9AE4-4E84-95C7-C41BAAF79A26}" presName="root" presStyleCnt="0">
        <dgm:presLayoutVars>
          <dgm:dir/>
          <dgm:resizeHandles val="exact"/>
        </dgm:presLayoutVars>
      </dgm:prSet>
      <dgm:spPr/>
    </dgm:pt>
    <dgm:pt modelId="{44651671-6E83-4294-BA4D-31217BFDBEE1}" type="pres">
      <dgm:prSet presAssocID="{F3870DC7-8091-4A6E-ABC2-5B1590A3CA22}" presName="compNode" presStyleCnt="0"/>
      <dgm:spPr/>
    </dgm:pt>
    <dgm:pt modelId="{3D5755AD-60B8-40F4-8480-047FA0DA9383}" type="pres">
      <dgm:prSet presAssocID="{F3870DC7-8091-4A6E-ABC2-5B1590A3CA22}" presName="bgRect" presStyleLbl="bgShp" presStyleIdx="0" presStyleCnt="1"/>
      <dgm:spPr>
        <a:solidFill>
          <a:schemeClr val="accent6">
            <a:lumMod val="60000"/>
            <a:lumOff val="40000"/>
          </a:schemeClr>
        </a:solidFill>
      </dgm:spPr>
    </dgm:pt>
    <dgm:pt modelId="{9A7FA9FF-C322-4834-B0D6-37A1FD91B490}" type="pres">
      <dgm:prSet presAssocID="{F3870DC7-8091-4A6E-ABC2-5B1590A3CA22}"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eacher with solid fill"/>
        </a:ext>
      </dgm:extLst>
    </dgm:pt>
    <dgm:pt modelId="{9FD8560A-87C9-4C70-BCBB-058019E5C8C2}" type="pres">
      <dgm:prSet presAssocID="{F3870DC7-8091-4A6E-ABC2-5B1590A3CA22}" presName="spaceRect" presStyleCnt="0"/>
      <dgm:spPr/>
    </dgm:pt>
    <dgm:pt modelId="{AAA973A1-122D-47B6-839D-ABAE76BA748B}" type="pres">
      <dgm:prSet presAssocID="{F3870DC7-8091-4A6E-ABC2-5B1590A3CA22}" presName="parTx" presStyleLbl="revTx" presStyleIdx="0" presStyleCnt="1">
        <dgm:presLayoutVars>
          <dgm:chMax val="0"/>
          <dgm:chPref val="0"/>
        </dgm:presLayoutVars>
      </dgm:prSet>
      <dgm:spPr/>
    </dgm:pt>
  </dgm:ptLst>
  <dgm:cxnLst>
    <dgm:cxn modelId="{3849FD1C-FC8F-4563-99B6-368154B2B263}" type="presOf" srcId="{F3870DC7-8091-4A6E-ABC2-5B1590A3CA22}" destId="{AAA973A1-122D-47B6-839D-ABAE76BA748B}" srcOrd="0" destOrd="0" presId="urn:microsoft.com/office/officeart/2018/2/layout/IconVerticalSolidList"/>
    <dgm:cxn modelId="{ABF44B54-20FA-49C5-A9A9-73F9728A35C0}" srcId="{1DBCA3FE-9AE4-4E84-95C7-C41BAAF79A26}" destId="{F3870DC7-8091-4A6E-ABC2-5B1590A3CA22}" srcOrd="0" destOrd="0" parTransId="{822CB2AC-80D0-4FEF-9B31-CBECBC23B023}" sibTransId="{0614C972-3DAD-42B6-A06C-F4CB8E871076}"/>
    <dgm:cxn modelId="{686994B6-53C5-4FF4-9FC8-2DAC13911B4C}" type="presOf" srcId="{1DBCA3FE-9AE4-4E84-95C7-C41BAAF79A26}" destId="{403C29C7-1CA7-437F-B536-B47207D8E653}" srcOrd="0" destOrd="0" presId="urn:microsoft.com/office/officeart/2018/2/layout/IconVerticalSolidList"/>
    <dgm:cxn modelId="{B3A4F874-7D60-44B4-B48B-984E753A2161}" type="presParOf" srcId="{403C29C7-1CA7-437F-B536-B47207D8E653}" destId="{44651671-6E83-4294-BA4D-31217BFDBEE1}" srcOrd="0" destOrd="0" presId="urn:microsoft.com/office/officeart/2018/2/layout/IconVerticalSolidList"/>
    <dgm:cxn modelId="{B46CEE95-25D2-4DBA-A5F0-822119AC0826}" type="presParOf" srcId="{44651671-6E83-4294-BA4D-31217BFDBEE1}" destId="{3D5755AD-60B8-40F4-8480-047FA0DA9383}" srcOrd="0" destOrd="0" presId="urn:microsoft.com/office/officeart/2018/2/layout/IconVerticalSolidList"/>
    <dgm:cxn modelId="{B831D003-A432-4F53-88E7-066B1456B36C}" type="presParOf" srcId="{44651671-6E83-4294-BA4D-31217BFDBEE1}" destId="{9A7FA9FF-C322-4834-B0D6-37A1FD91B490}" srcOrd="1" destOrd="0" presId="urn:microsoft.com/office/officeart/2018/2/layout/IconVerticalSolidList"/>
    <dgm:cxn modelId="{3AFD069F-7F49-4868-A769-126FB39123CF}" type="presParOf" srcId="{44651671-6E83-4294-BA4D-31217BFDBEE1}" destId="{9FD8560A-87C9-4C70-BCBB-058019E5C8C2}" srcOrd="2" destOrd="0" presId="urn:microsoft.com/office/officeart/2018/2/layout/IconVerticalSolidList"/>
    <dgm:cxn modelId="{FD8A6838-84F9-4A7A-ABDA-391584E8EEA8}" type="presParOf" srcId="{44651671-6E83-4294-BA4D-31217BFDBEE1}" destId="{AAA973A1-122D-47B6-839D-ABAE76BA748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BCA3FE-9AE4-4E84-95C7-C41BAAF79A26}" type="doc">
      <dgm:prSet loTypeId="urn:microsoft.com/office/officeart/2018/2/layout/IconVerticalSolidList" loCatId="icon" qsTypeId="urn:microsoft.com/office/officeart/2005/8/quickstyle/simple1" qsCatId="simple" csTypeId="urn:microsoft.com/office/officeart/2005/8/colors/colorful4" csCatId="colorful" phldr="1"/>
      <dgm:spPr/>
    </dgm:pt>
    <dgm:pt modelId="{C721E19A-6131-43A4-B6E9-B01A29D46135}">
      <dgm:prSet phldrT="[Text]" phldr="0" custT="1"/>
      <dgm:spPr/>
      <dgm:t>
        <a:bodyPr/>
        <a:lstStyle/>
        <a:p>
          <a:pPr>
            <a:lnSpc>
              <a:spcPct val="100000"/>
            </a:lnSpc>
          </a:pPr>
          <a:r>
            <a:rPr lang="en-US" sz="2000" b="1" i="1" dirty="0">
              <a:solidFill>
                <a:srgbClr val="004F6E"/>
              </a:solidFill>
              <a:latin typeface="Arial"/>
            </a:rPr>
            <a:t>Targeted Technical Assistance</a:t>
          </a:r>
          <a:endParaRPr lang="en-US" sz="2000" b="1" i="1" dirty="0">
            <a:solidFill>
              <a:srgbClr val="004F6E"/>
            </a:solidFill>
          </a:endParaRPr>
        </a:p>
      </dgm:t>
    </dgm:pt>
    <dgm:pt modelId="{AE55C37C-B7E7-4135-98F6-9421DBF51361}" type="parTrans" cxnId="{3AD257EC-90BB-44F4-9D80-ACDD57DBCBDD}">
      <dgm:prSet/>
      <dgm:spPr/>
      <dgm:t>
        <a:bodyPr/>
        <a:lstStyle/>
        <a:p>
          <a:endParaRPr lang="en-US"/>
        </a:p>
      </dgm:t>
    </dgm:pt>
    <dgm:pt modelId="{CC493272-CBA5-477F-AC2E-5A0EB7AEE195}" type="sibTrans" cxnId="{3AD257EC-90BB-44F4-9D80-ACDD57DBCBDD}">
      <dgm:prSet/>
      <dgm:spPr/>
      <dgm:t>
        <a:bodyPr/>
        <a:lstStyle/>
        <a:p>
          <a:endParaRPr lang="en-US"/>
        </a:p>
      </dgm:t>
    </dgm:pt>
    <dgm:pt modelId="{403C29C7-1CA7-437F-B536-B47207D8E653}" type="pres">
      <dgm:prSet presAssocID="{1DBCA3FE-9AE4-4E84-95C7-C41BAAF79A26}" presName="root" presStyleCnt="0">
        <dgm:presLayoutVars>
          <dgm:dir/>
          <dgm:resizeHandles val="exact"/>
        </dgm:presLayoutVars>
      </dgm:prSet>
      <dgm:spPr/>
    </dgm:pt>
    <dgm:pt modelId="{B85FAEFA-D3AD-4323-A3CC-6605A9C48218}" type="pres">
      <dgm:prSet presAssocID="{C721E19A-6131-43A4-B6E9-B01A29D46135}" presName="compNode" presStyleCnt="0"/>
      <dgm:spPr/>
    </dgm:pt>
    <dgm:pt modelId="{19121C3F-980A-41BE-89FC-D2B63DA41EA5}" type="pres">
      <dgm:prSet presAssocID="{C721E19A-6131-43A4-B6E9-B01A29D46135}" presName="bgRect" presStyleLbl="bgShp" presStyleIdx="0" presStyleCnt="1"/>
      <dgm:spPr>
        <a:solidFill>
          <a:schemeClr val="bg1">
            <a:lumMod val="85000"/>
          </a:schemeClr>
        </a:solidFill>
      </dgm:spPr>
    </dgm:pt>
    <dgm:pt modelId="{E51CB579-BA68-40CA-B3A3-38AB42964547}" type="pres">
      <dgm:prSet presAssocID="{C721E19A-6131-43A4-B6E9-B01A29D46135}"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8169CB0D-C87E-4AF4-82D7-1C7AFAD7526A}" type="pres">
      <dgm:prSet presAssocID="{C721E19A-6131-43A4-B6E9-B01A29D46135}" presName="spaceRect" presStyleCnt="0"/>
      <dgm:spPr/>
    </dgm:pt>
    <dgm:pt modelId="{74942428-E0C4-4FF5-87F8-CC2610D9C5E0}" type="pres">
      <dgm:prSet presAssocID="{C721E19A-6131-43A4-B6E9-B01A29D46135}" presName="parTx" presStyleLbl="revTx" presStyleIdx="0" presStyleCnt="1" custScaleX="107326">
        <dgm:presLayoutVars>
          <dgm:chMax val="0"/>
          <dgm:chPref val="0"/>
        </dgm:presLayoutVars>
      </dgm:prSet>
      <dgm:spPr/>
    </dgm:pt>
  </dgm:ptLst>
  <dgm:cxnLst>
    <dgm:cxn modelId="{99485A56-C4B5-4A51-B8E1-DB8CA3435EA8}" type="presOf" srcId="{C721E19A-6131-43A4-B6E9-B01A29D46135}" destId="{74942428-E0C4-4FF5-87F8-CC2610D9C5E0}" srcOrd="0" destOrd="0" presId="urn:microsoft.com/office/officeart/2018/2/layout/IconVerticalSolidList"/>
    <dgm:cxn modelId="{686994B6-53C5-4FF4-9FC8-2DAC13911B4C}" type="presOf" srcId="{1DBCA3FE-9AE4-4E84-95C7-C41BAAF79A26}" destId="{403C29C7-1CA7-437F-B536-B47207D8E653}" srcOrd="0" destOrd="0" presId="urn:microsoft.com/office/officeart/2018/2/layout/IconVerticalSolidList"/>
    <dgm:cxn modelId="{3AD257EC-90BB-44F4-9D80-ACDD57DBCBDD}" srcId="{1DBCA3FE-9AE4-4E84-95C7-C41BAAF79A26}" destId="{C721E19A-6131-43A4-B6E9-B01A29D46135}" srcOrd="0" destOrd="0" parTransId="{AE55C37C-B7E7-4135-98F6-9421DBF51361}" sibTransId="{CC493272-CBA5-477F-AC2E-5A0EB7AEE195}"/>
    <dgm:cxn modelId="{37A323C8-66DB-4C40-A76E-69891BCB5226}" type="presParOf" srcId="{403C29C7-1CA7-437F-B536-B47207D8E653}" destId="{B85FAEFA-D3AD-4323-A3CC-6605A9C48218}" srcOrd="0" destOrd="0" presId="urn:microsoft.com/office/officeart/2018/2/layout/IconVerticalSolidList"/>
    <dgm:cxn modelId="{6948CBDE-177A-4CF1-A20F-1D0769456736}" type="presParOf" srcId="{B85FAEFA-D3AD-4323-A3CC-6605A9C48218}" destId="{19121C3F-980A-41BE-89FC-D2B63DA41EA5}" srcOrd="0" destOrd="0" presId="urn:microsoft.com/office/officeart/2018/2/layout/IconVerticalSolidList"/>
    <dgm:cxn modelId="{CAECBDBE-0B73-46F9-AB21-AA1EFBF66F13}" type="presParOf" srcId="{B85FAEFA-D3AD-4323-A3CC-6605A9C48218}" destId="{E51CB579-BA68-40CA-B3A3-38AB42964547}" srcOrd="1" destOrd="0" presId="urn:microsoft.com/office/officeart/2018/2/layout/IconVerticalSolidList"/>
    <dgm:cxn modelId="{556EA41C-0B26-435B-B745-8EDAE5347984}" type="presParOf" srcId="{B85FAEFA-D3AD-4323-A3CC-6605A9C48218}" destId="{8169CB0D-C87E-4AF4-82D7-1C7AFAD7526A}" srcOrd="2" destOrd="0" presId="urn:microsoft.com/office/officeart/2018/2/layout/IconVerticalSolidList"/>
    <dgm:cxn modelId="{2113EEA9-4698-42B0-8E42-E63EB44C7B88}" type="presParOf" srcId="{B85FAEFA-D3AD-4323-A3CC-6605A9C48218}" destId="{74942428-E0C4-4FF5-87F8-CC2610D9C5E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755AD-60B8-40F4-8480-047FA0DA9383}">
      <dsp:nvSpPr>
        <dsp:cNvPr id="0" name=""/>
        <dsp:cNvSpPr/>
      </dsp:nvSpPr>
      <dsp:spPr>
        <a:xfrm>
          <a:off x="0" y="1518"/>
          <a:ext cx="4572000" cy="76938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9A7FA9FF-C322-4834-B0D6-37A1FD91B490}">
      <dsp:nvSpPr>
        <dsp:cNvPr id="0" name=""/>
        <dsp:cNvSpPr/>
      </dsp:nvSpPr>
      <dsp:spPr>
        <a:xfrm>
          <a:off x="232738" y="174628"/>
          <a:ext cx="423160" cy="42316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A973A1-122D-47B6-839D-ABAE76BA748B}">
      <dsp:nvSpPr>
        <dsp:cNvPr id="0" name=""/>
        <dsp:cNvSpPr/>
      </dsp:nvSpPr>
      <dsp:spPr>
        <a:xfrm>
          <a:off x="888636" y="1518"/>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004F6E"/>
              </a:solidFill>
            </a:rPr>
            <a:t>State </a:t>
          </a:r>
          <a:r>
            <a:rPr lang="en-US" sz="2000" kern="1200">
              <a:solidFill>
                <a:srgbClr val="004F6E"/>
              </a:solidFill>
              <a:latin typeface="Arial"/>
            </a:rPr>
            <a:t>Roundtables</a:t>
          </a:r>
          <a:endParaRPr lang="en-US" sz="2000" kern="1200">
            <a:solidFill>
              <a:srgbClr val="004F6E"/>
            </a:solidFill>
          </a:endParaRPr>
        </a:p>
      </dsp:txBody>
      <dsp:txXfrm>
        <a:off x="888636" y="1518"/>
        <a:ext cx="3683363" cy="769381"/>
      </dsp:txXfrm>
    </dsp:sp>
    <dsp:sp modelId="{471A0321-36CE-417C-AA9D-66267319A39C}">
      <dsp:nvSpPr>
        <dsp:cNvPr id="0" name=""/>
        <dsp:cNvSpPr/>
      </dsp:nvSpPr>
      <dsp:spPr>
        <a:xfrm>
          <a:off x="0" y="963245"/>
          <a:ext cx="4572000" cy="769381"/>
        </a:xfrm>
        <a:prstGeom prst="roundRect">
          <a:avLst>
            <a:gd name="adj" fmla="val 1000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9DD25C4C-BEE0-4984-99F2-F1BC898261F1}">
      <dsp:nvSpPr>
        <dsp:cNvPr id="0" name=""/>
        <dsp:cNvSpPr/>
      </dsp:nvSpPr>
      <dsp:spPr>
        <a:xfrm>
          <a:off x="232738" y="1136356"/>
          <a:ext cx="423160" cy="4231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0E3BEE-595B-48F5-8240-06DB810FD0E3}">
      <dsp:nvSpPr>
        <dsp:cNvPr id="0" name=""/>
        <dsp:cNvSpPr/>
      </dsp:nvSpPr>
      <dsp:spPr>
        <a:xfrm>
          <a:off x="888636" y="963245"/>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889000" rtl="0">
            <a:lnSpc>
              <a:spcPct val="100000"/>
            </a:lnSpc>
            <a:spcBef>
              <a:spcPct val="0"/>
            </a:spcBef>
            <a:spcAft>
              <a:spcPct val="35000"/>
            </a:spcAft>
            <a:buNone/>
          </a:pPr>
          <a:r>
            <a:rPr lang="en-US" sz="2000" kern="1200" dirty="0">
              <a:solidFill>
                <a:srgbClr val="004F6E"/>
              </a:solidFill>
            </a:rPr>
            <a:t>State</a:t>
          </a:r>
          <a:r>
            <a:rPr lang="en-US" sz="2000" kern="1200" dirty="0">
              <a:solidFill>
                <a:srgbClr val="004F6E"/>
              </a:solidFill>
              <a:latin typeface="Arial"/>
            </a:rPr>
            <a:t> I/DD Agency Training</a:t>
          </a:r>
          <a:r>
            <a:rPr lang="en-US" sz="2000" kern="1200" dirty="0">
              <a:solidFill>
                <a:srgbClr val="004F6E"/>
              </a:solidFill>
            </a:rPr>
            <a:t> Series</a:t>
          </a:r>
        </a:p>
      </dsp:txBody>
      <dsp:txXfrm>
        <a:off x="888636" y="963245"/>
        <a:ext cx="3683363" cy="769381"/>
      </dsp:txXfrm>
    </dsp:sp>
    <dsp:sp modelId="{19121C3F-980A-41BE-89FC-D2B63DA41EA5}">
      <dsp:nvSpPr>
        <dsp:cNvPr id="0" name=""/>
        <dsp:cNvSpPr/>
      </dsp:nvSpPr>
      <dsp:spPr>
        <a:xfrm>
          <a:off x="0" y="1924972"/>
          <a:ext cx="4572000" cy="769381"/>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E51CB579-BA68-40CA-B3A3-38AB42964547}">
      <dsp:nvSpPr>
        <dsp:cNvPr id="0" name=""/>
        <dsp:cNvSpPr/>
      </dsp:nvSpPr>
      <dsp:spPr>
        <a:xfrm>
          <a:off x="232738" y="2098083"/>
          <a:ext cx="423160" cy="4231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942428-E0C4-4FF5-87F8-CC2610D9C5E0}">
      <dsp:nvSpPr>
        <dsp:cNvPr id="0" name=""/>
        <dsp:cNvSpPr/>
      </dsp:nvSpPr>
      <dsp:spPr>
        <a:xfrm>
          <a:off x="888636" y="1924972"/>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004F6E"/>
              </a:solidFill>
            </a:rPr>
            <a:t>Targeted Technical Assistance</a:t>
          </a:r>
        </a:p>
      </dsp:txBody>
      <dsp:txXfrm>
        <a:off x="888636" y="1924972"/>
        <a:ext cx="3683363" cy="769381"/>
      </dsp:txXfrm>
    </dsp:sp>
    <dsp:sp modelId="{1937CECD-B3B4-44CD-9D18-F0CA4AB2B6F2}">
      <dsp:nvSpPr>
        <dsp:cNvPr id="0" name=""/>
        <dsp:cNvSpPr/>
      </dsp:nvSpPr>
      <dsp:spPr>
        <a:xfrm>
          <a:off x="0" y="2886700"/>
          <a:ext cx="4572000" cy="769381"/>
        </a:xfrm>
        <a:prstGeom prst="roundRect">
          <a:avLst>
            <a:gd name="adj" fmla="val 10000"/>
          </a:avLst>
        </a:prstGeom>
        <a:solidFill>
          <a:srgbClr val="D7A461">
            <a:alpha val="71000"/>
          </a:srgbClr>
        </a:solidFill>
        <a:ln>
          <a:noFill/>
        </a:ln>
        <a:effectLst/>
      </dsp:spPr>
      <dsp:style>
        <a:lnRef idx="0">
          <a:scrgbClr r="0" g="0" b="0"/>
        </a:lnRef>
        <a:fillRef idx="1">
          <a:scrgbClr r="0" g="0" b="0"/>
        </a:fillRef>
        <a:effectRef idx="0">
          <a:scrgbClr r="0" g="0" b="0"/>
        </a:effectRef>
        <a:fontRef idx="minor"/>
      </dsp:style>
    </dsp:sp>
    <dsp:sp modelId="{1B415AB7-194A-4E64-84B9-FF6F7A713FBF}">
      <dsp:nvSpPr>
        <dsp:cNvPr id="0" name=""/>
        <dsp:cNvSpPr/>
      </dsp:nvSpPr>
      <dsp:spPr>
        <a:xfrm>
          <a:off x="232738" y="3059811"/>
          <a:ext cx="423160" cy="4231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82870D-2CAE-4EF5-A9FD-02AE3FC065EA}">
      <dsp:nvSpPr>
        <dsp:cNvPr id="0" name=""/>
        <dsp:cNvSpPr/>
      </dsp:nvSpPr>
      <dsp:spPr>
        <a:xfrm>
          <a:off x="888636" y="2886700"/>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889000" rtl="0">
            <a:lnSpc>
              <a:spcPct val="100000"/>
            </a:lnSpc>
            <a:spcBef>
              <a:spcPct val="0"/>
            </a:spcBef>
            <a:spcAft>
              <a:spcPct val="35000"/>
            </a:spcAft>
            <a:buNone/>
          </a:pPr>
          <a:r>
            <a:rPr lang="en-US" sz="2000" kern="1200">
              <a:solidFill>
                <a:srgbClr val="004F6E"/>
              </a:solidFill>
            </a:rPr>
            <a:t>State Toolkit</a:t>
          </a:r>
          <a:r>
            <a:rPr lang="en-US" sz="2000" kern="1200">
              <a:solidFill>
                <a:srgbClr val="004F6E"/>
              </a:solidFill>
              <a:latin typeface="Arial"/>
            </a:rPr>
            <a:t> &amp; Policy Recommendations</a:t>
          </a:r>
          <a:endParaRPr lang="en-US" sz="2000" kern="1200">
            <a:solidFill>
              <a:srgbClr val="004F6E"/>
            </a:solidFill>
          </a:endParaRPr>
        </a:p>
      </dsp:txBody>
      <dsp:txXfrm>
        <a:off x="888636" y="2886700"/>
        <a:ext cx="3683363" cy="7693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755AD-60B8-40F4-8480-047FA0DA9383}">
      <dsp:nvSpPr>
        <dsp:cNvPr id="0" name=""/>
        <dsp:cNvSpPr/>
      </dsp:nvSpPr>
      <dsp:spPr>
        <a:xfrm>
          <a:off x="0" y="1280159"/>
          <a:ext cx="4188825" cy="1097280"/>
        </a:xfrm>
        <a:prstGeom prst="roundRect">
          <a:avLst>
            <a:gd name="adj" fmla="val 1000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9A7FA9FF-C322-4834-B0D6-37A1FD91B490}">
      <dsp:nvSpPr>
        <dsp:cNvPr id="0" name=""/>
        <dsp:cNvSpPr/>
      </dsp:nvSpPr>
      <dsp:spPr>
        <a:xfrm>
          <a:off x="331927" y="1527048"/>
          <a:ext cx="603504" cy="6035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A973A1-122D-47B6-839D-ABAE76BA748B}">
      <dsp:nvSpPr>
        <dsp:cNvPr id="0" name=""/>
        <dsp:cNvSpPr/>
      </dsp:nvSpPr>
      <dsp:spPr>
        <a:xfrm>
          <a:off x="1267358" y="1280159"/>
          <a:ext cx="2921466" cy="109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129" tIns="116129" rIns="116129" bIns="116129" numCol="1" spcCol="1270" anchor="ctr" anchorCtr="0">
          <a:noAutofit/>
        </a:bodyPr>
        <a:lstStyle/>
        <a:p>
          <a:pPr marL="0" lvl="0" indent="0" algn="l" defTabSz="1066800" rtl="0">
            <a:lnSpc>
              <a:spcPct val="100000"/>
            </a:lnSpc>
            <a:spcBef>
              <a:spcPct val="0"/>
            </a:spcBef>
            <a:spcAft>
              <a:spcPct val="35000"/>
            </a:spcAft>
            <a:buNone/>
          </a:pPr>
          <a:r>
            <a:rPr lang="en-US" sz="2400" b="1" i="1" kern="1200" dirty="0">
              <a:solidFill>
                <a:srgbClr val="004F6E"/>
              </a:solidFill>
            </a:rPr>
            <a:t>State</a:t>
          </a:r>
          <a:r>
            <a:rPr lang="en-US" sz="2400" b="1" i="1" kern="1200" dirty="0">
              <a:solidFill>
                <a:srgbClr val="004F6E"/>
              </a:solidFill>
              <a:latin typeface="Arial"/>
            </a:rPr>
            <a:t> I/DD Agency</a:t>
          </a:r>
          <a:r>
            <a:rPr lang="en-US" sz="2400" b="1" i="1" kern="1200" dirty="0">
              <a:solidFill>
                <a:srgbClr val="004F6E"/>
              </a:solidFill>
            </a:rPr>
            <a:t> Training Series</a:t>
          </a:r>
        </a:p>
      </dsp:txBody>
      <dsp:txXfrm>
        <a:off x="1267358" y="1280159"/>
        <a:ext cx="2921466" cy="1097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21C3F-980A-41BE-89FC-D2B63DA41EA5}">
      <dsp:nvSpPr>
        <dsp:cNvPr id="0" name=""/>
        <dsp:cNvSpPr/>
      </dsp:nvSpPr>
      <dsp:spPr>
        <a:xfrm>
          <a:off x="-47709" y="1282299"/>
          <a:ext cx="3937258" cy="1093000"/>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E51CB579-BA68-40CA-B3A3-38AB42964547}">
      <dsp:nvSpPr>
        <dsp:cNvPr id="0" name=""/>
        <dsp:cNvSpPr/>
      </dsp:nvSpPr>
      <dsp:spPr>
        <a:xfrm>
          <a:off x="282922" y="1528224"/>
          <a:ext cx="601150" cy="6011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942428-E0C4-4FF5-87F8-CC2610D9C5E0}">
      <dsp:nvSpPr>
        <dsp:cNvPr id="0" name=""/>
        <dsp:cNvSpPr/>
      </dsp:nvSpPr>
      <dsp:spPr>
        <a:xfrm>
          <a:off x="1116816" y="1282299"/>
          <a:ext cx="2868151" cy="109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676" tIns="115676" rIns="115676" bIns="115676" numCol="1" spcCol="1270" anchor="ctr" anchorCtr="0">
          <a:noAutofit/>
        </a:bodyPr>
        <a:lstStyle/>
        <a:p>
          <a:pPr marL="0" lvl="0" indent="0" algn="l" defTabSz="889000">
            <a:lnSpc>
              <a:spcPct val="100000"/>
            </a:lnSpc>
            <a:spcBef>
              <a:spcPct val="0"/>
            </a:spcBef>
            <a:spcAft>
              <a:spcPct val="35000"/>
            </a:spcAft>
            <a:buNone/>
          </a:pPr>
          <a:r>
            <a:rPr lang="en-US" sz="2000" b="1" i="1" kern="1200" dirty="0">
              <a:solidFill>
                <a:srgbClr val="004F6E"/>
              </a:solidFill>
              <a:latin typeface="Arial"/>
            </a:rPr>
            <a:t>Targeted Technical Assistance</a:t>
          </a:r>
          <a:endParaRPr lang="en-US" sz="2000" b="1" i="1" kern="1200" dirty="0">
            <a:solidFill>
              <a:srgbClr val="004F6E"/>
            </a:solidFill>
          </a:endParaRPr>
        </a:p>
      </dsp:txBody>
      <dsp:txXfrm>
        <a:off x="1116816" y="1282299"/>
        <a:ext cx="2868151" cy="1093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1D584A-AA50-4462-8B36-745B29FDA303}"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DBFF68-D494-49B8-AB79-67D851609E9E}" type="slidenum">
              <a:rPr lang="en-US" smtClean="0"/>
              <a:t>‹#›</a:t>
            </a:fld>
            <a:endParaRPr lang="en-US"/>
          </a:p>
        </p:txBody>
      </p:sp>
    </p:spTree>
    <p:extLst>
      <p:ext uri="{BB962C8B-B14F-4D97-AF65-F5344CB8AC3E}">
        <p14:creationId xmlns:p14="http://schemas.microsoft.com/office/powerpoint/2010/main" val="3772138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a:t>
            </a:fld>
            <a:endParaRPr lang="en-US"/>
          </a:p>
        </p:txBody>
      </p:sp>
    </p:spTree>
    <p:extLst>
      <p:ext uri="{BB962C8B-B14F-4D97-AF65-F5344CB8AC3E}">
        <p14:creationId xmlns:p14="http://schemas.microsoft.com/office/powerpoint/2010/main" val="2057028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10</a:t>
            </a:fld>
            <a:endParaRPr lang="en-US"/>
          </a:p>
        </p:txBody>
      </p:sp>
    </p:spTree>
    <p:extLst>
      <p:ext uri="{BB962C8B-B14F-4D97-AF65-F5344CB8AC3E}">
        <p14:creationId xmlns:p14="http://schemas.microsoft.com/office/powerpoint/2010/main" val="111099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11</a:t>
            </a:fld>
            <a:endParaRPr lang="en-US"/>
          </a:p>
        </p:txBody>
      </p:sp>
    </p:spTree>
    <p:extLst>
      <p:ext uri="{BB962C8B-B14F-4D97-AF65-F5344CB8AC3E}">
        <p14:creationId xmlns:p14="http://schemas.microsoft.com/office/powerpoint/2010/main" val="4242201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12</a:t>
            </a:fld>
            <a:endParaRPr lang="en-US"/>
          </a:p>
        </p:txBody>
      </p:sp>
    </p:spTree>
    <p:extLst>
      <p:ext uri="{BB962C8B-B14F-4D97-AF65-F5344CB8AC3E}">
        <p14:creationId xmlns:p14="http://schemas.microsoft.com/office/powerpoint/2010/main" val="1935602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13</a:t>
            </a:fld>
            <a:endParaRPr lang="en-US"/>
          </a:p>
        </p:txBody>
      </p:sp>
    </p:spTree>
    <p:extLst>
      <p:ext uri="{BB962C8B-B14F-4D97-AF65-F5344CB8AC3E}">
        <p14:creationId xmlns:p14="http://schemas.microsoft.com/office/powerpoint/2010/main" val="86576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Talking Points on Next Steps</a:t>
            </a:r>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14</a:t>
            </a:fld>
            <a:endParaRPr lang="en-US"/>
          </a:p>
        </p:txBody>
      </p:sp>
    </p:spTree>
    <p:extLst>
      <p:ext uri="{BB962C8B-B14F-4D97-AF65-F5344CB8AC3E}">
        <p14:creationId xmlns:p14="http://schemas.microsoft.com/office/powerpoint/2010/main" val="1420511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15</a:t>
            </a:fld>
            <a:endParaRPr lang="en-US"/>
          </a:p>
        </p:txBody>
      </p:sp>
    </p:spTree>
    <p:extLst>
      <p:ext uri="{BB962C8B-B14F-4D97-AF65-F5344CB8AC3E}">
        <p14:creationId xmlns:p14="http://schemas.microsoft.com/office/powerpoint/2010/main" val="1479700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16</a:t>
            </a:fld>
            <a:endParaRPr lang="en-US"/>
          </a:p>
        </p:txBody>
      </p:sp>
    </p:spTree>
    <p:extLst>
      <p:ext uri="{BB962C8B-B14F-4D97-AF65-F5344CB8AC3E}">
        <p14:creationId xmlns:p14="http://schemas.microsoft.com/office/powerpoint/2010/main" val="496023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Talking Points on Next Steps</a:t>
            </a:r>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17</a:t>
            </a:fld>
            <a:endParaRPr lang="en-US"/>
          </a:p>
        </p:txBody>
      </p:sp>
    </p:spTree>
    <p:extLst>
      <p:ext uri="{BB962C8B-B14F-4D97-AF65-F5344CB8AC3E}">
        <p14:creationId xmlns:p14="http://schemas.microsoft.com/office/powerpoint/2010/main" val="281423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Talking Points on Next Steps</a:t>
            </a:r>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18</a:t>
            </a:fld>
            <a:endParaRPr lang="en-US"/>
          </a:p>
        </p:txBody>
      </p:sp>
    </p:spTree>
    <p:extLst>
      <p:ext uri="{BB962C8B-B14F-4D97-AF65-F5344CB8AC3E}">
        <p14:creationId xmlns:p14="http://schemas.microsoft.com/office/powerpoint/2010/main" val="2055092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19</a:t>
            </a:fld>
            <a:endParaRPr lang="en-US"/>
          </a:p>
        </p:txBody>
      </p:sp>
    </p:spTree>
    <p:extLst>
      <p:ext uri="{BB962C8B-B14F-4D97-AF65-F5344CB8AC3E}">
        <p14:creationId xmlns:p14="http://schemas.microsoft.com/office/powerpoint/2010/main" val="1497611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2</a:t>
            </a:fld>
            <a:endParaRPr lang="en-US"/>
          </a:p>
        </p:txBody>
      </p:sp>
    </p:spTree>
    <p:extLst>
      <p:ext uri="{BB962C8B-B14F-4D97-AF65-F5344CB8AC3E}">
        <p14:creationId xmlns:p14="http://schemas.microsoft.com/office/powerpoint/2010/main" val="2971031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(request for ‘intros in chat’ for &gt;6 and verbal intro for &lt;6)</a:t>
            </a:r>
          </a:p>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3</a:t>
            </a:fld>
            <a:endParaRPr lang="en-US"/>
          </a:p>
        </p:txBody>
      </p:sp>
    </p:spTree>
    <p:extLst>
      <p:ext uri="{BB962C8B-B14F-4D97-AF65-F5344CB8AC3E}">
        <p14:creationId xmlns:p14="http://schemas.microsoft.com/office/powerpoint/2010/main" val="1122388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4</a:t>
            </a:fld>
            <a:endParaRPr lang="en-US"/>
          </a:p>
        </p:txBody>
      </p:sp>
    </p:spTree>
    <p:extLst>
      <p:ext uri="{BB962C8B-B14F-4D97-AF65-F5344CB8AC3E}">
        <p14:creationId xmlns:p14="http://schemas.microsoft.com/office/powerpoint/2010/main" val="492055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5</a:t>
            </a:fld>
            <a:endParaRPr lang="en-US"/>
          </a:p>
        </p:txBody>
      </p:sp>
    </p:spTree>
    <p:extLst>
      <p:ext uri="{BB962C8B-B14F-4D97-AF65-F5344CB8AC3E}">
        <p14:creationId xmlns:p14="http://schemas.microsoft.com/office/powerpoint/2010/main" val="2566579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6</a:t>
            </a:fld>
            <a:endParaRPr lang="en-US"/>
          </a:p>
        </p:txBody>
      </p:sp>
    </p:spTree>
    <p:extLst>
      <p:ext uri="{BB962C8B-B14F-4D97-AF65-F5344CB8AC3E}">
        <p14:creationId xmlns:p14="http://schemas.microsoft.com/office/powerpoint/2010/main" val="2545648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Talking Points on Next Steps</a:t>
            </a:r>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7</a:t>
            </a:fld>
            <a:endParaRPr lang="en-US"/>
          </a:p>
        </p:txBody>
      </p:sp>
    </p:spTree>
    <p:extLst>
      <p:ext uri="{BB962C8B-B14F-4D97-AF65-F5344CB8AC3E}">
        <p14:creationId xmlns:p14="http://schemas.microsoft.com/office/powerpoint/2010/main" val="35497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8</a:t>
            </a:fld>
            <a:endParaRPr lang="en-US"/>
          </a:p>
        </p:txBody>
      </p:sp>
    </p:spTree>
    <p:extLst>
      <p:ext uri="{BB962C8B-B14F-4D97-AF65-F5344CB8AC3E}">
        <p14:creationId xmlns:p14="http://schemas.microsoft.com/office/powerpoint/2010/main" val="1930877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9</a:t>
            </a:fld>
            <a:endParaRPr lang="en-US"/>
          </a:p>
        </p:txBody>
      </p:sp>
    </p:spTree>
    <p:extLst>
      <p:ext uri="{BB962C8B-B14F-4D97-AF65-F5344CB8AC3E}">
        <p14:creationId xmlns:p14="http://schemas.microsoft.com/office/powerpoint/2010/main" val="4119259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Tree>
    <p:extLst>
      <p:ext uri="{BB962C8B-B14F-4D97-AF65-F5344CB8AC3E}">
        <p14:creationId xmlns:p14="http://schemas.microsoft.com/office/powerpoint/2010/main" val="420482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50990807-4E62-40E3-A99E-5D30E87F6FC4}"/>
              </a:ext>
            </a:extLst>
          </p:cNvPr>
          <p:cNvSpPr>
            <a:spLocks noGrp="1"/>
          </p:cNvSpPr>
          <p:nvPr>
            <p:ph type="pic" sz="quarter" idx="10"/>
          </p:nvPr>
        </p:nvSpPr>
        <p:spPr>
          <a:xfrm>
            <a:off x="4048125" y="0"/>
            <a:ext cx="8143875" cy="4889095"/>
          </a:xfrm>
          <a:prstGeom prst="rect">
            <a:avLst/>
          </a:prstGeom>
          <a:solidFill>
            <a:schemeClr val="bg1">
              <a:lumMod val="95000"/>
            </a:schemeClr>
          </a:solidFill>
        </p:spPr>
        <p:txBody>
          <a:bodyPr/>
          <a:lstStyle>
            <a:lvl1pPr marL="0" indent="0" algn="ctr">
              <a:buNone/>
              <a:defRPr sz="2800">
                <a:solidFill>
                  <a:schemeClr val="tx1">
                    <a:lumMod val="50000"/>
                    <a:lumOff val="50000"/>
                  </a:schemeClr>
                </a:solidFill>
                <a:latin typeface="Lato" panose="020F0502020204030203" pitchFamily="34" charset="0"/>
              </a:defRPr>
            </a:lvl1pPr>
          </a:lstStyle>
          <a:p>
            <a:endParaRPr lang="id-ID"/>
          </a:p>
        </p:txBody>
      </p:sp>
      <p:sp>
        <p:nvSpPr>
          <p:cNvPr id="5" name="Title 4"/>
          <p:cNvSpPr>
            <a:spLocks noGrp="1"/>
          </p:cNvSpPr>
          <p:nvPr>
            <p:ph type="title"/>
          </p:nvPr>
        </p:nvSpPr>
        <p:spPr>
          <a:xfrm>
            <a:off x="1760284" y="5236803"/>
            <a:ext cx="10515600"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Text Placeholder 6"/>
          <p:cNvSpPr>
            <a:spLocks noGrp="1"/>
          </p:cNvSpPr>
          <p:nvPr>
            <p:ph type="body" sz="quarter" idx="11"/>
          </p:nvPr>
        </p:nvSpPr>
        <p:spPr>
          <a:xfrm>
            <a:off x="276225" y="238125"/>
            <a:ext cx="3581400" cy="46513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stretch>
            <a:fillRect/>
          </a:stretch>
        </p:blipFill>
        <p:spPr>
          <a:xfrm>
            <a:off x="1916453" y="5899584"/>
            <a:ext cx="506012" cy="73158"/>
          </a:xfrm>
          <a:prstGeom prst="rect">
            <a:avLst/>
          </a:prstGeom>
        </p:spPr>
      </p:pic>
    </p:spTree>
    <p:extLst>
      <p:ext uri="{BB962C8B-B14F-4D97-AF65-F5344CB8AC3E}">
        <p14:creationId xmlns:p14="http://schemas.microsoft.com/office/powerpoint/2010/main" val="1365315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E076CA1F-BA68-4BCF-9E8D-E7588F7F4A5C}"/>
              </a:ext>
            </a:extLst>
          </p:cNvPr>
          <p:cNvSpPr>
            <a:spLocks noGrp="1"/>
          </p:cNvSpPr>
          <p:nvPr>
            <p:ph type="pic" sz="quarter" idx="10" hasCustomPrompt="1"/>
          </p:nvPr>
        </p:nvSpPr>
        <p:spPr>
          <a:xfrm>
            <a:off x="0" y="0"/>
            <a:ext cx="4076899" cy="6858000"/>
          </a:xfrm>
          <a:prstGeom prst="rect">
            <a:avLst/>
          </a:prstGeom>
          <a:solidFill>
            <a:schemeClr val="bg1">
              <a:lumMod val="95000"/>
            </a:schemeClr>
          </a:solidFill>
        </p:spPr>
        <p:txBody>
          <a:bodyPr anchor="ctr"/>
          <a:lstStyle>
            <a:lvl1pPr marL="0" indent="0" algn="ctr">
              <a:buNone/>
              <a:defRPr sz="2800">
                <a:solidFill>
                  <a:schemeClr val="tx1">
                    <a:lumMod val="75000"/>
                    <a:lumOff val="25000"/>
                  </a:schemeClr>
                </a:solidFill>
              </a:defRPr>
            </a:lvl1pPr>
          </a:lstStyle>
          <a:p>
            <a:r>
              <a:rPr lang="en-US"/>
              <a:t>Add Picture</a:t>
            </a:r>
            <a:endParaRPr lang="id-ID"/>
          </a:p>
        </p:txBody>
      </p:sp>
      <p:sp>
        <p:nvSpPr>
          <p:cNvPr id="5" name="TextBox 4"/>
          <p:cNvSpPr txBox="1"/>
          <p:nvPr userDrawn="1"/>
        </p:nvSpPr>
        <p:spPr>
          <a:xfrm>
            <a:off x="4076899" y="0"/>
            <a:ext cx="210792" cy="6858000"/>
          </a:xfrm>
          <a:prstGeom prst="rect">
            <a:avLst/>
          </a:prstGeom>
          <a:solidFill>
            <a:schemeClr val="accent1"/>
          </a:solidFill>
          <a:ln>
            <a:noFill/>
          </a:ln>
        </p:spPr>
        <p:txBody>
          <a:bodyPr wrap="square" rtlCol="0">
            <a:spAutoFit/>
          </a:bodyPr>
          <a:lstStyle/>
          <a:p>
            <a:endParaRPr lang="en-US"/>
          </a:p>
        </p:txBody>
      </p:sp>
      <p:sp>
        <p:nvSpPr>
          <p:cNvPr id="7" name="TextBox 6"/>
          <p:cNvSpPr txBox="1"/>
          <p:nvPr userDrawn="1"/>
        </p:nvSpPr>
        <p:spPr>
          <a:xfrm>
            <a:off x="4287691" y="0"/>
            <a:ext cx="176733" cy="6858000"/>
          </a:xfrm>
          <a:prstGeom prst="rect">
            <a:avLst/>
          </a:prstGeom>
          <a:solidFill>
            <a:schemeClr val="accent6"/>
          </a:solidFill>
          <a:ln>
            <a:noFill/>
          </a:ln>
        </p:spPr>
        <p:txBody>
          <a:bodyPr wrap="square" rtlCol="0">
            <a:spAutoFit/>
          </a:bodyPr>
          <a:lstStyle/>
          <a:p>
            <a:endParaRPr lang="en-US"/>
          </a:p>
        </p:txBody>
      </p:sp>
      <p:sp>
        <p:nvSpPr>
          <p:cNvPr id="8" name="TextBox 7"/>
          <p:cNvSpPr txBox="1"/>
          <p:nvPr userDrawn="1"/>
        </p:nvSpPr>
        <p:spPr>
          <a:xfrm>
            <a:off x="4464424" y="0"/>
            <a:ext cx="176733" cy="6858000"/>
          </a:xfrm>
          <a:prstGeom prst="rect">
            <a:avLst/>
          </a:prstGeom>
          <a:solidFill>
            <a:schemeClr val="accent3"/>
          </a:solidFill>
          <a:ln>
            <a:noFill/>
          </a:ln>
        </p:spPr>
        <p:txBody>
          <a:bodyPr wrap="square" rtlCol="0">
            <a:spAutoFit/>
          </a:bodyPr>
          <a:lstStyle/>
          <a:p>
            <a:endParaRPr lang="en-US"/>
          </a:p>
        </p:txBody>
      </p:sp>
      <p:sp>
        <p:nvSpPr>
          <p:cNvPr id="9" name="Title 8"/>
          <p:cNvSpPr>
            <a:spLocks noGrp="1"/>
          </p:cNvSpPr>
          <p:nvPr>
            <p:ph type="title"/>
          </p:nvPr>
        </p:nvSpPr>
        <p:spPr>
          <a:xfrm>
            <a:off x="4954999" y="211444"/>
            <a:ext cx="6397598" cy="1325563"/>
          </a:xfrm>
          <a:prstGeom prst="rect">
            <a:avLst/>
          </a:prstGeom>
        </p:spPr>
        <p:txBody>
          <a:bodyPr/>
          <a:lstStyle>
            <a:lvl1pPr>
              <a:defRPr sz="4000">
                <a:solidFill>
                  <a:schemeClr val="accent1"/>
                </a:solidFill>
              </a:defRPr>
            </a:lvl1pPr>
          </a:lstStyle>
          <a:p>
            <a:r>
              <a:rPr lang="en-US"/>
              <a:t>Click to edit Master title style</a:t>
            </a:r>
          </a:p>
        </p:txBody>
      </p:sp>
      <p:sp>
        <p:nvSpPr>
          <p:cNvPr id="11" name="Text Placeholder 10"/>
          <p:cNvSpPr>
            <a:spLocks noGrp="1"/>
          </p:cNvSpPr>
          <p:nvPr>
            <p:ph type="body" sz="quarter" idx="11"/>
          </p:nvPr>
        </p:nvSpPr>
        <p:spPr>
          <a:xfrm>
            <a:off x="4986338" y="1982788"/>
            <a:ext cx="6478587" cy="45339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stretch>
            <a:fillRect/>
          </a:stretch>
        </p:blipFill>
        <p:spPr>
          <a:xfrm>
            <a:off x="5059223" y="1537007"/>
            <a:ext cx="506012" cy="73158"/>
          </a:xfrm>
          <a:prstGeom prst="rect">
            <a:avLst/>
          </a:prstGeom>
        </p:spPr>
      </p:pic>
    </p:spTree>
    <p:extLst>
      <p:ext uri="{BB962C8B-B14F-4D97-AF65-F5344CB8AC3E}">
        <p14:creationId xmlns:p14="http://schemas.microsoft.com/office/powerpoint/2010/main" val="2539169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A3D7C585-7436-4BAC-AA7A-84DC3DBFDD44}"/>
              </a:ext>
            </a:extLst>
          </p:cNvPr>
          <p:cNvSpPr>
            <a:spLocks noGrp="1"/>
          </p:cNvSpPr>
          <p:nvPr>
            <p:ph type="pic" sz="quarter" idx="10"/>
          </p:nvPr>
        </p:nvSpPr>
        <p:spPr>
          <a:xfrm>
            <a:off x="4391742" y="236670"/>
            <a:ext cx="3524250" cy="2568518"/>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3" name="Picture Placeholder 10">
            <a:extLst>
              <a:ext uri="{FF2B5EF4-FFF2-40B4-BE49-F238E27FC236}">
                <a16:creationId xmlns:a16="http://schemas.microsoft.com/office/drawing/2014/main" id="{CD12CD94-66EC-49BC-8880-CE2CEA173AF6}"/>
              </a:ext>
            </a:extLst>
          </p:cNvPr>
          <p:cNvSpPr>
            <a:spLocks noGrp="1"/>
          </p:cNvSpPr>
          <p:nvPr>
            <p:ph type="pic" sz="quarter" idx="11"/>
          </p:nvPr>
        </p:nvSpPr>
        <p:spPr>
          <a:xfrm>
            <a:off x="8922987" y="1582027"/>
            <a:ext cx="2653932" cy="1934220"/>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4" name="Picture Placeholder 11">
            <a:extLst>
              <a:ext uri="{FF2B5EF4-FFF2-40B4-BE49-F238E27FC236}">
                <a16:creationId xmlns:a16="http://schemas.microsoft.com/office/drawing/2014/main" id="{8EB7D331-AFE1-4466-887F-C3FCFEFAB6DA}"/>
              </a:ext>
            </a:extLst>
          </p:cNvPr>
          <p:cNvSpPr>
            <a:spLocks noGrp="1"/>
          </p:cNvSpPr>
          <p:nvPr>
            <p:ph type="pic" sz="quarter" idx="12"/>
          </p:nvPr>
        </p:nvSpPr>
        <p:spPr>
          <a:xfrm>
            <a:off x="6553200" y="4329734"/>
            <a:ext cx="3144285" cy="2291595"/>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7" name="Title 6"/>
          <p:cNvSpPr>
            <a:spLocks noGrp="1"/>
          </p:cNvSpPr>
          <p:nvPr>
            <p:ph type="title"/>
          </p:nvPr>
        </p:nvSpPr>
        <p:spPr>
          <a:xfrm>
            <a:off x="1053353" y="3400319"/>
            <a:ext cx="4540623" cy="1325563"/>
          </a:xfrm>
          <a:prstGeom prst="rect">
            <a:avLst/>
          </a:prstGeom>
        </p:spPr>
        <p:txBody>
          <a:bodyPr/>
          <a:lstStyle>
            <a:lvl1pPr>
              <a:defRPr sz="4000">
                <a:solidFill>
                  <a:schemeClr val="accent1"/>
                </a:solidFill>
              </a:defRPr>
            </a:lvl1pPr>
          </a:lstStyle>
          <a:p>
            <a:r>
              <a:rPr lang="en-US"/>
              <a:t>Click to edit Master title style</a:t>
            </a:r>
          </a:p>
        </p:txBody>
      </p:sp>
      <p:pic>
        <p:nvPicPr>
          <p:cNvPr id="8" name="Picture 7"/>
          <p:cNvPicPr>
            <a:picLocks noChangeAspect="1"/>
          </p:cNvPicPr>
          <p:nvPr userDrawn="1"/>
        </p:nvPicPr>
        <p:blipFill>
          <a:blip r:embed="rId2"/>
          <a:stretch>
            <a:fillRect/>
          </a:stretch>
        </p:blipFill>
        <p:spPr>
          <a:xfrm>
            <a:off x="1186470" y="4725882"/>
            <a:ext cx="506012" cy="73158"/>
          </a:xfrm>
          <a:prstGeom prst="rect">
            <a:avLst/>
          </a:prstGeom>
        </p:spPr>
      </p:pic>
    </p:spTree>
    <p:extLst>
      <p:ext uri="{BB962C8B-B14F-4D97-AF65-F5344CB8AC3E}">
        <p14:creationId xmlns:p14="http://schemas.microsoft.com/office/powerpoint/2010/main" val="3438260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D3908DC8-2D77-4ED8-B147-DF9CB19EB195}"/>
              </a:ext>
            </a:extLst>
          </p:cNvPr>
          <p:cNvSpPr>
            <a:spLocks noGrp="1"/>
          </p:cNvSpPr>
          <p:nvPr>
            <p:ph type="pic" sz="quarter" idx="11" hasCustomPrompt="1"/>
          </p:nvPr>
        </p:nvSpPr>
        <p:spPr>
          <a:xfrm>
            <a:off x="-369243" y="430857"/>
            <a:ext cx="5843887" cy="5843887"/>
          </a:xfrm>
          <a:custGeom>
            <a:avLst/>
            <a:gdLst>
              <a:gd name="connsiteX0" fmla="*/ 3629226 w 5843887"/>
              <a:gd name="connsiteY0" fmla="*/ 1464 h 5843887"/>
              <a:gd name="connsiteX1" fmla="*/ 3820404 w 5843887"/>
              <a:gd name="connsiteY1" fmla="*/ 96623 h 5843887"/>
              <a:gd name="connsiteX2" fmla="*/ 5817974 w 5843887"/>
              <a:gd name="connsiteY2" fmla="*/ 3556515 h 5843887"/>
              <a:gd name="connsiteX3" fmla="*/ 5747266 w 5843887"/>
              <a:gd name="connsiteY3" fmla="*/ 3820404 h 5843887"/>
              <a:gd name="connsiteX4" fmla="*/ 2287373 w 5843887"/>
              <a:gd name="connsiteY4" fmla="*/ 5817974 h 5843887"/>
              <a:gd name="connsiteX5" fmla="*/ 2023484 w 5843887"/>
              <a:gd name="connsiteY5" fmla="*/ 5747266 h 5843887"/>
              <a:gd name="connsiteX6" fmla="*/ 25914 w 5843887"/>
              <a:gd name="connsiteY6" fmla="*/ 2287373 h 5843887"/>
              <a:gd name="connsiteX7" fmla="*/ 96623 w 5843887"/>
              <a:gd name="connsiteY7" fmla="*/ 2023484 h 5843887"/>
              <a:gd name="connsiteX8" fmla="*/ 3556516 w 5843887"/>
              <a:gd name="connsiteY8" fmla="*/ 25914 h 5843887"/>
              <a:gd name="connsiteX9" fmla="*/ 3629226 w 5843887"/>
              <a:gd name="connsiteY9" fmla="*/ 1464 h 584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3887" h="5843887">
                <a:moveTo>
                  <a:pt x="3629226" y="1464"/>
                </a:moveTo>
                <a:cubicBezTo>
                  <a:pt x="3703935" y="-7806"/>
                  <a:pt x="3780396" y="27326"/>
                  <a:pt x="3820404" y="96623"/>
                </a:cubicBezTo>
                <a:lnTo>
                  <a:pt x="5817974" y="3556515"/>
                </a:lnTo>
                <a:cubicBezTo>
                  <a:pt x="5871319" y="3648912"/>
                  <a:pt x="5839662" y="3767059"/>
                  <a:pt x="5747266" y="3820404"/>
                </a:cubicBezTo>
                <a:lnTo>
                  <a:pt x="2287373" y="5817974"/>
                </a:lnTo>
                <a:cubicBezTo>
                  <a:pt x="2194977" y="5871319"/>
                  <a:pt x="2076829" y="5839662"/>
                  <a:pt x="2023484" y="5747266"/>
                </a:cubicBezTo>
                <a:lnTo>
                  <a:pt x="25914" y="2287373"/>
                </a:lnTo>
                <a:cubicBezTo>
                  <a:pt x="-27431" y="2194977"/>
                  <a:pt x="4227" y="2076829"/>
                  <a:pt x="96623" y="2023484"/>
                </a:cubicBezTo>
                <a:lnTo>
                  <a:pt x="3556516" y="25914"/>
                </a:lnTo>
                <a:cubicBezTo>
                  <a:pt x="3579615" y="12578"/>
                  <a:pt x="3604323" y="4554"/>
                  <a:pt x="3629226" y="1464"/>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5" name="Title 4"/>
          <p:cNvSpPr>
            <a:spLocks noGrp="1"/>
          </p:cNvSpPr>
          <p:nvPr>
            <p:ph type="title"/>
          </p:nvPr>
        </p:nvSpPr>
        <p:spPr>
          <a:xfrm>
            <a:off x="4049486" y="365125"/>
            <a:ext cx="7304314"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Content Placeholder 6"/>
          <p:cNvSpPr>
            <a:spLocks noGrp="1"/>
          </p:cNvSpPr>
          <p:nvPr>
            <p:ph sz="quarter" idx="12"/>
          </p:nvPr>
        </p:nvSpPr>
        <p:spPr>
          <a:xfrm>
            <a:off x="6308725" y="1974850"/>
            <a:ext cx="5240338" cy="45640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stretch>
            <a:fillRect/>
          </a:stretch>
        </p:blipFill>
        <p:spPr>
          <a:xfrm>
            <a:off x="4049486" y="1425309"/>
            <a:ext cx="506012" cy="73158"/>
          </a:xfrm>
          <a:prstGeom prst="rect">
            <a:avLst/>
          </a:prstGeom>
        </p:spPr>
      </p:pic>
    </p:spTree>
    <p:extLst>
      <p:ext uri="{BB962C8B-B14F-4D97-AF65-F5344CB8AC3E}">
        <p14:creationId xmlns:p14="http://schemas.microsoft.com/office/powerpoint/2010/main" val="2293348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3E3BF1F1-5ED4-427C-8F0B-841A0564A2A8}"/>
              </a:ext>
            </a:extLst>
          </p:cNvPr>
          <p:cNvSpPr>
            <a:spLocks noGrp="1"/>
          </p:cNvSpPr>
          <p:nvPr>
            <p:ph type="pic" sz="quarter" idx="10" hasCustomPrompt="1"/>
          </p:nvPr>
        </p:nvSpPr>
        <p:spPr>
          <a:xfrm>
            <a:off x="6324600" y="1238250"/>
            <a:ext cx="4381500" cy="43815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5" name="Title 4"/>
          <p:cNvSpPr>
            <a:spLocks noGrp="1"/>
          </p:cNvSpPr>
          <p:nvPr>
            <p:ph type="title"/>
          </p:nvPr>
        </p:nvSpPr>
        <p:spPr>
          <a:xfrm>
            <a:off x="838200" y="365125"/>
            <a:ext cx="10515600"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Content Placeholder 6"/>
          <p:cNvSpPr>
            <a:spLocks noGrp="1"/>
          </p:cNvSpPr>
          <p:nvPr>
            <p:ph sz="quarter" idx="11"/>
          </p:nvPr>
        </p:nvSpPr>
        <p:spPr>
          <a:xfrm>
            <a:off x="822325" y="1905000"/>
            <a:ext cx="5232400" cy="37147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stretch>
            <a:fillRect/>
          </a:stretch>
        </p:blipFill>
        <p:spPr>
          <a:xfrm>
            <a:off x="979001" y="1540569"/>
            <a:ext cx="506012" cy="73158"/>
          </a:xfrm>
          <a:prstGeom prst="rect">
            <a:avLst/>
          </a:prstGeom>
        </p:spPr>
      </p:pic>
    </p:spTree>
    <p:extLst>
      <p:ext uri="{BB962C8B-B14F-4D97-AF65-F5344CB8AC3E}">
        <p14:creationId xmlns:p14="http://schemas.microsoft.com/office/powerpoint/2010/main" val="1919567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49906F5F-895C-4656-9606-87D12AC19C0D}"/>
              </a:ext>
            </a:extLst>
          </p:cNvPr>
          <p:cNvSpPr/>
          <p:nvPr userDrawn="1"/>
        </p:nvSpPr>
        <p:spPr>
          <a:xfrm rot="18900000">
            <a:off x="-35514" y="968465"/>
            <a:ext cx="4921072" cy="4921072"/>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solidFill>
            <a:schemeClr val="accent1">
              <a:alpha val="50000"/>
            </a:schemeClr>
          </a:solidFill>
          <a:ln>
            <a:noFill/>
          </a:ln>
          <a:effectLst>
            <a:outerShdw blurRad="317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err="1">
              <a:solidFill>
                <a:schemeClr val="tx1">
                  <a:lumMod val="75000"/>
                  <a:lumOff val="25000"/>
                </a:schemeClr>
              </a:solidFill>
              <a:latin typeface="Lato Light" panose="020F0302020204030203" pitchFamily="34" charset="0"/>
            </a:endParaRPr>
          </a:p>
        </p:txBody>
      </p:sp>
      <p:sp>
        <p:nvSpPr>
          <p:cNvPr id="3" name="Picture Placeholder 5">
            <a:extLst>
              <a:ext uri="{FF2B5EF4-FFF2-40B4-BE49-F238E27FC236}">
                <a16:creationId xmlns:a16="http://schemas.microsoft.com/office/drawing/2014/main" id="{EBA7BF84-4E23-41F1-807E-C813D9A877C4}"/>
              </a:ext>
            </a:extLst>
          </p:cNvPr>
          <p:cNvSpPr>
            <a:spLocks noGrp="1"/>
          </p:cNvSpPr>
          <p:nvPr>
            <p:ph type="pic" sz="quarter" idx="10" hasCustomPrompt="1"/>
          </p:nvPr>
        </p:nvSpPr>
        <p:spPr>
          <a:xfrm>
            <a:off x="-457727" y="546252"/>
            <a:ext cx="5765501" cy="5765501"/>
          </a:xfrm>
          <a:custGeom>
            <a:avLst/>
            <a:gdLst>
              <a:gd name="connsiteX0" fmla="*/ 2882750 w 5765501"/>
              <a:gd name="connsiteY0" fmla="*/ 0 h 5765501"/>
              <a:gd name="connsiteX1" fmla="*/ 3013220 w 5765501"/>
              <a:gd name="connsiteY1" fmla="*/ 54042 h 5765501"/>
              <a:gd name="connsiteX2" fmla="*/ 5711459 w 5765501"/>
              <a:gd name="connsiteY2" fmla="*/ 2752280 h 5765501"/>
              <a:gd name="connsiteX3" fmla="*/ 5711459 w 5765501"/>
              <a:gd name="connsiteY3" fmla="*/ 3013220 h 5765501"/>
              <a:gd name="connsiteX4" fmla="*/ 3013220 w 5765501"/>
              <a:gd name="connsiteY4" fmla="*/ 5711459 h 5765501"/>
              <a:gd name="connsiteX5" fmla="*/ 2752280 w 5765501"/>
              <a:gd name="connsiteY5" fmla="*/ 5711459 h 5765501"/>
              <a:gd name="connsiteX6" fmla="*/ 54042 w 5765501"/>
              <a:gd name="connsiteY6" fmla="*/ 3013220 h 5765501"/>
              <a:gd name="connsiteX7" fmla="*/ 54042 w 5765501"/>
              <a:gd name="connsiteY7" fmla="*/ 2752280 h 5765501"/>
              <a:gd name="connsiteX8" fmla="*/ 2752280 w 5765501"/>
              <a:gd name="connsiteY8" fmla="*/ 54042 h 5765501"/>
              <a:gd name="connsiteX9" fmla="*/ 2882750 w 5765501"/>
              <a:gd name="connsiteY9" fmla="*/ 0 h 576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5501" h="5765501">
                <a:moveTo>
                  <a:pt x="2882750" y="0"/>
                </a:moveTo>
                <a:cubicBezTo>
                  <a:pt x="2929971" y="0"/>
                  <a:pt x="2977192" y="18014"/>
                  <a:pt x="3013220" y="54042"/>
                </a:cubicBezTo>
                <a:lnTo>
                  <a:pt x="5711459" y="2752280"/>
                </a:lnTo>
                <a:cubicBezTo>
                  <a:pt x="5783515" y="2824337"/>
                  <a:pt x="5783515" y="2941164"/>
                  <a:pt x="5711459" y="3013220"/>
                </a:cubicBezTo>
                <a:lnTo>
                  <a:pt x="3013220" y="5711459"/>
                </a:lnTo>
                <a:cubicBezTo>
                  <a:pt x="2941164" y="5783515"/>
                  <a:pt x="2824337" y="5783515"/>
                  <a:pt x="2752280" y="5711459"/>
                </a:cubicBezTo>
                <a:lnTo>
                  <a:pt x="54042" y="3013220"/>
                </a:lnTo>
                <a:cubicBezTo>
                  <a:pt x="-18014" y="2941164"/>
                  <a:pt x="-18014" y="2824336"/>
                  <a:pt x="54042" y="2752280"/>
                </a:cubicBezTo>
                <a:lnTo>
                  <a:pt x="2752280" y="54042"/>
                </a:lnTo>
                <a:cubicBezTo>
                  <a:pt x="2788309" y="18014"/>
                  <a:pt x="2835530" y="0"/>
                  <a:pt x="2882750" y="0"/>
                </a:cubicBezTo>
                <a:close/>
              </a:path>
            </a:pathLst>
          </a:custGeom>
          <a:solidFill>
            <a:schemeClr val="bg1">
              <a:lumMod val="95000"/>
            </a:schemeClr>
          </a:solidFill>
          <a:effectLst>
            <a:outerShdw blurRad="317500" sx="102000" sy="102000" algn="ctr"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4" name="Freeform 10">
            <a:extLst>
              <a:ext uri="{FF2B5EF4-FFF2-40B4-BE49-F238E27FC236}">
                <a16:creationId xmlns:a16="http://schemas.microsoft.com/office/drawing/2014/main" id="{96E88FE7-21EE-4F89-B382-F9D0C29F7D74}"/>
              </a:ext>
            </a:extLst>
          </p:cNvPr>
          <p:cNvSpPr/>
          <p:nvPr userDrawn="1"/>
        </p:nvSpPr>
        <p:spPr>
          <a:xfrm rot="18900000">
            <a:off x="11419923" y="734464"/>
            <a:ext cx="2232228" cy="2232228"/>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noFill/>
          <a:ln w="508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err="1">
              <a:solidFill>
                <a:schemeClr val="tx1">
                  <a:lumMod val="75000"/>
                  <a:lumOff val="25000"/>
                </a:schemeClr>
              </a:solidFill>
              <a:latin typeface="Lato Light" panose="020F0302020204030203" pitchFamily="34" charset="0"/>
            </a:endParaRPr>
          </a:p>
        </p:txBody>
      </p:sp>
      <p:sp>
        <p:nvSpPr>
          <p:cNvPr id="5" name="Freeform 11">
            <a:extLst>
              <a:ext uri="{FF2B5EF4-FFF2-40B4-BE49-F238E27FC236}">
                <a16:creationId xmlns:a16="http://schemas.microsoft.com/office/drawing/2014/main" id="{A98BB4DC-F08A-406A-9E18-62E9B51964F1}"/>
              </a:ext>
            </a:extLst>
          </p:cNvPr>
          <p:cNvSpPr/>
          <p:nvPr userDrawn="1"/>
        </p:nvSpPr>
        <p:spPr>
          <a:xfrm rot="18900000">
            <a:off x="4053997" y="6021340"/>
            <a:ext cx="2232228" cy="2232228"/>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noFill/>
          <a:ln w="508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err="1">
              <a:solidFill>
                <a:schemeClr val="tx1">
                  <a:lumMod val="75000"/>
                  <a:lumOff val="25000"/>
                </a:schemeClr>
              </a:solidFill>
              <a:latin typeface="Lato Light" panose="020F0302020204030203" pitchFamily="34" charset="0"/>
            </a:endParaRPr>
          </a:p>
        </p:txBody>
      </p:sp>
      <p:sp>
        <p:nvSpPr>
          <p:cNvPr id="8" name="Title 7"/>
          <p:cNvSpPr>
            <a:spLocks noGrp="1"/>
          </p:cNvSpPr>
          <p:nvPr>
            <p:ph type="title"/>
          </p:nvPr>
        </p:nvSpPr>
        <p:spPr>
          <a:xfrm>
            <a:off x="4287690" y="365125"/>
            <a:ext cx="7066109" cy="1325563"/>
          </a:xfrm>
          <a:prstGeom prst="rect">
            <a:avLst/>
          </a:prstGeom>
        </p:spPr>
        <p:txBody>
          <a:bodyPr/>
          <a:lstStyle>
            <a:lvl1pPr>
              <a:defRPr sz="4000">
                <a:solidFill>
                  <a:schemeClr val="accent1"/>
                </a:solidFill>
              </a:defRPr>
            </a:lvl1pPr>
          </a:lstStyle>
          <a:p>
            <a:r>
              <a:rPr lang="en-US"/>
              <a:t>Click to edit Master title style</a:t>
            </a:r>
          </a:p>
        </p:txBody>
      </p:sp>
      <p:sp>
        <p:nvSpPr>
          <p:cNvPr id="12" name="Content Placeholder 11"/>
          <p:cNvSpPr>
            <a:spLocks noGrp="1"/>
          </p:cNvSpPr>
          <p:nvPr>
            <p:ph sz="quarter" idx="11"/>
          </p:nvPr>
        </p:nvSpPr>
        <p:spPr>
          <a:xfrm>
            <a:off x="6592888" y="1990725"/>
            <a:ext cx="4740275" cy="35687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7553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68F776D3-F262-4396-9C08-BCFEE9D73A3B}"/>
              </a:ext>
            </a:extLst>
          </p:cNvPr>
          <p:cNvSpPr>
            <a:spLocks noGrp="1"/>
          </p:cNvSpPr>
          <p:nvPr>
            <p:ph type="pic" sz="quarter" idx="10" hasCustomPrompt="1"/>
          </p:nvPr>
        </p:nvSpPr>
        <p:spPr>
          <a:xfrm>
            <a:off x="0" y="1645412"/>
            <a:ext cx="12192000" cy="5212588"/>
          </a:xfrm>
          <a:custGeom>
            <a:avLst/>
            <a:gdLst>
              <a:gd name="connsiteX0" fmla="*/ 1958688 w 12192000"/>
              <a:gd name="connsiteY0" fmla="*/ 360 h 5212588"/>
              <a:gd name="connsiteX1" fmla="*/ 2365102 w 12192000"/>
              <a:gd name="connsiteY1" fmla="*/ 72023 h 5212588"/>
              <a:gd name="connsiteX2" fmla="*/ 11985484 w 12192000"/>
              <a:gd name="connsiteY2" fmla="*/ 3844967 h 5212588"/>
              <a:gd name="connsiteX3" fmla="*/ 12172760 w 12192000"/>
              <a:gd name="connsiteY3" fmla="*/ 3941093 h 5212588"/>
              <a:gd name="connsiteX4" fmla="*/ 12192000 w 12192000"/>
              <a:gd name="connsiteY4" fmla="*/ 3954986 h 5212588"/>
              <a:gd name="connsiteX5" fmla="*/ 12192000 w 12192000"/>
              <a:gd name="connsiteY5" fmla="*/ 5212588 h 5212588"/>
              <a:gd name="connsiteX6" fmla="*/ 0 w 12192000"/>
              <a:gd name="connsiteY6" fmla="*/ 5212588 h 5212588"/>
              <a:gd name="connsiteX7" fmla="*/ 0 w 12192000"/>
              <a:gd name="connsiteY7" fmla="*/ 3256232 h 5212588"/>
              <a:gd name="connsiteX8" fmla="*/ 1018162 w 12192000"/>
              <a:gd name="connsiteY8" fmla="*/ 660088 h 5212588"/>
              <a:gd name="connsiteX9" fmla="*/ 1958688 w 12192000"/>
              <a:gd name="connsiteY9" fmla="*/ 360 h 521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212588">
                <a:moveTo>
                  <a:pt x="1958688" y="360"/>
                </a:moveTo>
                <a:cubicBezTo>
                  <a:pt x="2093640" y="-3203"/>
                  <a:pt x="2231518" y="19634"/>
                  <a:pt x="2365102" y="72023"/>
                </a:cubicBezTo>
                <a:lnTo>
                  <a:pt x="11985484" y="3844967"/>
                </a:lnTo>
                <a:cubicBezTo>
                  <a:pt x="12052276" y="3871162"/>
                  <a:pt x="12114833" y="3903504"/>
                  <a:pt x="12172760" y="3941093"/>
                </a:cubicBezTo>
                <a:lnTo>
                  <a:pt x="12192000" y="3954986"/>
                </a:lnTo>
                <a:lnTo>
                  <a:pt x="12192000" y="5212588"/>
                </a:lnTo>
                <a:lnTo>
                  <a:pt x="0" y="5212588"/>
                </a:lnTo>
                <a:lnTo>
                  <a:pt x="0" y="3256232"/>
                </a:lnTo>
                <a:lnTo>
                  <a:pt x="1018162" y="660088"/>
                </a:lnTo>
                <a:cubicBezTo>
                  <a:pt x="1175330" y="259336"/>
                  <a:pt x="1553836" y="11049"/>
                  <a:pt x="1958688" y="360"/>
                </a:cubicBezTo>
                <a:close/>
              </a:path>
            </a:pathLst>
          </a:custGeom>
          <a:solidFill>
            <a:schemeClr val="bg1">
              <a:lumMod val="95000"/>
            </a:schemeClr>
          </a:solidFill>
          <a:effectLst>
            <a:outerShdw blurRad="317500" dist="38100" dir="18900000" algn="bl"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5" name="Title 4"/>
          <p:cNvSpPr>
            <a:spLocks noGrp="1"/>
          </p:cNvSpPr>
          <p:nvPr>
            <p:ph type="title"/>
          </p:nvPr>
        </p:nvSpPr>
        <p:spPr>
          <a:xfrm>
            <a:off x="838200" y="365125"/>
            <a:ext cx="10515600" cy="1325563"/>
          </a:xfrm>
          <a:prstGeom prst="rect">
            <a:avLst/>
          </a:prstGeom>
        </p:spPr>
        <p:txBody>
          <a:bodyPr/>
          <a:lstStyle>
            <a:lvl1pPr>
              <a:defRPr sz="4000"/>
            </a:lvl1pPr>
          </a:lstStyle>
          <a:p>
            <a:r>
              <a:rPr lang="en-US"/>
              <a:t>Click to edit Master title style</a:t>
            </a:r>
          </a:p>
        </p:txBody>
      </p:sp>
    </p:spTree>
    <p:extLst>
      <p:ext uri="{BB962C8B-B14F-4D97-AF65-F5344CB8AC3E}">
        <p14:creationId xmlns:p14="http://schemas.microsoft.com/office/powerpoint/2010/main" val="1779061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A347940E-F9A0-4C62-B1A0-C521D47B06B0}"/>
              </a:ext>
            </a:extLst>
          </p:cNvPr>
          <p:cNvSpPr>
            <a:spLocks noGrp="1"/>
          </p:cNvSpPr>
          <p:nvPr>
            <p:ph type="pic" sz="quarter" idx="10" hasCustomPrompt="1"/>
          </p:nvPr>
        </p:nvSpPr>
        <p:spPr>
          <a:xfrm>
            <a:off x="0" y="0"/>
            <a:ext cx="12192000" cy="5212586"/>
          </a:xfrm>
          <a:custGeom>
            <a:avLst/>
            <a:gdLst>
              <a:gd name="connsiteX0" fmla="*/ 0 w 12192000"/>
              <a:gd name="connsiteY0" fmla="*/ 0 h 5212586"/>
              <a:gd name="connsiteX1" fmla="*/ 12192000 w 12192000"/>
              <a:gd name="connsiteY1" fmla="*/ 0 h 5212586"/>
              <a:gd name="connsiteX2" fmla="*/ 12192000 w 12192000"/>
              <a:gd name="connsiteY2" fmla="*/ 1655490 h 5212586"/>
              <a:gd name="connsiteX3" fmla="*/ 11055844 w 12192000"/>
              <a:gd name="connsiteY3" fmla="*/ 4552499 h 5212586"/>
              <a:gd name="connsiteX4" fmla="*/ 9708904 w 12192000"/>
              <a:gd name="connsiteY4" fmla="*/ 5140564 h 5212586"/>
              <a:gd name="connsiteX5" fmla="*/ 88523 w 12192000"/>
              <a:gd name="connsiteY5" fmla="*/ 1367621 h 5212586"/>
              <a:gd name="connsiteX6" fmla="*/ 0 w 12192000"/>
              <a:gd name="connsiteY6" fmla="*/ 1327642 h 52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12586">
                <a:moveTo>
                  <a:pt x="0" y="0"/>
                </a:moveTo>
                <a:lnTo>
                  <a:pt x="12192000" y="0"/>
                </a:lnTo>
                <a:lnTo>
                  <a:pt x="12192000" y="1655490"/>
                </a:lnTo>
                <a:lnTo>
                  <a:pt x="11055844" y="4552499"/>
                </a:lnTo>
                <a:cubicBezTo>
                  <a:pt x="10846287" y="5086836"/>
                  <a:pt x="10243241" y="5350122"/>
                  <a:pt x="9708904" y="5140564"/>
                </a:cubicBezTo>
                <a:lnTo>
                  <a:pt x="88523" y="1367621"/>
                </a:lnTo>
                <a:lnTo>
                  <a:pt x="0" y="1327642"/>
                </a:lnTo>
                <a:close/>
              </a:path>
            </a:pathLst>
          </a:custGeom>
          <a:solidFill>
            <a:schemeClr val="bg1">
              <a:lumMod val="95000"/>
            </a:schemeClr>
          </a:solidFill>
          <a:effectLst>
            <a:outerShdw blurRad="317500" dist="38100" dir="8100000" algn="tr"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4" name="Title 3"/>
          <p:cNvSpPr>
            <a:spLocks noGrp="1"/>
          </p:cNvSpPr>
          <p:nvPr>
            <p:ph type="title"/>
          </p:nvPr>
        </p:nvSpPr>
        <p:spPr>
          <a:xfrm>
            <a:off x="899673" y="4652816"/>
            <a:ext cx="10515600" cy="1325563"/>
          </a:xfrm>
          <a:prstGeom prst="rect">
            <a:avLst/>
          </a:prstGeom>
        </p:spPr>
        <p:txBody>
          <a:bodyPr/>
          <a:lstStyle>
            <a:lvl1pPr>
              <a:defRPr sz="4000">
                <a:solidFill>
                  <a:schemeClr val="accent1"/>
                </a:solidFill>
              </a:defRPr>
            </a:lvl1pPr>
          </a:lstStyle>
          <a:p>
            <a:r>
              <a:rPr lang="en-US"/>
              <a:t>Click to edit Master title style</a:t>
            </a:r>
          </a:p>
        </p:txBody>
      </p:sp>
      <p:pic>
        <p:nvPicPr>
          <p:cNvPr id="5" name="Picture 4"/>
          <p:cNvPicPr>
            <a:picLocks noChangeAspect="1"/>
          </p:cNvPicPr>
          <p:nvPr userDrawn="1"/>
        </p:nvPicPr>
        <p:blipFill>
          <a:blip r:embed="rId2"/>
          <a:stretch>
            <a:fillRect/>
          </a:stretch>
        </p:blipFill>
        <p:spPr>
          <a:xfrm>
            <a:off x="1086577" y="5558903"/>
            <a:ext cx="506012" cy="73158"/>
          </a:xfrm>
          <a:prstGeom prst="rect">
            <a:avLst/>
          </a:prstGeom>
        </p:spPr>
      </p:pic>
    </p:spTree>
    <p:extLst>
      <p:ext uri="{BB962C8B-B14F-4D97-AF65-F5344CB8AC3E}">
        <p14:creationId xmlns:p14="http://schemas.microsoft.com/office/powerpoint/2010/main" val="1193500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6133A9E4-EBB7-4F31-9848-EEA91E6B3952}"/>
              </a:ext>
            </a:extLst>
          </p:cNvPr>
          <p:cNvSpPr>
            <a:spLocks noGrp="1"/>
          </p:cNvSpPr>
          <p:nvPr>
            <p:ph type="pic" sz="quarter" idx="10" hasCustomPrompt="1"/>
          </p:nvPr>
        </p:nvSpPr>
        <p:spPr>
          <a:xfrm>
            <a:off x="771526" y="-342899"/>
            <a:ext cx="6595491" cy="7728585"/>
          </a:xfrm>
          <a:custGeom>
            <a:avLst/>
            <a:gdLst>
              <a:gd name="connsiteX0" fmla="*/ 3547360 w 6595491"/>
              <a:gd name="connsiteY0" fmla="*/ 4490085 h 7728585"/>
              <a:gd name="connsiteX1" fmla="*/ 6406646 w 6595491"/>
              <a:gd name="connsiteY1" fmla="*/ 4490085 h 7728585"/>
              <a:gd name="connsiteX2" fmla="*/ 6595491 w 6595491"/>
              <a:gd name="connsiteY2" fmla="*/ 4678930 h 7728585"/>
              <a:gd name="connsiteX3" fmla="*/ 6595491 w 6595491"/>
              <a:gd name="connsiteY3" fmla="*/ 7539740 h 7728585"/>
              <a:gd name="connsiteX4" fmla="*/ 6406646 w 6595491"/>
              <a:gd name="connsiteY4" fmla="*/ 7728585 h 7728585"/>
              <a:gd name="connsiteX5" fmla="*/ 3547360 w 6595491"/>
              <a:gd name="connsiteY5" fmla="*/ 7728585 h 7728585"/>
              <a:gd name="connsiteX6" fmla="*/ 3358515 w 6595491"/>
              <a:gd name="connsiteY6" fmla="*/ 7539740 h 7728585"/>
              <a:gd name="connsiteX7" fmla="*/ 3358515 w 6595491"/>
              <a:gd name="connsiteY7" fmla="*/ 4678930 h 7728585"/>
              <a:gd name="connsiteX8" fmla="*/ 3547360 w 6595491"/>
              <a:gd name="connsiteY8" fmla="*/ 4490085 h 7728585"/>
              <a:gd name="connsiteX9" fmla="*/ 3547360 w 6595491"/>
              <a:gd name="connsiteY9" fmla="*/ 1143000 h 7728585"/>
              <a:gd name="connsiteX10" fmla="*/ 6406646 w 6595491"/>
              <a:gd name="connsiteY10" fmla="*/ 1143000 h 7728585"/>
              <a:gd name="connsiteX11" fmla="*/ 6595491 w 6595491"/>
              <a:gd name="connsiteY11" fmla="*/ 1331845 h 7728585"/>
              <a:gd name="connsiteX12" fmla="*/ 6595491 w 6595491"/>
              <a:gd name="connsiteY12" fmla="*/ 4192655 h 7728585"/>
              <a:gd name="connsiteX13" fmla="*/ 6406646 w 6595491"/>
              <a:gd name="connsiteY13" fmla="*/ 4381500 h 7728585"/>
              <a:gd name="connsiteX14" fmla="*/ 3547360 w 6595491"/>
              <a:gd name="connsiteY14" fmla="*/ 4381500 h 7728585"/>
              <a:gd name="connsiteX15" fmla="*/ 3358515 w 6595491"/>
              <a:gd name="connsiteY15" fmla="*/ 4192655 h 7728585"/>
              <a:gd name="connsiteX16" fmla="*/ 3358515 w 6595491"/>
              <a:gd name="connsiteY16" fmla="*/ 1331845 h 7728585"/>
              <a:gd name="connsiteX17" fmla="*/ 3547360 w 6595491"/>
              <a:gd name="connsiteY17" fmla="*/ 1143000 h 7728585"/>
              <a:gd name="connsiteX18" fmla="*/ 188845 w 6595491"/>
              <a:gd name="connsiteY18" fmla="*/ 0 h 7728585"/>
              <a:gd name="connsiteX19" fmla="*/ 3048131 w 6595491"/>
              <a:gd name="connsiteY19" fmla="*/ 0 h 7728585"/>
              <a:gd name="connsiteX20" fmla="*/ 3236976 w 6595491"/>
              <a:gd name="connsiteY20" fmla="*/ 188845 h 7728585"/>
              <a:gd name="connsiteX21" fmla="*/ 3236976 w 6595491"/>
              <a:gd name="connsiteY21" fmla="*/ 6158615 h 7728585"/>
              <a:gd name="connsiteX22" fmla="*/ 3048131 w 6595491"/>
              <a:gd name="connsiteY22" fmla="*/ 6347460 h 7728585"/>
              <a:gd name="connsiteX23" fmla="*/ 188845 w 6595491"/>
              <a:gd name="connsiteY23" fmla="*/ 6347460 h 7728585"/>
              <a:gd name="connsiteX24" fmla="*/ 0 w 6595491"/>
              <a:gd name="connsiteY24" fmla="*/ 6158615 h 7728585"/>
              <a:gd name="connsiteX25" fmla="*/ 0 w 6595491"/>
              <a:gd name="connsiteY25" fmla="*/ 188845 h 7728585"/>
              <a:gd name="connsiteX26" fmla="*/ 188845 w 6595491"/>
              <a:gd name="connsiteY26" fmla="*/ 0 h 772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95491" h="7728585">
                <a:moveTo>
                  <a:pt x="3547360" y="4490085"/>
                </a:moveTo>
                <a:lnTo>
                  <a:pt x="6406646" y="4490085"/>
                </a:lnTo>
                <a:cubicBezTo>
                  <a:pt x="6510942" y="4490085"/>
                  <a:pt x="6595491" y="4574634"/>
                  <a:pt x="6595491" y="4678930"/>
                </a:cubicBezTo>
                <a:lnTo>
                  <a:pt x="6595491" y="7539740"/>
                </a:lnTo>
                <a:cubicBezTo>
                  <a:pt x="6595491" y="7644036"/>
                  <a:pt x="6510942" y="7728585"/>
                  <a:pt x="6406646" y="7728585"/>
                </a:cubicBezTo>
                <a:lnTo>
                  <a:pt x="3547360" y="7728585"/>
                </a:lnTo>
                <a:cubicBezTo>
                  <a:pt x="3443064" y="7728585"/>
                  <a:pt x="3358515" y="7644036"/>
                  <a:pt x="3358515" y="7539740"/>
                </a:cubicBezTo>
                <a:lnTo>
                  <a:pt x="3358515" y="4678930"/>
                </a:lnTo>
                <a:cubicBezTo>
                  <a:pt x="3358515" y="4574634"/>
                  <a:pt x="3443064" y="4490085"/>
                  <a:pt x="3547360" y="4490085"/>
                </a:cubicBezTo>
                <a:close/>
                <a:moveTo>
                  <a:pt x="3547360" y="1143000"/>
                </a:moveTo>
                <a:lnTo>
                  <a:pt x="6406646" y="1143000"/>
                </a:lnTo>
                <a:cubicBezTo>
                  <a:pt x="6510942" y="1143000"/>
                  <a:pt x="6595491" y="1227549"/>
                  <a:pt x="6595491" y="1331845"/>
                </a:cubicBezTo>
                <a:lnTo>
                  <a:pt x="6595491" y="4192655"/>
                </a:lnTo>
                <a:cubicBezTo>
                  <a:pt x="6595491" y="4296951"/>
                  <a:pt x="6510942" y="4381500"/>
                  <a:pt x="6406646" y="4381500"/>
                </a:cubicBezTo>
                <a:lnTo>
                  <a:pt x="3547360" y="4381500"/>
                </a:lnTo>
                <a:cubicBezTo>
                  <a:pt x="3443064" y="4381500"/>
                  <a:pt x="3358515" y="4296951"/>
                  <a:pt x="3358515" y="4192655"/>
                </a:cubicBezTo>
                <a:lnTo>
                  <a:pt x="3358515" y="1331845"/>
                </a:lnTo>
                <a:cubicBezTo>
                  <a:pt x="3358515" y="1227549"/>
                  <a:pt x="3443064" y="1143000"/>
                  <a:pt x="3547360" y="1143000"/>
                </a:cubicBezTo>
                <a:close/>
                <a:moveTo>
                  <a:pt x="188845" y="0"/>
                </a:moveTo>
                <a:lnTo>
                  <a:pt x="3048131" y="0"/>
                </a:lnTo>
                <a:cubicBezTo>
                  <a:pt x="3152427" y="0"/>
                  <a:pt x="3236976" y="84549"/>
                  <a:pt x="3236976" y="188845"/>
                </a:cubicBezTo>
                <a:lnTo>
                  <a:pt x="3236976" y="6158615"/>
                </a:lnTo>
                <a:cubicBezTo>
                  <a:pt x="3236976" y="6262911"/>
                  <a:pt x="3152427" y="6347460"/>
                  <a:pt x="3048131" y="6347460"/>
                </a:cubicBezTo>
                <a:lnTo>
                  <a:pt x="188845" y="6347460"/>
                </a:lnTo>
                <a:cubicBezTo>
                  <a:pt x="84549" y="6347460"/>
                  <a:pt x="0" y="6262911"/>
                  <a:pt x="0" y="6158615"/>
                </a:cubicBezTo>
                <a:lnTo>
                  <a:pt x="0" y="188845"/>
                </a:lnTo>
                <a:cubicBezTo>
                  <a:pt x="0" y="84549"/>
                  <a:pt x="84549" y="0"/>
                  <a:pt x="188845" y="0"/>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65000"/>
                    <a:lumOff val="35000"/>
                  </a:schemeClr>
                </a:solidFill>
              </a:defRPr>
            </a:lvl1pPr>
          </a:lstStyle>
          <a:p>
            <a:r>
              <a:rPr lang="en-US"/>
              <a:t>Add Picture</a:t>
            </a:r>
          </a:p>
        </p:txBody>
      </p:sp>
      <p:sp>
        <p:nvSpPr>
          <p:cNvPr id="5" name="Title 4"/>
          <p:cNvSpPr>
            <a:spLocks noGrp="1"/>
          </p:cNvSpPr>
          <p:nvPr>
            <p:ph type="title"/>
          </p:nvPr>
        </p:nvSpPr>
        <p:spPr>
          <a:xfrm>
            <a:off x="7714770" y="365125"/>
            <a:ext cx="3639030"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Content Placeholder 6"/>
          <p:cNvSpPr>
            <a:spLocks noGrp="1"/>
          </p:cNvSpPr>
          <p:nvPr>
            <p:ph sz="quarter" idx="11"/>
          </p:nvPr>
        </p:nvSpPr>
        <p:spPr>
          <a:xfrm>
            <a:off x="7723188" y="2266950"/>
            <a:ext cx="4248150" cy="42338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861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2590B4A6-4270-49D6-98BF-E29BA6B2F0B3}"/>
              </a:ext>
            </a:extLst>
          </p:cNvPr>
          <p:cNvSpPr>
            <a:spLocks noGrp="1"/>
          </p:cNvSpPr>
          <p:nvPr>
            <p:ph type="pic" sz="quarter" idx="10" hasCustomPrompt="1"/>
          </p:nvPr>
        </p:nvSpPr>
        <p:spPr>
          <a:xfrm>
            <a:off x="-61472" y="0"/>
            <a:ext cx="12192000" cy="5698580"/>
          </a:xfrm>
          <a:custGeom>
            <a:avLst/>
            <a:gdLst>
              <a:gd name="connsiteX0" fmla="*/ 0 w 12192000"/>
              <a:gd name="connsiteY0" fmla="*/ 0 h 5698580"/>
              <a:gd name="connsiteX1" fmla="*/ 12192000 w 12192000"/>
              <a:gd name="connsiteY1" fmla="*/ 0 h 5698580"/>
              <a:gd name="connsiteX2" fmla="*/ 12192000 w 12192000"/>
              <a:gd name="connsiteY2" fmla="*/ 4628944 h 5698580"/>
              <a:gd name="connsiteX3" fmla="*/ 0 w 12192000"/>
              <a:gd name="connsiteY3" fmla="*/ 5390547 h 5698580"/>
            </a:gdLst>
            <a:ahLst/>
            <a:cxnLst>
              <a:cxn ang="0">
                <a:pos x="connsiteX0" y="connsiteY0"/>
              </a:cxn>
              <a:cxn ang="0">
                <a:pos x="connsiteX1" y="connsiteY1"/>
              </a:cxn>
              <a:cxn ang="0">
                <a:pos x="connsiteX2" y="connsiteY2"/>
              </a:cxn>
              <a:cxn ang="0">
                <a:pos x="connsiteX3" y="connsiteY3"/>
              </a:cxn>
            </a:cxnLst>
            <a:rect l="l" t="t" r="r" b="b"/>
            <a:pathLst>
              <a:path w="12192000" h="5698580">
                <a:moveTo>
                  <a:pt x="0" y="0"/>
                </a:moveTo>
                <a:lnTo>
                  <a:pt x="12192000" y="0"/>
                </a:lnTo>
                <a:lnTo>
                  <a:pt x="12192000" y="4628944"/>
                </a:lnTo>
                <a:cubicBezTo>
                  <a:pt x="6096001" y="4628944"/>
                  <a:pt x="6096001" y="6392656"/>
                  <a:pt x="0" y="5390547"/>
                </a:cubicBezTo>
                <a:close/>
              </a:path>
            </a:pathLst>
          </a:custGeom>
          <a:solidFill>
            <a:schemeClr val="bg1">
              <a:lumMod val="95000"/>
            </a:schemeClr>
          </a:solidFill>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4" name="Title 3"/>
          <p:cNvSpPr>
            <a:spLocks noGrp="1"/>
          </p:cNvSpPr>
          <p:nvPr>
            <p:ph type="title"/>
          </p:nvPr>
        </p:nvSpPr>
        <p:spPr>
          <a:xfrm>
            <a:off x="4554711" y="5698580"/>
            <a:ext cx="7637289" cy="818216"/>
          </a:xfrm>
          <a:prstGeom prst="rect">
            <a:avLst/>
          </a:prstGeom>
        </p:spPr>
        <p:txBody>
          <a:bodyPr/>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698280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005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372CB704-B12A-4366-B5EF-496B460A6354}"/>
              </a:ext>
            </a:extLst>
          </p:cNvPr>
          <p:cNvSpPr>
            <a:spLocks noGrp="1"/>
          </p:cNvSpPr>
          <p:nvPr>
            <p:ph type="pic" sz="quarter" idx="10" hasCustomPrompt="1"/>
          </p:nvPr>
        </p:nvSpPr>
        <p:spPr>
          <a:xfrm>
            <a:off x="9147048"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
        <p:nvSpPr>
          <p:cNvPr id="3" name="Picture Placeholder 3">
            <a:extLst>
              <a:ext uri="{FF2B5EF4-FFF2-40B4-BE49-F238E27FC236}">
                <a16:creationId xmlns:a16="http://schemas.microsoft.com/office/drawing/2014/main" id="{1010EE01-0D71-4B9F-8C52-E230846E8657}"/>
              </a:ext>
            </a:extLst>
          </p:cNvPr>
          <p:cNvSpPr>
            <a:spLocks noGrp="1"/>
          </p:cNvSpPr>
          <p:nvPr>
            <p:ph type="pic" sz="quarter" idx="11" hasCustomPrompt="1"/>
          </p:nvPr>
        </p:nvSpPr>
        <p:spPr>
          <a:xfrm>
            <a:off x="6102096"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
        <p:nvSpPr>
          <p:cNvPr id="4" name="Picture Placeholder 3">
            <a:extLst>
              <a:ext uri="{FF2B5EF4-FFF2-40B4-BE49-F238E27FC236}">
                <a16:creationId xmlns:a16="http://schemas.microsoft.com/office/drawing/2014/main" id="{84D04BD5-1787-47E6-A53F-ADB9F146E196}"/>
              </a:ext>
            </a:extLst>
          </p:cNvPr>
          <p:cNvSpPr>
            <a:spLocks noGrp="1"/>
          </p:cNvSpPr>
          <p:nvPr>
            <p:ph type="pic" sz="quarter" idx="12" hasCustomPrompt="1"/>
          </p:nvPr>
        </p:nvSpPr>
        <p:spPr>
          <a:xfrm>
            <a:off x="3056763"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
        <p:nvSpPr>
          <p:cNvPr id="5" name="Picture Placeholder 3">
            <a:extLst>
              <a:ext uri="{FF2B5EF4-FFF2-40B4-BE49-F238E27FC236}">
                <a16:creationId xmlns:a16="http://schemas.microsoft.com/office/drawing/2014/main" id="{ACCE5E20-042A-45FC-9BBA-80922A39D886}"/>
              </a:ext>
            </a:extLst>
          </p:cNvPr>
          <p:cNvSpPr>
            <a:spLocks noGrp="1"/>
          </p:cNvSpPr>
          <p:nvPr>
            <p:ph type="pic" sz="quarter" idx="13" hasCustomPrompt="1"/>
          </p:nvPr>
        </p:nvSpPr>
        <p:spPr>
          <a:xfrm>
            <a:off x="0"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Tree>
    <p:extLst>
      <p:ext uri="{BB962C8B-B14F-4D97-AF65-F5344CB8AC3E}">
        <p14:creationId xmlns:p14="http://schemas.microsoft.com/office/powerpoint/2010/main" val="298362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C9F68B20-C86D-43CC-9254-8E1DAE91F055}"/>
              </a:ext>
            </a:extLst>
          </p:cNvPr>
          <p:cNvSpPr>
            <a:spLocks noGrp="1"/>
          </p:cNvSpPr>
          <p:nvPr>
            <p:ph type="pic" sz="quarter" idx="10" hasCustomPrompt="1"/>
          </p:nvPr>
        </p:nvSpPr>
        <p:spPr>
          <a:xfrm>
            <a:off x="815035" y="1736030"/>
            <a:ext cx="2075342" cy="2075342"/>
          </a:xfrm>
          <a:custGeom>
            <a:avLst/>
            <a:gdLst>
              <a:gd name="connsiteX0" fmla="*/ 1037671 w 2075342"/>
              <a:gd name="connsiteY0" fmla="*/ 0 h 2075342"/>
              <a:gd name="connsiteX1" fmla="*/ 1229332 w 2075342"/>
              <a:gd name="connsiteY1" fmla="*/ 79389 h 2075342"/>
              <a:gd name="connsiteX2" fmla="*/ 1995954 w 2075342"/>
              <a:gd name="connsiteY2" fmla="*/ 846010 h 2075342"/>
              <a:gd name="connsiteX3" fmla="*/ 1995954 w 2075342"/>
              <a:gd name="connsiteY3" fmla="*/ 1229332 h 2075342"/>
              <a:gd name="connsiteX4" fmla="*/ 1229332 w 2075342"/>
              <a:gd name="connsiteY4" fmla="*/ 1995954 h 2075342"/>
              <a:gd name="connsiteX5" fmla="*/ 846010 w 2075342"/>
              <a:gd name="connsiteY5" fmla="*/ 1995954 h 2075342"/>
              <a:gd name="connsiteX6" fmla="*/ 79389 w 2075342"/>
              <a:gd name="connsiteY6" fmla="*/ 1229332 h 2075342"/>
              <a:gd name="connsiteX7" fmla="*/ 79389 w 2075342"/>
              <a:gd name="connsiteY7" fmla="*/ 846010 h 2075342"/>
              <a:gd name="connsiteX8" fmla="*/ 846010 w 2075342"/>
              <a:gd name="connsiteY8" fmla="*/ 79389 h 2075342"/>
              <a:gd name="connsiteX9" fmla="*/ 1037671 w 2075342"/>
              <a:gd name="connsiteY9" fmla="*/ 0 h 207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5342" h="2075342">
                <a:moveTo>
                  <a:pt x="1037671" y="0"/>
                </a:moveTo>
                <a:cubicBezTo>
                  <a:pt x="1107039" y="0"/>
                  <a:pt x="1176406" y="26463"/>
                  <a:pt x="1229332" y="79389"/>
                </a:cubicBezTo>
                <a:lnTo>
                  <a:pt x="1995954" y="846010"/>
                </a:lnTo>
                <a:cubicBezTo>
                  <a:pt x="2101805" y="951862"/>
                  <a:pt x="2101805" y="1123481"/>
                  <a:pt x="1995954" y="1229332"/>
                </a:cubicBezTo>
                <a:lnTo>
                  <a:pt x="1229332" y="1995954"/>
                </a:lnTo>
                <a:cubicBezTo>
                  <a:pt x="1123481" y="2101805"/>
                  <a:pt x="951862" y="2101805"/>
                  <a:pt x="846010" y="1995954"/>
                </a:cubicBezTo>
                <a:lnTo>
                  <a:pt x="79389" y="1229332"/>
                </a:lnTo>
                <a:cubicBezTo>
                  <a:pt x="-26463" y="1123481"/>
                  <a:pt x="-26463" y="951862"/>
                  <a:pt x="79389" y="846010"/>
                </a:cubicBezTo>
                <a:lnTo>
                  <a:pt x="846010" y="79389"/>
                </a:lnTo>
                <a:cubicBezTo>
                  <a:pt x="898936" y="26463"/>
                  <a:pt x="968303" y="0"/>
                  <a:pt x="103767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3" name="Freeform 14">
            <a:extLst>
              <a:ext uri="{FF2B5EF4-FFF2-40B4-BE49-F238E27FC236}">
                <a16:creationId xmlns:a16="http://schemas.microsoft.com/office/drawing/2014/main" id="{77B721FF-2CFA-4208-9F6B-97033C07CB88}"/>
              </a:ext>
            </a:extLst>
          </p:cNvPr>
          <p:cNvSpPr>
            <a:spLocks noGrp="1"/>
          </p:cNvSpPr>
          <p:nvPr>
            <p:ph type="pic" sz="quarter" idx="11" hasCustomPrompt="1"/>
          </p:nvPr>
        </p:nvSpPr>
        <p:spPr>
          <a:xfrm>
            <a:off x="2646177" y="3314113"/>
            <a:ext cx="1992462" cy="1992462"/>
          </a:xfrm>
          <a:custGeom>
            <a:avLst/>
            <a:gdLst>
              <a:gd name="connsiteX0" fmla="*/ 996231 w 1992462"/>
              <a:gd name="connsiteY0" fmla="*/ 0 h 1992462"/>
              <a:gd name="connsiteX1" fmla="*/ 1180238 w 1992462"/>
              <a:gd name="connsiteY1" fmla="*/ 76218 h 1992462"/>
              <a:gd name="connsiteX2" fmla="*/ 1916244 w 1992462"/>
              <a:gd name="connsiteY2" fmla="*/ 812224 h 1992462"/>
              <a:gd name="connsiteX3" fmla="*/ 1916244 w 1992462"/>
              <a:gd name="connsiteY3" fmla="*/ 1180238 h 1992462"/>
              <a:gd name="connsiteX4" fmla="*/ 1180238 w 1992462"/>
              <a:gd name="connsiteY4" fmla="*/ 1916244 h 1992462"/>
              <a:gd name="connsiteX5" fmla="*/ 812224 w 1992462"/>
              <a:gd name="connsiteY5" fmla="*/ 1916244 h 1992462"/>
              <a:gd name="connsiteX6" fmla="*/ 76218 w 1992462"/>
              <a:gd name="connsiteY6" fmla="*/ 1180238 h 1992462"/>
              <a:gd name="connsiteX7" fmla="*/ 76218 w 1992462"/>
              <a:gd name="connsiteY7" fmla="*/ 812224 h 1992462"/>
              <a:gd name="connsiteX8" fmla="*/ 812224 w 1992462"/>
              <a:gd name="connsiteY8" fmla="*/ 76218 h 1992462"/>
              <a:gd name="connsiteX9" fmla="*/ 996231 w 1992462"/>
              <a:gd name="connsiteY9" fmla="*/ 0 h 199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462" h="1992462">
                <a:moveTo>
                  <a:pt x="996231" y="0"/>
                </a:moveTo>
                <a:cubicBezTo>
                  <a:pt x="1062829" y="0"/>
                  <a:pt x="1129426" y="25406"/>
                  <a:pt x="1180238" y="76218"/>
                </a:cubicBezTo>
                <a:lnTo>
                  <a:pt x="1916244" y="812224"/>
                </a:lnTo>
                <a:cubicBezTo>
                  <a:pt x="2017868" y="913848"/>
                  <a:pt x="2017868" y="1078614"/>
                  <a:pt x="1916244" y="1180238"/>
                </a:cubicBezTo>
                <a:lnTo>
                  <a:pt x="1180238" y="1916244"/>
                </a:lnTo>
                <a:cubicBezTo>
                  <a:pt x="1078614" y="2017868"/>
                  <a:pt x="913848" y="2017868"/>
                  <a:pt x="812224" y="1916244"/>
                </a:cubicBezTo>
                <a:lnTo>
                  <a:pt x="76218" y="1180238"/>
                </a:lnTo>
                <a:cubicBezTo>
                  <a:pt x="-25406" y="1078614"/>
                  <a:pt x="-25406" y="913848"/>
                  <a:pt x="76218" y="812224"/>
                </a:cubicBezTo>
                <a:lnTo>
                  <a:pt x="812224" y="76218"/>
                </a:lnTo>
                <a:cubicBezTo>
                  <a:pt x="863036" y="25406"/>
                  <a:pt x="929634" y="0"/>
                  <a:pt x="99623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4" name="Freeform 17">
            <a:extLst>
              <a:ext uri="{FF2B5EF4-FFF2-40B4-BE49-F238E27FC236}">
                <a16:creationId xmlns:a16="http://schemas.microsoft.com/office/drawing/2014/main" id="{F0DAB618-C9CE-4CC4-92F0-6236FADF7CBC}"/>
              </a:ext>
            </a:extLst>
          </p:cNvPr>
          <p:cNvSpPr>
            <a:spLocks noGrp="1"/>
          </p:cNvSpPr>
          <p:nvPr>
            <p:ph type="pic" sz="quarter" idx="12" hasCustomPrompt="1"/>
          </p:nvPr>
        </p:nvSpPr>
        <p:spPr>
          <a:xfrm>
            <a:off x="4637130" y="2078633"/>
            <a:ext cx="1992462" cy="1992462"/>
          </a:xfrm>
          <a:custGeom>
            <a:avLst/>
            <a:gdLst>
              <a:gd name="connsiteX0" fmla="*/ 996231 w 1992462"/>
              <a:gd name="connsiteY0" fmla="*/ 0 h 1992462"/>
              <a:gd name="connsiteX1" fmla="*/ 1180238 w 1992462"/>
              <a:gd name="connsiteY1" fmla="*/ 76218 h 1992462"/>
              <a:gd name="connsiteX2" fmla="*/ 1916244 w 1992462"/>
              <a:gd name="connsiteY2" fmla="*/ 812224 h 1992462"/>
              <a:gd name="connsiteX3" fmla="*/ 1916244 w 1992462"/>
              <a:gd name="connsiteY3" fmla="*/ 1180238 h 1992462"/>
              <a:gd name="connsiteX4" fmla="*/ 1180238 w 1992462"/>
              <a:gd name="connsiteY4" fmla="*/ 1916244 h 1992462"/>
              <a:gd name="connsiteX5" fmla="*/ 812224 w 1992462"/>
              <a:gd name="connsiteY5" fmla="*/ 1916244 h 1992462"/>
              <a:gd name="connsiteX6" fmla="*/ 76218 w 1992462"/>
              <a:gd name="connsiteY6" fmla="*/ 1180238 h 1992462"/>
              <a:gd name="connsiteX7" fmla="*/ 76218 w 1992462"/>
              <a:gd name="connsiteY7" fmla="*/ 812224 h 1992462"/>
              <a:gd name="connsiteX8" fmla="*/ 812224 w 1992462"/>
              <a:gd name="connsiteY8" fmla="*/ 76218 h 1992462"/>
              <a:gd name="connsiteX9" fmla="*/ 996231 w 1992462"/>
              <a:gd name="connsiteY9" fmla="*/ 0 h 199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462" h="1992462">
                <a:moveTo>
                  <a:pt x="996231" y="0"/>
                </a:moveTo>
                <a:cubicBezTo>
                  <a:pt x="1062829" y="0"/>
                  <a:pt x="1129426" y="25406"/>
                  <a:pt x="1180238" y="76218"/>
                </a:cubicBezTo>
                <a:lnTo>
                  <a:pt x="1916244" y="812224"/>
                </a:lnTo>
                <a:cubicBezTo>
                  <a:pt x="2017868" y="913848"/>
                  <a:pt x="2017868" y="1078614"/>
                  <a:pt x="1916244" y="1180238"/>
                </a:cubicBezTo>
                <a:lnTo>
                  <a:pt x="1180238" y="1916244"/>
                </a:lnTo>
                <a:cubicBezTo>
                  <a:pt x="1078614" y="2017868"/>
                  <a:pt x="913848" y="2017868"/>
                  <a:pt x="812224" y="1916244"/>
                </a:cubicBezTo>
                <a:lnTo>
                  <a:pt x="76218" y="1180238"/>
                </a:lnTo>
                <a:cubicBezTo>
                  <a:pt x="-25406" y="1078614"/>
                  <a:pt x="-25406" y="913848"/>
                  <a:pt x="76218" y="812224"/>
                </a:cubicBezTo>
                <a:lnTo>
                  <a:pt x="812224" y="76218"/>
                </a:lnTo>
                <a:cubicBezTo>
                  <a:pt x="863036" y="25406"/>
                  <a:pt x="929634" y="0"/>
                  <a:pt x="99623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5" name="Freeform 20">
            <a:extLst>
              <a:ext uri="{FF2B5EF4-FFF2-40B4-BE49-F238E27FC236}">
                <a16:creationId xmlns:a16="http://schemas.microsoft.com/office/drawing/2014/main" id="{466BF0FD-E3F6-4C17-B326-847FCCAD1A42}"/>
              </a:ext>
            </a:extLst>
          </p:cNvPr>
          <p:cNvSpPr>
            <a:spLocks noGrp="1"/>
          </p:cNvSpPr>
          <p:nvPr>
            <p:ph type="pic" sz="quarter" idx="13" hasCustomPrompt="1"/>
          </p:nvPr>
        </p:nvSpPr>
        <p:spPr>
          <a:xfrm>
            <a:off x="6975414" y="2829564"/>
            <a:ext cx="2224949" cy="2224950"/>
          </a:xfrm>
          <a:custGeom>
            <a:avLst/>
            <a:gdLst>
              <a:gd name="connsiteX0" fmla="*/ 1112475 w 2224949"/>
              <a:gd name="connsiteY0" fmla="*/ 0 h 2224950"/>
              <a:gd name="connsiteX1" fmla="*/ 1317953 w 2224949"/>
              <a:gd name="connsiteY1" fmla="*/ 85112 h 2224950"/>
              <a:gd name="connsiteX2" fmla="*/ 2139838 w 2224949"/>
              <a:gd name="connsiteY2" fmla="*/ 906998 h 2224950"/>
              <a:gd name="connsiteX3" fmla="*/ 2139838 w 2224949"/>
              <a:gd name="connsiteY3" fmla="*/ 1317953 h 2224950"/>
              <a:gd name="connsiteX4" fmla="*/ 1317953 w 2224949"/>
              <a:gd name="connsiteY4" fmla="*/ 2139838 h 2224950"/>
              <a:gd name="connsiteX5" fmla="*/ 906998 w 2224949"/>
              <a:gd name="connsiteY5" fmla="*/ 2139838 h 2224950"/>
              <a:gd name="connsiteX6" fmla="*/ 85112 w 2224949"/>
              <a:gd name="connsiteY6" fmla="*/ 1317953 h 2224950"/>
              <a:gd name="connsiteX7" fmla="*/ 85112 w 2224949"/>
              <a:gd name="connsiteY7" fmla="*/ 906998 h 2224950"/>
              <a:gd name="connsiteX8" fmla="*/ 906998 w 2224949"/>
              <a:gd name="connsiteY8" fmla="*/ 85112 h 2224950"/>
              <a:gd name="connsiteX9" fmla="*/ 1112475 w 2224949"/>
              <a:gd name="connsiteY9" fmla="*/ 0 h 222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4949" h="2224950">
                <a:moveTo>
                  <a:pt x="1112475" y="0"/>
                </a:moveTo>
                <a:cubicBezTo>
                  <a:pt x="1186844" y="0"/>
                  <a:pt x="1261212" y="28371"/>
                  <a:pt x="1317953" y="85112"/>
                </a:cubicBezTo>
                <a:lnTo>
                  <a:pt x="2139838" y="906998"/>
                </a:lnTo>
                <a:cubicBezTo>
                  <a:pt x="2253320" y="1020480"/>
                  <a:pt x="2253320" y="1204470"/>
                  <a:pt x="2139838" y="1317953"/>
                </a:cubicBezTo>
                <a:lnTo>
                  <a:pt x="1317953" y="2139838"/>
                </a:lnTo>
                <a:cubicBezTo>
                  <a:pt x="1204471" y="2253321"/>
                  <a:pt x="1020480" y="2253321"/>
                  <a:pt x="906998" y="2139838"/>
                </a:cubicBezTo>
                <a:lnTo>
                  <a:pt x="85112" y="1317953"/>
                </a:lnTo>
                <a:cubicBezTo>
                  <a:pt x="-28370" y="1204470"/>
                  <a:pt x="-28370" y="1020480"/>
                  <a:pt x="85112" y="906998"/>
                </a:cubicBezTo>
                <a:lnTo>
                  <a:pt x="906998" y="85112"/>
                </a:lnTo>
                <a:cubicBezTo>
                  <a:pt x="963739" y="28371"/>
                  <a:pt x="1038107" y="0"/>
                  <a:pt x="1112475"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6" name="Freeform 23">
            <a:extLst>
              <a:ext uri="{FF2B5EF4-FFF2-40B4-BE49-F238E27FC236}">
                <a16:creationId xmlns:a16="http://schemas.microsoft.com/office/drawing/2014/main" id="{A9891003-8905-4741-8578-86EB75DE5DD5}"/>
              </a:ext>
            </a:extLst>
          </p:cNvPr>
          <p:cNvSpPr>
            <a:spLocks noGrp="1"/>
          </p:cNvSpPr>
          <p:nvPr>
            <p:ph type="pic" sz="quarter" idx="14" hasCustomPrompt="1"/>
          </p:nvPr>
        </p:nvSpPr>
        <p:spPr>
          <a:xfrm>
            <a:off x="9244957" y="1675863"/>
            <a:ext cx="2195673" cy="2195674"/>
          </a:xfrm>
          <a:custGeom>
            <a:avLst/>
            <a:gdLst>
              <a:gd name="connsiteX0" fmla="*/ 1097837 w 2195673"/>
              <a:gd name="connsiteY0" fmla="*/ 0 h 2195674"/>
              <a:gd name="connsiteX1" fmla="*/ 1300611 w 2195673"/>
              <a:gd name="connsiteY1" fmla="*/ 83992 h 2195674"/>
              <a:gd name="connsiteX2" fmla="*/ 2111682 w 2195673"/>
              <a:gd name="connsiteY2" fmla="*/ 895063 h 2195674"/>
              <a:gd name="connsiteX3" fmla="*/ 2111682 w 2195673"/>
              <a:gd name="connsiteY3" fmla="*/ 1300611 h 2195674"/>
              <a:gd name="connsiteX4" fmla="*/ 1300611 w 2195673"/>
              <a:gd name="connsiteY4" fmla="*/ 2111683 h 2195674"/>
              <a:gd name="connsiteX5" fmla="*/ 895063 w 2195673"/>
              <a:gd name="connsiteY5" fmla="*/ 2111683 h 2195674"/>
              <a:gd name="connsiteX6" fmla="*/ 83992 w 2195673"/>
              <a:gd name="connsiteY6" fmla="*/ 1300611 h 2195674"/>
              <a:gd name="connsiteX7" fmla="*/ 83992 w 2195673"/>
              <a:gd name="connsiteY7" fmla="*/ 895063 h 2195674"/>
              <a:gd name="connsiteX8" fmla="*/ 895063 w 2195673"/>
              <a:gd name="connsiteY8" fmla="*/ 83992 h 2195674"/>
              <a:gd name="connsiteX9" fmla="*/ 1097837 w 2195673"/>
              <a:gd name="connsiteY9" fmla="*/ 0 h 219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673" h="2195674">
                <a:moveTo>
                  <a:pt x="1097837" y="0"/>
                </a:moveTo>
                <a:cubicBezTo>
                  <a:pt x="1171227" y="0"/>
                  <a:pt x="1244617" y="27997"/>
                  <a:pt x="1300611" y="83992"/>
                </a:cubicBezTo>
                <a:lnTo>
                  <a:pt x="2111682" y="895063"/>
                </a:lnTo>
                <a:cubicBezTo>
                  <a:pt x="2223671" y="1007052"/>
                  <a:pt x="2223671" y="1188623"/>
                  <a:pt x="2111682" y="1300611"/>
                </a:cubicBezTo>
                <a:lnTo>
                  <a:pt x="1300611" y="2111683"/>
                </a:lnTo>
                <a:cubicBezTo>
                  <a:pt x="1188622" y="2223671"/>
                  <a:pt x="1007052" y="2223671"/>
                  <a:pt x="895063" y="2111683"/>
                </a:cubicBezTo>
                <a:lnTo>
                  <a:pt x="83992" y="1300611"/>
                </a:lnTo>
                <a:cubicBezTo>
                  <a:pt x="-27997" y="1188623"/>
                  <a:pt x="-27997" y="1007052"/>
                  <a:pt x="83992" y="895063"/>
                </a:cubicBezTo>
                <a:lnTo>
                  <a:pt x="895063" y="83992"/>
                </a:lnTo>
                <a:cubicBezTo>
                  <a:pt x="951058" y="27997"/>
                  <a:pt x="1024447" y="0"/>
                  <a:pt x="1097837"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9" name="Title 8"/>
          <p:cNvSpPr>
            <a:spLocks noGrp="1"/>
          </p:cNvSpPr>
          <p:nvPr>
            <p:ph type="title"/>
          </p:nvPr>
        </p:nvSpPr>
        <p:spPr>
          <a:xfrm>
            <a:off x="838200" y="365125"/>
            <a:ext cx="10515600" cy="1325563"/>
          </a:xfrm>
          <a:prstGeom prst="rect">
            <a:avLst/>
          </a:prstGeom>
        </p:spPr>
        <p:txBody>
          <a:bodyPr/>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841864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2_Custom Layout">
    <p:bg>
      <p:bgPr>
        <a:gradFill>
          <a:gsLst>
            <a:gs pos="0">
              <a:schemeClr val="accent1"/>
            </a:gs>
            <a:gs pos="100000">
              <a:schemeClr val="accent4"/>
            </a:gs>
          </a:gsLst>
          <a:lin ang="2700000" scaled="0"/>
        </a:gradFill>
        <a:effectLst/>
      </p:bgPr>
    </p:bg>
    <p:spTree>
      <p:nvGrpSpPr>
        <p:cNvPr id="1" name=""/>
        <p:cNvGrpSpPr/>
        <p:nvPr/>
      </p:nvGrpSpPr>
      <p:grpSpPr>
        <a:xfrm>
          <a:off x="0" y="0"/>
          <a:ext cx="0" cy="0"/>
          <a:chOff x="0" y="0"/>
          <a:chExt cx="0" cy="0"/>
        </a:xfrm>
      </p:grpSpPr>
      <p:sp>
        <p:nvSpPr>
          <p:cNvPr id="6" name="Picture Placeholder 22">
            <a:extLst>
              <a:ext uri="{FF2B5EF4-FFF2-40B4-BE49-F238E27FC236}">
                <a16:creationId xmlns:a16="http://schemas.microsoft.com/office/drawing/2014/main" id="{79938DEA-89D7-4B58-B5FD-58E595425798}"/>
              </a:ext>
            </a:extLst>
          </p:cNvPr>
          <p:cNvSpPr>
            <a:spLocks noGrp="1"/>
          </p:cNvSpPr>
          <p:nvPr>
            <p:ph type="pic" sz="quarter" idx="10"/>
          </p:nvPr>
        </p:nvSpPr>
        <p:spPr>
          <a:xfrm>
            <a:off x="3342968" y="2003693"/>
            <a:ext cx="5506064" cy="3470048"/>
          </a:xfrm>
          <a:custGeom>
            <a:avLst/>
            <a:gdLst>
              <a:gd name="connsiteX0" fmla="*/ 235048 w 8995674"/>
              <a:gd name="connsiteY0" fmla="*/ 0 h 5669281"/>
              <a:gd name="connsiteX1" fmla="*/ 8760626 w 8995674"/>
              <a:gd name="connsiteY1" fmla="*/ 0 h 5669281"/>
              <a:gd name="connsiteX2" fmla="*/ 8995674 w 8995674"/>
              <a:gd name="connsiteY2" fmla="*/ 235048 h 5669281"/>
              <a:gd name="connsiteX3" fmla="*/ 8995674 w 8995674"/>
              <a:gd name="connsiteY3" fmla="*/ 5434233 h 5669281"/>
              <a:gd name="connsiteX4" fmla="*/ 8760626 w 8995674"/>
              <a:gd name="connsiteY4" fmla="*/ 5669281 h 5669281"/>
              <a:gd name="connsiteX5" fmla="*/ 235048 w 8995674"/>
              <a:gd name="connsiteY5" fmla="*/ 5669281 h 5669281"/>
              <a:gd name="connsiteX6" fmla="*/ 0 w 8995674"/>
              <a:gd name="connsiteY6" fmla="*/ 5434233 h 5669281"/>
              <a:gd name="connsiteX7" fmla="*/ 0 w 8995674"/>
              <a:gd name="connsiteY7" fmla="*/ 235048 h 5669281"/>
              <a:gd name="connsiteX8" fmla="*/ 235048 w 8995674"/>
              <a:gd name="connsiteY8" fmla="*/ 0 h 566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5674" h="5669281">
                <a:moveTo>
                  <a:pt x="235048" y="0"/>
                </a:moveTo>
                <a:lnTo>
                  <a:pt x="8760626" y="0"/>
                </a:lnTo>
                <a:cubicBezTo>
                  <a:pt x="8890439" y="0"/>
                  <a:pt x="8995674" y="105235"/>
                  <a:pt x="8995674" y="235048"/>
                </a:cubicBezTo>
                <a:lnTo>
                  <a:pt x="8995674" y="5434233"/>
                </a:lnTo>
                <a:cubicBezTo>
                  <a:pt x="8995674" y="5564046"/>
                  <a:pt x="8890439" y="5669281"/>
                  <a:pt x="8760626" y="5669281"/>
                </a:cubicBezTo>
                <a:lnTo>
                  <a:pt x="235048" y="5669281"/>
                </a:lnTo>
                <a:cubicBezTo>
                  <a:pt x="105236" y="5669281"/>
                  <a:pt x="0" y="5564046"/>
                  <a:pt x="0" y="5434233"/>
                </a:cubicBezTo>
                <a:lnTo>
                  <a:pt x="0" y="235048"/>
                </a:lnTo>
                <a:cubicBezTo>
                  <a:pt x="0" y="105235"/>
                  <a:pt x="105236" y="0"/>
                  <a:pt x="235048" y="0"/>
                </a:cubicBezTo>
                <a:close/>
              </a:path>
            </a:pathLst>
          </a:custGeom>
          <a:solidFill>
            <a:schemeClr val="bg1">
              <a:lumMod val="95000"/>
            </a:schemeClr>
          </a:solidFill>
          <a:effectLst>
            <a:outerShdw blurRad="1270000" dist="1270000" dir="2700000" sx="95000" sy="95000" algn="tl" rotWithShape="0">
              <a:prstClr val="black">
                <a:alpha val="10000"/>
              </a:prstClr>
            </a:outerShdw>
          </a:effectLst>
        </p:spPr>
        <p:txBody>
          <a:bodyPr wrap="square">
            <a:noAutofit/>
          </a:bodyPr>
          <a:lstStyle>
            <a:lvl1pPr marL="0" indent="0" algn="ctr">
              <a:buNone/>
              <a:defRPr>
                <a:solidFill>
                  <a:schemeClr val="tx1">
                    <a:lumMod val="65000"/>
                    <a:lumOff val="35000"/>
                  </a:schemeClr>
                </a:solidFill>
              </a:defRPr>
            </a:lvl1pPr>
          </a:lstStyle>
          <a:p>
            <a:endParaRPr lang="id-ID"/>
          </a:p>
        </p:txBody>
      </p:sp>
      <p:sp>
        <p:nvSpPr>
          <p:cNvPr id="2" name="Title 1"/>
          <p:cNvSpPr>
            <a:spLocks noGrp="1"/>
          </p:cNvSpPr>
          <p:nvPr>
            <p:ph type="title"/>
          </p:nvPr>
        </p:nvSpPr>
        <p:spPr>
          <a:xfrm>
            <a:off x="1099458" y="972164"/>
            <a:ext cx="10515600" cy="1325563"/>
          </a:xfrm>
          <a:prstGeom prst="rect">
            <a:avLst/>
          </a:prstGeom>
        </p:spPr>
        <p:txBody>
          <a:bodyP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848035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3_Custom Layout">
    <p:bg>
      <p:bgPr>
        <a:gradFill>
          <a:gsLst>
            <a:gs pos="0">
              <a:schemeClr val="accent1"/>
            </a:gs>
            <a:gs pos="100000">
              <a:schemeClr val="accent4"/>
            </a:gs>
          </a:gsLst>
          <a:lin ang="2700000" scaled="0"/>
        </a:gradFill>
        <a:effectLst/>
      </p:bgPr>
    </p:bg>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1610BE2D-BB5A-435A-937D-3D7A7A6E4E63}"/>
              </a:ext>
            </a:extLst>
          </p:cNvPr>
          <p:cNvSpPr>
            <a:spLocks noGrp="1"/>
          </p:cNvSpPr>
          <p:nvPr>
            <p:ph type="pic" sz="quarter" idx="13"/>
          </p:nvPr>
        </p:nvSpPr>
        <p:spPr>
          <a:xfrm>
            <a:off x="1078642" y="2152649"/>
            <a:ext cx="1824432" cy="1824432"/>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3" name="Picture Placeholder 7">
            <a:extLst>
              <a:ext uri="{FF2B5EF4-FFF2-40B4-BE49-F238E27FC236}">
                <a16:creationId xmlns:a16="http://schemas.microsoft.com/office/drawing/2014/main" id="{1566EB38-F2D7-44C1-9917-D36E00C2C393}"/>
              </a:ext>
            </a:extLst>
          </p:cNvPr>
          <p:cNvSpPr>
            <a:spLocks noGrp="1"/>
          </p:cNvSpPr>
          <p:nvPr>
            <p:ph type="pic" sz="quarter" idx="10"/>
          </p:nvPr>
        </p:nvSpPr>
        <p:spPr>
          <a:xfrm>
            <a:off x="3821055"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4" name="Picture Placeholder 7">
            <a:extLst>
              <a:ext uri="{FF2B5EF4-FFF2-40B4-BE49-F238E27FC236}">
                <a16:creationId xmlns:a16="http://schemas.microsoft.com/office/drawing/2014/main" id="{122E46C8-DB4B-4C14-8BC2-5F7C910640C3}"/>
              </a:ext>
            </a:extLst>
          </p:cNvPr>
          <p:cNvSpPr>
            <a:spLocks noGrp="1"/>
          </p:cNvSpPr>
          <p:nvPr>
            <p:ph type="pic" sz="quarter" idx="14"/>
          </p:nvPr>
        </p:nvSpPr>
        <p:spPr>
          <a:xfrm>
            <a:off x="6563466"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5" name="Picture Placeholder 7">
            <a:extLst>
              <a:ext uri="{FF2B5EF4-FFF2-40B4-BE49-F238E27FC236}">
                <a16:creationId xmlns:a16="http://schemas.microsoft.com/office/drawing/2014/main" id="{4422F701-EB5E-4265-8801-C001BFC3EAEC}"/>
              </a:ext>
            </a:extLst>
          </p:cNvPr>
          <p:cNvSpPr>
            <a:spLocks noGrp="1"/>
          </p:cNvSpPr>
          <p:nvPr>
            <p:ph type="pic" sz="quarter" idx="15"/>
          </p:nvPr>
        </p:nvSpPr>
        <p:spPr>
          <a:xfrm>
            <a:off x="9305877"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7" name="Title 6"/>
          <p:cNvSpPr>
            <a:spLocks noGrp="1"/>
          </p:cNvSpPr>
          <p:nvPr>
            <p:ph type="title"/>
          </p:nvPr>
        </p:nvSpPr>
        <p:spPr>
          <a:xfrm>
            <a:off x="884304" y="987531"/>
            <a:ext cx="10515600" cy="1325563"/>
          </a:xfrm>
          <a:prstGeom prst="rect">
            <a:avLst/>
          </a:prstGeom>
        </p:spPr>
        <p:txBody>
          <a:bodyP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131556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9A1EBA87-D6F9-4099-83D5-AAED60E3D62B}"/>
              </a:ext>
            </a:extLst>
          </p:cNvPr>
          <p:cNvSpPr>
            <a:spLocks noGrp="1"/>
          </p:cNvSpPr>
          <p:nvPr>
            <p:ph type="pic" sz="quarter" idx="10" hasCustomPrompt="1"/>
          </p:nvPr>
        </p:nvSpPr>
        <p:spPr>
          <a:xfrm>
            <a:off x="-1" y="0"/>
            <a:ext cx="4540251" cy="6858000"/>
          </a:xfrm>
          <a:custGeom>
            <a:avLst/>
            <a:gdLst>
              <a:gd name="connsiteX0" fmla="*/ 0 w 4540251"/>
              <a:gd name="connsiteY0" fmla="*/ 0 h 6858000"/>
              <a:gd name="connsiteX1" fmla="*/ 4540251 w 4540251"/>
              <a:gd name="connsiteY1" fmla="*/ 0 h 6858000"/>
              <a:gd name="connsiteX2" fmla="*/ 4540251 w 4540251"/>
              <a:gd name="connsiteY2" fmla="*/ 6858000 h 6858000"/>
              <a:gd name="connsiteX3" fmla="*/ 0 w 45402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40251" h="6858000">
                <a:moveTo>
                  <a:pt x="0" y="0"/>
                </a:moveTo>
                <a:lnTo>
                  <a:pt x="4540251" y="0"/>
                </a:lnTo>
                <a:lnTo>
                  <a:pt x="4540251" y="6858000"/>
                </a:lnTo>
                <a:lnTo>
                  <a:pt x="0" y="6858000"/>
                </a:lnTo>
                <a:close/>
              </a:path>
            </a:pathLst>
          </a:custGeom>
          <a:solidFill>
            <a:schemeClr val="bg1">
              <a:lumMod val="95000"/>
            </a:schemeClr>
          </a:solidFill>
        </p:spPr>
        <p:txBody>
          <a:bodyPr wrap="square">
            <a:noAutofit/>
          </a:bodyPr>
          <a:lstStyle>
            <a:lvl1pPr marL="0" indent="0">
              <a:buNone/>
              <a:defRPr>
                <a:latin typeface="Lato" panose="020F0502020204030203" pitchFamily="34" charset="0"/>
              </a:defRPr>
            </a:lvl1pPr>
          </a:lstStyle>
          <a:p>
            <a:r>
              <a:rPr lang="en-US"/>
              <a:t>Add Picture</a:t>
            </a:r>
          </a:p>
        </p:txBody>
      </p:sp>
      <p:sp>
        <p:nvSpPr>
          <p:cNvPr id="5" name="Title 4"/>
          <p:cNvSpPr>
            <a:spLocks noGrp="1"/>
          </p:cNvSpPr>
          <p:nvPr>
            <p:ph type="title"/>
          </p:nvPr>
        </p:nvSpPr>
        <p:spPr>
          <a:xfrm>
            <a:off x="5264202" y="242181"/>
            <a:ext cx="6338835" cy="1325563"/>
          </a:xfrm>
          <a:prstGeom prst="rect">
            <a:avLst/>
          </a:prstGeom>
        </p:spPr>
        <p:txBody>
          <a:bodyPr/>
          <a:lstStyle/>
          <a:p>
            <a:r>
              <a:rPr lang="en-US"/>
              <a:t>Click to edit Master title style</a:t>
            </a:r>
          </a:p>
        </p:txBody>
      </p:sp>
      <p:sp>
        <p:nvSpPr>
          <p:cNvPr id="7" name="Content Placeholder 6"/>
          <p:cNvSpPr>
            <a:spLocks noGrp="1"/>
          </p:cNvSpPr>
          <p:nvPr>
            <p:ph sz="quarter" idx="11"/>
          </p:nvPr>
        </p:nvSpPr>
        <p:spPr>
          <a:xfrm>
            <a:off x="5248275" y="1958975"/>
            <a:ext cx="6354763" cy="46577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812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1EEE8353-5E63-4C29-9930-F47320520543}"/>
              </a:ext>
            </a:extLst>
          </p:cNvPr>
          <p:cNvSpPr>
            <a:spLocks noGrp="1"/>
          </p:cNvSpPr>
          <p:nvPr>
            <p:ph type="pic" sz="quarter" idx="10" hasCustomPrompt="1"/>
          </p:nvPr>
        </p:nvSpPr>
        <p:spPr>
          <a:xfrm>
            <a:off x="883920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a:t>Add Picture</a:t>
            </a:r>
          </a:p>
        </p:txBody>
      </p:sp>
      <p:sp>
        <p:nvSpPr>
          <p:cNvPr id="3" name="Picture Placeholder 11">
            <a:extLst>
              <a:ext uri="{FF2B5EF4-FFF2-40B4-BE49-F238E27FC236}">
                <a16:creationId xmlns:a16="http://schemas.microsoft.com/office/drawing/2014/main" id="{998609BB-4851-47D0-80EB-A0A0AAF5B068}"/>
              </a:ext>
            </a:extLst>
          </p:cNvPr>
          <p:cNvSpPr>
            <a:spLocks noGrp="1"/>
          </p:cNvSpPr>
          <p:nvPr>
            <p:ph type="pic" sz="quarter" idx="11" hasCustomPrompt="1"/>
          </p:nvPr>
        </p:nvSpPr>
        <p:spPr>
          <a:xfrm>
            <a:off x="592455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a:t>Add Picture</a:t>
            </a:r>
          </a:p>
        </p:txBody>
      </p:sp>
      <p:sp>
        <p:nvSpPr>
          <p:cNvPr id="4" name="Picture Placeholder 12">
            <a:extLst>
              <a:ext uri="{FF2B5EF4-FFF2-40B4-BE49-F238E27FC236}">
                <a16:creationId xmlns:a16="http://schemas.microsoft.com/office/drawing/2014/main" id="{08340A62-4214-4A8E-8845-3216BD683747}"/>
              </a:ext>
            </a:extLst>
          </p:cNvPr>
          <p:cNvSpPr>
            <a:spLocks noGrp="1"/>
          </p:cNvSpPr>
          <p:nvPr>
            <p:ph type="pic" sz="quarter" idx="12" hasCustomPrompt="1"/>
          </p:nvPr>
        </p:nvSpPr>
        <p:spPr>
          <a:xfrm>
            <a:off x="300990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a:t>Add Picture</a:t>
            </a:r>
          </a:p>
        </p:txBody>
      </p:sp>
      <p:sp>
        <p:nvSpPr>
          <p:cNvPr id="7" name="Title 6"/>
          <p:cNvSpPr>
            <a:spLocks noGrp="1"/>
          </p:cNvSpPr>
          <p:nvPr>
            <p:ph type="title"/>
          </p:nvPr>
        </p:nvSpPr>
        <p:spPr>
          <a:xfrm>
            <a:off x="838200" y="365125"/>
            <a:ext cx="10515600" cy="1325563"/>
          </a:xfrm>
          <a:prstGeom prst="rect">
            <a:avLst/>
          </a:prstGeom>
        </p:spPr>
        <p:txBody>
          <a:bodyPr/>
          <a:lstStyle>
            <a:lvl1pPr>
              <a:defRPr sz="4000">
                <a:solidFill>
                  <a:schemeClr val="tx2"/>
                </a:solidFill>
              </a:defRPr>
            </a:lvl1pPr>
          </a:lstStyle>
          <a:p>
            <a:r>
              <a:rPr lang="en-US"/>
              <a:t>Click to edit Master title style</a:t>
            </a:r>
          </a:p>
        </p:txBody>
      </p:sp>
    </p:spTree>
    <p:extLst>
      <p:ext uri="{BB962C8B-B14F-4D97-AF65-F5344CB8AC3E}">
        <p14:creationId xmlns:p14="http://schemas.microsoft.com/office/powerpoint/2010/main" val="1489024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9_Custom Layout">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828CA471-2C49-4C56-B95A-2DB1B5AE7357}"/>
              </a:ext>
            </a:extLst>
          </p:cNvPr>
          <p:cNvSpPr>
            <a:spLocks noGrp="1"/>
          </p:cNvSpPr>
          <p:nvPr>
            <p:ph type="pic" sz="quarter" idx="10" hasCustomPrompt="1"/>
          </p:nvPr>
        </p:nvSpPr>
        <p:spPr>
          <a:xfrm>
            <a:off x="874585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3" name="Picture Placeholder 13">
            <a:extLst>
              <a:ext uri="{FF2B5EF4-FFF2-40B4-BE49-F238E27FC236}">
                <a16:creationId xmlns:a16="http://schemas.microsoft.com/office/drawing/2014/main" id="{7798F40D-1D1A-4CEF-B926-F73997050E47}"/>
              </a:ext>
            </a:extLst>
          </p:cNvPr>
          <p:cNvSpPr>
            <a:spLocks noGrp="1"/>
          </p:cNvSpPr>
          <p:nvPr>
            <p:ph type="pic" sz="quarter" idx="11" hasCustomPrompt="1"/>
          </p:nvPr>
        </p:nvSpPr>
        <p:spPr>
          <a:xfrm>
            <a:off x="628713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4" name="Picture Placeholder 14">
            <a:extLst>
              <a:ext uri="{FF2B5EF4-FFF2-40B4-BE49-F238E27FC236}">
                <a16:creationId xmlns:a16="http://schemas.microsoft.com/office/drawing/2014/main" id="{1119D26F-14B3-4453-B760-F5F2373E2468}"/>
              </a:ext>
            </a:extLst>
          </p:cNvPr>
          <p:cNvSpPr>
            <a:spLocks noGrp="1"/>
          </p:cNvSpPr>
          <p:nvPr>
            <p:ph type="pic" sz="quarter" idx="12" hasCustomPrompt="1"/>
          </p:nvPr>
        </p:nvSpPr>
        <p:spPr>
          <a:xfrm>
            <a:off x="382841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5" name="Picture Placeholder 15">
            <a:extLst>
              <a:ext uri="{FF2B5EF4-FFF2-40B4-BE49-F238E27FC236}">
                <a16:creationId xmlns:a16="http://schemas.microsoft.com/office/drawing/2014/main" id="{27FB6A6D-77D3-48A8-A82E-B09821D00AB9}"/>
              </a:ext>
            </a:extLst>
          </p:cNvPr>
          <p:cNvSpPr>
            <a:spLocks noGrp="1"/>
          </p:cNvSpPr>
          <p:nvPr>
            <p:ph type="pic" sz="quarter" idx="13" hasCustomPrompt="1"/>
          </p:nvPr>
        </p:nvSpPr>
        <p:spPr>
          <a:xfrm>
            <a:off x="136969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8" name="Title 7"/>
          <p:cNvSpPr>
            <a:spLocks noGrp="1"/>
          </p:cNvSpPr>
          <p:nvPr>
            <p:ph type="title"/>
          </p:nvPr>
        </p:nvSpPr>
        <p:spPr>
          <a:xfrm>
            <a:off x="1029335" y="887639"/>
            <a:ext cx="10515600" cy="1325563"/>
          </a:xfrm>
          <a:prstGeom prst="rect">
            <a:avLst/>
          </a:prstGeom>
        </p:spPr>
        <p:txBody>
          <a:bodyPr/>
          <a:lstStyle>
            <a:lvl1pPr>
              <a:defRPr sz="4000">
                <a:solidFill>
                  <a:schemeClr val="tx2"/>
                </a:solidFill>
              </a:defRPr>
            </a:lvl1pPr>
          </a:lstStyle>
          <a:p>
            <a:r>
              <a:rPr lang="en-US"/>
              <a:t>Click to edit Master title style</a:t>
            </a:r>
          </a:p>
        </p:txBody>
      </p:sp>
    </p:spTree>
    <p:extLst>
      <p:ext uri="{BB962C8B-B14F-4D97-AF65-F5344CB8AC3E}">
        <p14:creationId xmlns:p14="http://schemas.microsoft.com/office/powerpoint/2010/main" val="2414023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4CD62D2-4611-4F2D-A763-759D4C5EBFA2}"/>
              </a:ext>
            </a:extLst>
          </p:cNvPr>
          <p:cNvSpPr>
            <a:spLocks noGrp="1"/>
          </p:cNvSpPr>
          <p:nvPr>
            <p:ph type="pic" sz="quarter" idx="10" hasCustomPrompt="1"/>
          </p:nvPr>
        </p:nvSpPr>
        <p:spPr>
          <a:xfrm>
            <a:off x="8549613" y="2761770"/>
            <a:ext cx="4552950" cy="28575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20000"/>
              </a:prstClr>
            </a:innerShdw>
          </a:effectLst>
        </p:spPr>
        <p:txBody>
          <a:bodyPr wrap="square" anchor="ctr">
            <a:noAutofit/>
          </a:bodyPr>
          <a:lstStyle>
            <a:lvl1pPr marL="0" indent="0" algn="ctr">
              <a:buNone/>
              <a:defRPr sz="1800">
                <a:latin typeface="Lato" panose="020F0502020204030203" pitchFamily="34" charset="0"/>
              </a:defRPr>
            </a:lvl1pPr>
          </a:lstStyle>
          <a:p>
            <a:r>
              <a:rPr lang="en-US"/>
              <a:t>Add Picture</a:t>
            </a:r>
          </a:p>
        </p:txBody>
      </p:sp>
      <p:sp>
        <p:nvSpPr>
          <p:cNvPr id="7" name="Picture Placeholder 6">
            <a:extLst>
              <a:ext uri="{FF2B5EF4-FFF2-40B4-BE49-F238E27FC236}">
                <a16:creationId xmlns:a16="http://schemas.microsoft.com/office/drawing/2014/main" id="{E1E309ED-CFD7-40CC-9574-8B3C633D051D}"/>
              </a:ext>
            </a:extLst>
          </p:cNvPr>
          <p:cNvSpPr>
            <a:spLocks noGrp="1"/>
          </p:cNvSpPr>
          <p:nvPr>
            <p:ph type="pic" sz="quarter" idx="11" hasCustomPrompt="1"/>
          </p:nvPr>
        </p:nvSpPr>
        <p:spPr>
          <a:xfrm>
            <a:off x="6273138" y="1047270"/>
            <a:ext cx="4552950" cy="28575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outerShdw blurRad="635000" dist="190500" dir="2700000" algn="tl" rotWithShape="0">
              <a:prstClr val="black">
                <a:alpha val="40000"/>
              </a:prstClr>
            </a:outerShdw>
          </a:effectLst>
        </p:spPr>
        <p:txBody>
          <a:bodyPr wrap="square" anchor="ctr">
            <a:noAutofit/>
          </a:bodyPr>
          <a:lstStyle>
            <a:lvl1pPr marL="0" indent="0" algn="ctr">
              <a:buNone/>
              <a:defRPr sz="1800">
                <a:latin typeface="Lato" panose="020F0502020204030203" pitchFamily="34" charset="0"/>
              </a:defRPr>
            </a:lvl1pPr>
          </a:lstStyle>
          <a:p>
            <a:r>
              <a:rPr lang="en-US"/>
              <a:t>Add Picture</a:t>
            </a:r>
          </a:p>
        </p:txBody>
      </p:sp>
      <p:sp>
        <p:nvSpPr>
          <p:cNvPr id="2" name="Title 1"/>
          <p:cNvSpPr>
            <a:spLocks noGrp="1"/>
          </p:cNvSpPr>
          <p:nvPr>
            <p:ph type="title"/>
          </p:nvPr>
        </p:nvSpPr>
        <p:spPr>
          <a:xfrm>
            <a:off x="838200" y="365125"/>
            <a:ext cx="10515600" cy="1325563"/>
          </a:xfrm>
          <a:prstGeom prst="rect">
            <a:avLst/>
          </a:prstGeom>
        </p:spPr>
        <p:txBody>
          <a:bodyPr/>
          <a:lstStyle>
            <a:lvl1pPr>
              <a:defRPr sz="4000">
                <a:solidFill>
                  <a:schemeClr val="tx2"/>
                </a:solidFill>
              </a:defRPr>
            </a:lvl1pPr>
          </a:lstStyle>
          <a:p>
            <a:r>
              <a:rPr lang="en-US"/>
              <a:t>Click to edit Master title style</a:t>
            </a:r>
          </a:p>
        </p:txBody>
      </p:sp>
      <p:sp>
        <p:nvSpPr>
          <p:cNvPr id="8" name="Content Placeholder 7"/>
          <p:cNvSpPr>
            <a:spLocks noGrp="1"/>
          </p:cNvSpPr>
          <p:nvPr>
            <p:ph sz="quarter" idx="12"/>
          </p:nvPr>
        </p:nvSpPr>
        <p:spPr>
          <a:xfrm>
            <a:off x="884238" y="1898650"/>
            <a:ext cx="5140325" cy="37211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426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17">
            <a:extLst>
              <a:ext uri="{FF2B5EF4-FFF2-40B4-BE49-F238E27FC236}">
                <a16:creationId xmlns:a16="http://schemas.microsoft.com/office/drawing/2014/main" id="{A312C010-0EA6-4691-BE79-C3DF30035DDE}"/>
              </a:ext>
            </a:extLst>
          </p:cNvPr>
          <p:cNvSpPr>
            <a:spLocks noGrp="1"/>
          </p:cNvSpPr>
          <p:nvPr>
            <p:ph type="pic" sz="quarter" idx="27" hasCustomPrompt="1"/>
          </p:nvPr>
        </p:nvSpPr>
        <p:spPr>
          <a:xfrm>
            <a:off x="1417328" y="1480311"/>
            <a:ext cx="2155208" cy="3822192"/>
          </a:xfrm>
          <a:prstGeom prst="rect">
            <a:avLst/>
          </a:prstGeom>
          <a:solidFill>
            <a:schemeClr val="bg1">
              <a:lumMod val="95000"/>
            </a:schemeClr>
          </a:solidFill>
          <a:effectLst>
            <a:innerShdw blurRad="190500">
              <a:prstClr val="black">
                <a:alpha val="30000"/>
              </a:prstClr>
            </a:innerShdw>
          </a:effectLst>
        </p:spPr>
        <p:txBody>
          <a:bodyPr anchor="ctr"/>
          <a:lstStyle>
            <a:lvl1pPr marL="0" indent="0" algn="ctr">
              <a:buNone/>
              <a:defRPr sz="1800">
                <a:solidFill>
                  <a:schemeClr val="tx1"/>
                </a:solidFill>
                <a:latin typeface="Lato" panose="020F0502020204030203" pitchFamily="34" charset="0"/>
                <a:cs typeface="Segoe UI Light" panose="020B0502040204020203" pitchFamily="34" charset="0"/>
              </a:defRPr>
            </a:lvl1pPr>
          </a:lstStyle>
          <a:p>
            <a:r>
              <a:rPr lang="en-US"/>
              <a:t>Add Picture</a:t>
            </a:r>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2"/>
                </a:solidFill>
              </a:defRPr>
            </a:lvl1pPr>
          </a:lstStyle>
          <a:p>
            <a:r>
              <a:rPr lang="en-US"/>
              <a:t>Click to edit Master title style</a:t>
            </a:r>
          </a:p>
        </p:txBody>
      </p:sp>
      <p:sp>
        <p:nvSpPr>
          <p:cNvPr id="7" name="Content Placeholder 6"/>
          <p:cNvSpPr>
            <a:spLocks noGrp="1"/>
          </p:cNvSpPr>
          <p:nvPr>
            <p:ph sz="quarter" idx="28"/>
          </p:nvPr>
        </p:nvSpPr>
        <p:spPr>
          <a:xfrm>
            <a:off x="3865563" y="1479550"/>
            <a:ext cx="7488237" cy="37449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715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1B771AB-2047-4B64-A4D2-FA26ED51F635}"/>
              </a:ext>
            </a:extLst>
          </p:cNvPr>
          <p:cNvSpPr>
            <a:spLocks noGrp="1"/>
          </p:cNvSpPr>
          <p:nvPr>
            <p:ph type="pic" sz="quarter" idx="11" hasCustomPrompt="1"/>
          </p:nvPr>
        </p:nvSpPr>
        <p:spPr>
          <a:xfrm>
            <a:off x="3940792" y="1480310"/>
            <a:ext cx="2155208" cy="3822191"/>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outerShdw blurRad="635000" dist="190500" dir="2700000" algn="tl" rotWithShape="0">
              <a:prstClr val="black">
                <a:alpha val="40000"/>
              </a:prstClr>
            </a:outerShdw>
          </a:effectLst>
        </p:spPr>
        <p:txBody>
          <a:bodyPr wrap="square" anchor="ctr">
            <a:noAutofit/>
          </a:bodyPr>
          <a:lstStyle>
            <a:lvl1pPr marL="0" indent="0" algn="ctr">
              <a:buNone/>
              <a:defRPr sz="1800">
                <a:latin typeface="Lato" panose="020F0502020204030203" pitchFamily="34" charset="0"/>
              </a:defRPr>
            </a:lvl1pPr>
          </a:lstStyle>
          <a:p>
            <a:r>
              <a:rPr lang="en-US"/>
              <a:t>Add Picture</a:t>
            </a:r>
          </a:p>
        </p:txBody>
      </p:sp>
      <p:sp>
        <p:nvSpPr>
          <p:cNvPr id="4" name="Picture Placeholder 17">
            <a:extLst>
              <a:ext uri="{FF2B5EF4-FFF2-40B4-BE49-F238E27FC236}">
                <a16:creationId xmlns:a16="http://schemas.microsoft.com/office/drawing/2014/main" id="{63FD12DE-BCAF-4EA8-BDAB-B3923E6073DC}"/>
              </a:ext>
            </a:extLst>
          </p:cNvPr>
          <p:cNvSpPr>
            <a:spLocks noGrp="1"/>
          </p:cNvSpPr>
          <p:nvPr>
            <p:ph type="pic" sz="quarter" idx="28" hasCustomPrompt="1"/>
          </p:nvPr>
        </p:nvSpPr>
        <p:spPr>
          <a:xfrm>
            <a:off x="1417328" y="1480311"/>
            <a:ext cx="2155208" cy="3822192"/>
          </a:xfrm>
          <a:prstGeom prst="rect">
            <a:avLst/>
          </a:prstGeom>
          <a:solidFill>
            <a:schemeClr val="bg1">
              <a:lumMod val="95000"/>
            </a:schemeClr>
          </a:solidFill>
          <a:effectLst>
            <a:innerShdw blurRad="190500">
              <a:prstClr val="black">
                <a:alpha val="30000"/>
              </a:prstClr>
            </a:innerShdw>
          </a:effectLst>
        </p:spPr>
        <p:txBody>
          <a:bodyPr anchor="ctr"/>
          <a:lstStyle>
            <a:lvl1pPr marL="0" indent="0" algn="ctr">
              <a:buNone/>
              <a:defRPr sz="1800">
                <a:solidFill>
                  <a:schemeClr val="tx1"/>
                </a:solidFill>
                <a:latin typeface="Lato" panose="020F0502020204030203" pitchFamily="34" charset="0"/>
                <a:cs typeface="Segoe UI Light" panose="020B0502040204020203" pitchFamily="34" charset="0"/>
              </a:defRPr>
            </a:lvl1pPr>
          </a:lstStyle>
          <a:p>
            <a:r>
              <a:rPr lang="en-US"/>
              <a:t>Add Picture</a:t>
            </a:r>
          </a:p>
        </p:txBody>
      </p:sp>
      <p:sp>
        <p:nvSpPr>
          <p:cNvPr id="2" name="Title 1"/>
          <p:cNvSpPr>
            <a:spLocks noGrp="1"/>
          </p:cNvSpPr>
          <p:nvPr>
            <p:ph type="title"/>
          </p:nvPr>
        </p:nvSpPr>
        <p:spPr>
          <a:xfrm>
            <a:off x="838200" y="365125"/>
            <a:ext cx="10515600" cy="1325563"/>
          </a:xfrm>
          <a:prstGeom prst="rect">
            <a:avLst/>
          </a:prstGeom>
        </p:spPr>
        <p:txBody>
          <a:bodyPr/>
          <a:lstStyle>
            <a:lvl1pPr>
              <a:defRPr sz="4000">
                <a:solidFill>
                  <a:schemeClr val="tx2"/>
                </a:solidFill>
              </a:defRPr>
            </a:lvl1pPr>
          </a:lstStyle>
          <a:p>
            <a:r>
              <a:rPr lang="en-US"/>
              <a:t>Click to edit Master title style</a:t>
            </a:r>
          </a:p>
        </p:txBody>
      </p:sp>
      <p:sp>
        <p:nvSpPr>
          <p:cNvPr id="8" name="Content Placeholder 7"/>
          <p:cNvSpPr>
            <a:spLocks noGrp="1"/>
          </p:cNvSpPr>
          <p:nvPr>
            <p:ph sz="quarter" idx="29"/>
          </p:nvPr>
        </p:nvSpPr>
        <p:spPr>
          <a:xfrm>
            <a:off x="6554788" y="1480311"/>
            <a:ext cx="4799012" cy="372178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666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43303" y="2324554"/>
            <a:ext cx="8129067" cy="1794088"/>
          </a:xfrm>
          <a:prstGeom prst="rect">
            <a:avLst/>
          </a:prstGeom>
        </p:spPr>
        <p:txBody>
          <a:bodyPr/>
          <a:lstStyle>
            <a:lvl1pPr>
              <a:defRPr>
                <a:solidFill>
                  <a:schemeClr val="tx2"/>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843" y="75886"/>
            <a:ext cx="2613337" cy="6055974"/>
          </a:xfrm>
          <a:prstGeom prst="rect">
            <a:avLst/>
          </a:prstGeom>
        </p:spPr>
      </p:pic>
      <p:cxnSp>
        <p:nvCxnSpPr>
          <p:cNvPr id="8" name="Straight Connector 7"/>
          <p:cNvCxnSpPr/>
          <p:nvPr userDrawn="1"/>
        </p:nvCxnSpPr>
        <p:spPr>
          <a:xfrm flipV="1">
            <a:off x="3542338" y="4410635"/>
            <a:ext cx="7645615" cy="3842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3542338" y="4449055"/>
            <a:ext cx="7645615" cy="5378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574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318F4C4-7FB4-42B6-A73D-F9880680F01E}"/>
              </a:ext>
            </a:extLst>
          </p:cNvPr>
          <p:cNvSpPr>
            <a:spLocks noGrp="1"/>
          </p:cNvSpPr>
          <p:nvPr>
            <p:ph type="pic" sz="quarter" idx="10" hasCustomPrompt="1"/>
          </p:nvPr>
        </p:nvSpPr>
        <p:spPr>
          <a:xfrm>
            <a:off x="5823057" y="-220756"/>
            <a:ext cx="6534150" cy="6667500"/>
          </a:xfrm>
          <a:custGeom>
            <a:avLst/>
            <a:gdLst>
              <a:gd name="connsiteX0" fmla="*/ 272278 w 6534150"/>
              <a:gd name="connsiteY0" fmla="*/ 0 h 6667500"/>
              <a:gd name="connsiteX1" fmla="*/ 6261872 w 6534150"/>
              <a:gd name="connsiteY1" fmla="*/ 0 h 6667500"/>
              <a:gd name="connsiteX2" fmla="*/ 6534150 w 6534150"/>
              <a:gd name="connsiteY2" fmla="*/ 272278 h 6667500"/>
              <a:gd name="connsiteX3" fmla="*/ 6534150 w 6534150"/>
              <a:gd name="connsiteY3" fmla="*/ 6395222 h 6667500"/>
              <a:gd name="connsiteX4" fmla="*/ 6261872 w 6534150"/>
              <a:gd name="connsiteY4" fmla="*/ 6667500 h 6667500"/>
              <a:gd name="connsiteX5" fmla="*/ 272278 w 6534150"/>
              <a:gd name="connsiteY5" fmla="*/ 6667500 h 6667500"/>
              <a:gd name="connsiteX6" fmla="*/ 0 w 6534150"/>
              <a:gd name="connsiteY6" fmla="*/ 6395222 h 6667500"/>
              <a:gd name="connsiteX7" fmla="*/ 0 w 6534150"/>
              <a:gd name="connsiteY7" fmla="*/ 272278 h 6667500"/>
              <a:gd name="connsiteX8" fmla="*/ 272278 w 6534150"/>
              <a:gd name="connsiteY8"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4150" h="6667500">
                <a:moveTo>
                  <a:pt x="272278" y="0"/>
                </a:moveTo>
                <a:lnTo>
                  <a:pt x="6261872" y="0"/>
                </a:lnTo>
                <a:cubicBezTo>
                  <a:pt x="6412247" y="0"/>
                  <a:pt x="6534150" y="121903"/>
                  <a:pt x="6534150" y="272278"/>
                </a:cubicBezTo>
                <a:lnTo>
                  <a:pt x="6534150" y="6395222"/>
                </a:lnTo>
                <a:cubicBezTo>
                  <a:pt x="6534150" y="6545597"/>
                  <a:pt x="6412247" y="6667500"/>
                  <a:pt x="6261872" y="6667500"/>
                </a:cubicBezTo>
                <a:lnTo>
                  <a:pt x="272278" y="6667500"/>
                </a:lnTo>
                <a:cubicBezTo>
                  <a:pt x="121903" y="6667500"/>
                  <a:pt x="0" y="6545597"/>
                  <a:pt x="0" y="6395222"/>
                </a:cubicBezTo>
                <a:lnTo>
                  <a:pt x="0" y="272278"/>
                </a:lnTo>
                <a:cubicBezTo>
                  <a:pt x="0" y="121903"/>
                  <a:pt x="121903" y="0"/>
                  <a:pt x="272278" y="0"/>
                </a:cubicBezTo>
                <a:close/>
              </a:path>
            </a:pathLst>
          </a:custGeom>
          <a:solidFill>
            <a:schemeClr val="bg1">
              <a:lumMod val="95000"/>
            </a:schemeClr>
          </a:solidFill>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2" name="Title 1"/>
          <p:cNvSpPr>
            <a:spLocks noGrp="1"/>
          </p:cNvSpPr>
          <p:nvPr>
            <p:ph type="title"/>
          </p:nvPr>
        </p:nvSpPr>
        <p:spPr>
          <a:xfrm>
            <a:off x="838200" y="365125"/>
            <a:ext cx="4663568" cy="1325563"/>
          </a:xfrm>
          <a:prstGeom prst="rect">
            <a:avLst/>
          </a:prstGeom>
        </p:spPr>
        <p:txBody>
          <a:bodyPr/>
          <a:lstStyle>
            <a:lvl1pPr>
              <a:defRPr sz="4000">
                <a:solidFill>
                  <a:schemeClr val="tx2"/>
                </a:solidFill>
              </a:defRPr>
            </a:lvl1pPr>
          </a:lstStyle>
          <a:p>
            <a:r>
              <a:rPr lang="en-US"/>
              <a:t>Click to edit Master title style</a:t>
            </a:r>
          </a:p>
        </p:txBody>
      </p:sp>
      <p:sp>
        <p:nvSpPr>
          <p:cNvPr id="7" name="Content Placeholder 6"/>
          <p:cNvSpPr>
            <a:spLocks noGrp="1"/>
          </p:cNvSpPr>
          <p:nvPr>
            <p:ph sz="quarter" idx="11"/>
          </p:nvPr>
        </p:nvSpPr>
        <p:spPr>
          <a:xfrm>
            <a:off x="814388" y="2036763"/>
            <a:ext cx="4595812" cy="38719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3595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1273117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8C8A-A9DD-B70E-B08C-C0C8B70598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262C6-B2B9-9698-BE3F-4FD3AF598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43CBD5-011E-EAB4-C3DE-0C15DA9F3A75}"/>
              </a:ext>
            </a:extLst>
          </p:cNvPr>
          <p:cNvSpPr>
            <a:spLocks noGrp="1"/>
          </p:cNvSpPr>
          <p:nvPr>
            <p:ph type="dt" sz="half" idx="10"/>
          </p:nvPr>
        </p:nvSpPr>
        <p:spPr/>
        <p:txBody>
          <a:bodyPr/>
          <a:lstStyle/>
          <a:p>
            <a:fld id="{03AEB251-1CD3-E040-93BF-D704A7988404}" type="datetimeFigureOut">
              <a:rPr lang="en-US" smtClean="0"/>
              <a:t>8/6/2024</a:t>
            </a:fld>
            <a:endParaRPr lang="en-US"/>
          </a:p>
        </p:txBody>
      </p:sp>
      <p:sp>
        <p:nvSpPr>
          <p:cNvPr id="5" name="Footer Placeholder 4">
            <a:extLst>
              <a:ext uri="{FF2B5EF4-FFF2-40B4-BE49-F238E27FC236}">
                <a16:creationId xmlns:a16="http://schemas.microsoft.com/office/drawing/2014/main" id="{E27975B2-1D24-B02A-E096-A044B125B0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2B64F-3A08-EA75-6691-FEA79029A283}"/>
              </a:ext>
            </a:extLst>
          </p:cNvPr>
          <p:cNvSpPr>
            <a:spLocks noGrp="1"/>
          </p:cNvSpPr>
          <p:nvPr>
            <p:ph type="sldNum" sz="quarter" idx="12"/>
          </p:nvPr>
        </p:nvSpPr>
        <p:spPr/>
        <p:txBody>
          <a:bodyPr/>
          <a:lstStyle/>
          <a:p>
            <a:fld id="{3600AA33-1342-1348-8F92-F8FF3F9A097E}" type="slidenum">
              <a:rPr lang="en-US" smtClean="0"/>
              <a:t>‹#›</a:t>
            </a:fld>
            <a:endParaRPr lang="en-US"/>
          </a:p>
        </p:txBody>
      </p:sp>
    </p:spTree>
    <p:extLst>
      <p:ext uri="{BB962C8B-B14F-4D97-AF65-F5344CB8AC3E}">
        <p14:creationId xmlns:p14="http://schemas.microsoft.com/office/powerpoint/2010/main" val="59982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55471D-7398-845A-76BF-9E67C8FA593B}"/>
              </a:ext>
            </a:extLst>
          </p:cNvPr>
          <p:cNvSpPr>
            <a:spLocks noGrp="1"/>
          </p:cNvSpPr>
          <p:nvPr>
            <p:ph type="dt" sz="half" idx="10"/>
          </p:nvPr>
        </p:nvSpPr>
        <p:spPr/>
        <p:txBody>
          <a:bodyPr/>
          <a:lstStyle/>
          <a:p>
            <a:fld id="{03AEB251-1CD3-E040-93BF-D704A7988404}" type="datetimeFigureOut">
              <a:rPr lang="en-US" smtClean="0"/>
              <a:t>8/6/2024</a:t>
            </a:fld>
            <a:endParaRPr lang="en-US"/>
          </a:p>
        </p:txBody>
      </p:sp>
      <p:sp>
        <p:nvSpPr>
          <p:cNvPr id="3" name="Footer Placeholder 2">
            <a:extLst>
              <a:ext uri="{FF2B5EF4-FFF2-40B4-BE49-F238E27FC236}">
                <a16:creationId xmlns:a16="http://schemas.microsoft.com/office/drawing/2014/main" id="{2DE82BAD-7411-CD61-7266-7373327CEA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0AB05F-A66B-95D0-45A5-C8BAFE9F360A}"/>
              </a:ext>
            </a:extLst>
          </p:cNvPr>
          <p:cNvSpPr>
            <a:spLocks noGrp="1"/>
          </p:cNvSpPr>
          <p:nvPr>
            <p:ph type="sldNum" sz="quarter" idx="12"/>
          </p:nvPr>
        </p:nvSpPr>
        <p:spPr/>
        <p:txBody>
          <a:bodyPr/>
          <a:lstStyle/>
          <a:p>
            <a:fld id="{3600AA33-1342-1348-8F92-F8FF3F9A097E}" type="slidenum">
              <a:rPr lang="en-US" smtClean="0"/>
              <a:t>‹#›</a:t>
            </a:fld>
            <a:endParaRPr lang="en-US"/>
          </a:p>
        </p:txBody>
      </p:sp>
    </p:spTree>
    <p:extLst>
      <p:ext uri="{BB962C8B-B14F-4D97-AF65-F5344CB8AC3E}">
        <p14:creationId xmlns:p14="http://schemas.microsoft.com/office/powerpoint/2010/main" val="1019453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029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5B6C27B-57DB-4964-96DD-21719C59F32F}"/>
              </a:ext>
            </a:extLst>
          </p:cNvPr>
          <p:cNvSpPr>
            <a:spLocks noGrp="1"/>
          </p:cNvSpPr>
          <p:nvPr>
            <p:ph type="pic" sz="quarter" idx="10" hasCustomPrompt="1"/>
          </p:nvPr>
        </p:nvSpPr>
        <p:spPr>
          <a:xfrm>
            <a:off x="0" y="0"/>
            <a:ext cx="12192000" cy="4365856"/>
          </a:xfrm>
          <a:custGeom>
            <a:avLst/>
            <a:gdLst>
              <a:gd name="connsiteX0" fmla="*/ 0 w 12192000"/>
              <a:gd name="connsiteY0" fmla="*/ 0 h 4365856"/>
              <a:gd name="connsiteX1" fmla="*/ 12192000 w 12192000"/>
              <a:gd name="connsiteY1" fmla="*/ 0 h 4365856"/>
              <a:gd name="connsiteX2" fmla="*/ 12192000 w 12192000"/>
              <a:gd name="connsiteY2" fmla="*/ 4103153 h 4365856"/>
              <a:gd name="connsiteX3" fmla="*/ 0 w 12192000"/>
              <a:gd name="connsiteY3" fmla="*/ 3649896 h 4365856"/>
            </a:gdLst>
            <a:ahLst/>
            <a:cxnLst>
              <a:cxn ang="0">
                <a:pos x="connsiteX0" y="connsiteY0"/>
              </a:cxn>
              <a:cxn ang="0">
                <a:pos x="connsiteX1" y="connsiteY1"/>
              </a:cxn>
              <a:cxn ang="0">
                <a:pos x="connsiteX2" y="connsiteY2"/>
              </a:cxn>
              <a:cxn ang="0">
                <a:pos x="connsiteX3" y="connsiteY3"/>
              </a:cxn>
            </a:cxnLst>
            <a:rect l="l" t="t" r="r" b="b"/>
            <a:pathLst>
              <a:path w="12192000" h="4365856">
                <a:moveTo>
                  <a:pt x="0" y="0"/>
                </a:moveTo>
                <a:lnTo>
                  <a:pt x="12192000" y="0"/>
                </a:lnTo>
                <a:lnTo>
                  <a:pt x="12192000" y="4103153"/>
                </a:lnTo>
                <a:cubicBezTo>
                  <a:pt x="5753382" y="5269216"/>
                  <a:pt x="6019801" y="2082105"/>
                  <a:pt x="0" y="3649896"/>
                </a:cubicBez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5" name="Text Placeholder 4"/>
          <p:cNvSpPr>
            <a:spLocks noGrp="1"/>
          </p:cNvSpPr>
          <p:nvPr>
            <p:ph type="body" sz="quarter" idx="11"/>
          </p:nvPr>
        </p:nvSpPr>
        <p:spPr>
          <a:xfrm>
            <a:off x="1590994" y="5155906"/>
            <a:ext cx="5554663" cy="72231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469367" y="4107250"/>
            <a:ext cx="10515600" cy="1325563"/>
          </a:xfrm>
          <a:prstGeom prst="rect">
            <a:avLst/>
          </a:prstGeom>
        </p:spPr>
        <p:txBody>
          <a:bodyPr/>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733693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10" name="Flowchart: Alternate Process 9"/>
          <p:cNvSpPr/>
          <p:nvPr userDrawn="1"/>
        </p:nvSpPr>
        <p:spPr>
          <a:xfrm>
            <a:off x="338097" y="0"/>
            <a:ext cx="5947442" cy="6293223"/>
          </a:xfrm>
          <a:prstGeom prst="flowChartAlternateProcess">
            <a:avLst/>
          </a:prstGeom>
          <a:solidFill>
            <a:schemeClr val="accent5"/>
          </a:solidFill>
          <a:effectLst/>
        </p:spPr>
        <p:txBody>
          <a:bodyPr wrap="square" rtlCol="0" anchor="ctr">
            <a:noAutofit/>
          </a:bodyPr>
          <a:lstStyle/>
          <a:p>
            <a:pPr algn="just">
              <a:lnSpc>
                <a:spcPct val="109000"/>
              </a:lnSpc>
            </a:pPr>
            <a:endParaRPr lang="en-US" sz="1200" err="1">
              <a:solidFill>
                <a:schemeClr val="accent5"/>
              </a:solidFill>
              <a:latin typeface="+mj-lt"/>
            </a:endParaRPr>
          </a:p>
        </p:txBody>
      </p:sp>
      <p:sp>
        <p:nvSpPr>
          <p:cNvPr id="6" name="Flowchart: Alternate Process 5"/>
          <p:cNvSpPr/>
          <p:nvPr userDrawn="1"/>
        </p:nvSpPr>
        <p:spPr>
          <a:xfrm>
            <a:off x="442938" y="169049"/>
            <a:ext cx="5739973" cy="6024282"/>
          </a:xfrm>
          <a:prstGeom prst="flowChartAlternateProcess">
            <a:avLst/>
          </a:prstGeom>
          <a:solidFill>
            <a:schemeClr val="accent1"/>
          </a:solidFill>
          <a:effectLst/>
        </p:spPr>
        <p:txBody>
          <a:bodyPr wrap="square" rtlCol="0" anchor="ctr">
            <a:noAutofit/>
          </a:bodyPr>
          <a:lstStyle/>
          <a:p>
            <a:pPr algn="just">
              <a:lnSpc>
                <a:spcPct val="109000"/>
              </a:lnSpc>
            </a:pPr>
            <a:endParaRPr lang="en-US" sz="1200" err="1">
              <a:solidFill>
                <a:schemeClr val="tx1">
                  <a:lumMod val="65000"/>
                  <a:lumOff val="35000"/>
                </a:schemeClr>
              </a:solidFill>
              <a:latin typeface="+mj-lt"/>
            </a:endParaRPr>
          </a:p>
        </p:txBody>
      </p:sp>
      <p:sp>
        <p:nvSpPr>
          <p:cNvPr id="2" name="Picture Placeholder 5">
            <a:extLst>
              <a:ext uri="{FF2B5EF4-FFF2-40B4-BE49-F238E27FC236}">
                <a16:creationId xmlns:a16="http://schemas.microsoft.com/office/drawing/2014/main" id="{B24436E9-FAF1-454D-989A-EA2E1D325E0E}"/>
              </a:ext>
            </a:extLst>
          </p:cNvPr>
          <p:cNvSpPr>
            <a:spLocks noGrp="1"/>
          </p:cNvSpPr>
          <p:nvPr>
            <p:ph type="pic" sz="quarter" idx="10" hasCustomPrompt="1"/>
          </p:nvPr>
        </p:nvSpPr>
        <p:spPr>
          <a:xfrm>
            <a:off x="684024" y="552290"/>
            <a:ext cx="5257800" cy="52578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8" name="Text Placeholder 7"/>
          <p:cNvSpPr>
            <a:spLocks noGrp="1"/>
          </p:cNvSpPr>
          <p:nvPr>
            <p:ph type="body" sz="quarter" idx="11"/>
          </p:nvPr>
        </p:nvSpPr>
        <p:spPr>
          <a:xfrm>
            <a:off x="6984292" y="1844116"/>
            <a:ext cx="4518025" cy="337334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a:xfrm>
            <a:off x="6423997" y="295968"/>
            <a:ext cx="5394047" cy="1325563"/>
          </a:xfrm>
          <a:prstGeom prst="rect">
            <a:avLst/>
          </a:prstGeom>
        </p:spPr>
        <p:txBody>
          <a:bodyPr/>
          <a:lstStyle>
            <a:lvl1pPr>
              <a:defRPr sz="4000">
                <a:solidFill>
                  <a:schemeClr val="accent1"/>
                </a:solidFill>
              </a:defRPr>
            </a:lvl1pPr>
          </a:lstStyle>
          <a:p>
            <a:r>
              <a:rPr lang="en-US"/>
              <a:t>Click to edit Master title style</a:t>
            </a:r>
          </a:p>
        </p:txBody>
      </p:sp>
      <p:pic>
        <p:nvPicPr>
          <p:cNvPr id="11" name="Picture 10"/>
          <p:cNvPicPr>
            <a:picLocks noChangeAspect="1"/>
          </p:cNvPicPr>
          <p:nvPr userDrawn="1"/>
        </p:nvPicPr>
        <p:blipFill>
          <a:blip r:embed="rId2"/>
          <a:stretch>
            <a:fillRect/>
          </a:stretch>
        </p:blipFill>
        <p:spPr>
          <a:xfrm>
            <a:off x="6508521" y="1463729"/>
            <a:ext cx="506012" cy="73158"/>
          </a:xfrm>
          <a:prstGeom prst="rect">
            <a:avLst/>
          </a:prstGeom>
        </p:spPr>
      </p:pic>
    </p:spTree>
    <p:extLst>
      <p:ext uri="{BB962C8B-B14F-4D97-AF65-F5344CB8AC3E}">
        <p14:creationId xmlns:p14="http://schemas.microsoft.com/office/powerpoint/2010/main" val="3602443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lvl1pPr>
              <a:defRPr sz="4000" baseline="0">
                <a:solidFill>
                  <a:schemeClr val="accent1"/>
                </a:solidFill>
              </a:defRPr>
            </a:lvl1pPr>
          </a:lstStyle>
          <a:p>
            <a:r>
              <a:rPr lang="en-US"/>
              <a:t>Enter Title Here</a:t>
            </a:r>
          </a:p>
        </p:txBody>
      </p:sp>
      <p:sp>
        <p:nvSpPr>
          <p:cNvPr id="5" name="Text Placeholder 4"/>
          <p:cNvSpPr>
            <a:spLocks noGrp="1"/>
          </p:cNvSpPr>
          <p:nvPr>
            <p:ph type="body" sz="quarter" idx="10"/>
          </p:nvPr>
        </p:nvSpPr>
        <p:spPr>
          <a:xfrm>
            <a:off x="852488" y="2028825"/>
            <a:ext cx="10542587" cy="38036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stretch>
            <a:fillRect/>
          </a:stretch>
        </p:blipFill>
        <p:spPr>
          <a:xfrm>
            <a:off x="979001" y="1087211"/>
            <a:ext cx="506012" cy="73158"/>
          </a:xfrm>
          <a:prstGeom prst="rect">
            <a:avLst/>
          </a:prstGeom>
        </p:spPr>
      </p:pic>
    </p:spTree>
    <p:extLst>
      <p:ext uri="{BB962C8B-B14F-4D97-AF65-F5344CB8AC3E}">
        <p14:creationId xmlns:p14="http://schemas.microsoft.com/office/powerpoint/2010/main" val="4143258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1D0D6310-11A0-4239-99BB-DA5BE45DC68F}"/>
              </a:ext>
            </a:extLst>
          </p:cNvPr>
          <p:cNvSpPr>
            <a:spLocks noGrp="1"/>
          </p:cNvSpPr>
          <p:nvPr>
            <p:ph type="pic" sz="quarter" idx="10" hasCustomPrompt="1"/>
          </p:nvPr>
        </p:nvSpPr>
        <p:spPr>
          <a:xfrm>
            <a:off x="4914900" y="1466850"/>
            <a:ext cx="6733643" cy="39243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a:effectLst>
            <a:outerShdw blurRad="317500" dist="38100" dir="2700000" algn="tl" rotWithShape="0">
              <a:prstClr val="black">
                <a:alpha val="20000"/>
              </a:prstClr>
            </a:outerShdw>
          </a:effectLst>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6" name="Title 5"/>
          <p:cNvSpPr>
            <a:spLocks noGrp="1"/>
          </p:cNvSpPr>
          <p:nvPr>
            <p:ph type="title"/>
          </p:nvPr>
        </p:nvSpPr>
        <p:spPr>
          <a:xfrm>
            <a:off x="838200" y="365125"/>
            <a:ext cx="10515600" cy="1325563"/>
          </a:xfrm>
          <a:prstGeom prst="rect">
            <a:avLst/>
          </a:prstGeom>
        </p:spPr>
        <p:txBody>
          <a:bodyPr/>
          <a:lstStyle>
            <a:lvl1pPr>
              <a:defRPr sz="4000">
                <a:solidFill>
                  <a:schemeClr val="accent1"/>
                </a:solidFill>
              </a:defRPr>
            </a:lvl1pPr>
          </a:lstStyle>
          <a:p>
            <a:r>
              <a:rPr lang="en-US"/>
              <a:t>Click to edit Master title style</a:t>
            </a:r>
          </a:p>
        </p:txBody>
      </p:sp>
      <p:sp>
        <p:nvSpPr>
          <p:cNvPr id="8" name="Text Placeholder 7"/>
          <p:cNvSpPr>
            <a:spLocks noGrp="1"/>
          </p:cNvSpPr>
          <p:nvPr>
            <p:ph type="body" sz="quarter" idx="11"/>
          </p:nvPr>
        </p:nvSpPr>
        <p:spPr>
          <a:xfrm>
            <a:off x="838200" y="1920875"/>
            <a:ext cx="3671888" cy="35353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971317" y="1094895"/>
            <a:ext cx="506012" cy="73158"/>
          </a:xfrm>
          <a:prstGeom prst="rect">
            <a:avLst/>
          </a:prstGeom>
        </p:spPr>
      </p:pic>
    </p:spTree>
    <p:extLst>
      <p:ext uri="{BB962C8B-B14F-4D97-AF65-F5344CB8AC3E}">
        <p14:creationId xmlns:p14="http://schemas.microsoft.com/office/powerpoint/2010/main" val="785973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BB6E5C2-C24F-4F21-9510-020B9A111317}"/>
              </a:ext>
            </a:extLst>
          </p:cNvPr>
          <p:cNvSpPr>
            <a:spLocks noGrp="1"/>
          </p:cNvSpPr>
          <p:nvPr>
            <p:ph type="pic" sz="quarter" idx="10" hasCustomPrompt="1"/>
          </p:nvPr>
        </p:nvSpPr>
        <p:spPr>
          <a:xfrm>
            <a:off x="714907" y="0"/>
            <a:ext cx="3167736" cy="6057900"/>
          </a:xfrm>
          <a:custGeom>
            <a:avLst/>
            <a:gdLst>
              <a:gd name="connsiteX0" fmla="*/ 0 w 3339186"/>
              <a:gd name="connsiteY0" fmla="*/ 0 h 6057900"/>
              <a:gd name="connsiteX1" fmla="*/ 3339186 w 3339186"/>
              <a:gd name="connsiteY1" fmla="*/ 0 h 6057900"/>
              <a:gd name="connsiteX2" fmla="*/ 3339186 w 3339186"/>
              <a:gd name="connsiteY2" fmla="*/ 5863292 h 6057900"/>
              <a:gd name="connsiteX3" fmla="*/ 3144578 w 3339186"/>
              <a:gd name="connsiteY3" fmla="*/ 6057900 h 6057900"/>
              <a:gd name="connsiteX4" fmla="*/ 194608 w 3339186"/>
              <a:gd name="connsiteY4" fmla="*/ 6057900 h 6057900"/>
              <a:gd name="connsiteX5" fmla="*/ 0 w 3339186"/>
              <a:gd name="connsiteY5" fmla="*/ 5863292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9186" h="6057900">
                <a:moveTo>
                  <a:pt x="0" y="0"/>
                </a:moveTo>
                <a:lnTo>
                  <a:pt x="3339186" y="0"/>
                </a:lnTo>
                <a:lnTo>
                  <a:pt x="3339186" y="5863292"/>
                </a:lnTo>
                <a:cubicBezTo>
                  <a:pt x="3339186" y="5970771"/>
                  <a:pt x="3252057" y="6057900"/>
                  <a:pt x="3144578" y="6057900"/>
                </a:cubicBezTo>
                <a:lnTo>
                  <a:pt x="194608" y="6057900"/>
                </a:lnTo>
                <a:cubicBezTo>
                  <a:pt x="87129" y="6057900"/>
                  <a:pt x="0" y="5970771"/>
                  <a:pt x="0" y="5863292"/>
                </a:cubicBezTo>
                <a:close/>
              </a:path>
            </a:pathLst>
          </a:custGeom>
          <a:solidFill>
            <a:schemeClr val="bg1">
              <a:lumMod val="95000"/>
            </a:schemeClr>
          </a:solidFill>
        </p:spPr>
        <p:txBody>
          <a:bodyPr wrap="square">
            <a:noAutofit/>
          </a:bodyPr>
          <a:lstStyle>
            <a:lvl1pPr marL="0" indent="0">
              <a:buNone/>
              <a:defRPr>
                <a:solidFill>
                  <a:schemeClr val="tx1">
                    <a:lumMod val="75000"/>
                    <a:lumOff val="25000"/>
                  </a:schemeClr>
                </a:solidFill>
              </a:defRPr>
            </a:lvl1pPr>
          </a:lstStyle>
          <a:p>
            <a:r>
              <a:rPr lang="en-US"/>
              <a:t>Add Picture</a:t>
            </a:r>
          </a:p>
        </p:txBody>
      </p:sp>
      <p:sp>
        <p:nvSpPr>
          <p:cNvPr id="3" name="Picture Placeholder 9">
            <a:extLst>
              <a:ext uri="{FF2B5EF4-FFF2-40B4-BE49-F238E27FC236}">
                <a16:creationId xmlns:a16="http://schemas.microsoft.com/office/drawing/2014/main" id="{6081D31E-02DA-4845-B026-05C370340790}"/>
              </a:ext>
            </a:extLst>
          </p:cNvPr>
          <p:cNvSpPr>
            <a:spLocks noGrp="1"/>
          </p:cNvSpPr>
          <p:nvPr>
            <p:ph type="pic" sz="quarter" idx="11" hasCustomPrompt="1"/>
          </p:nvPr>
        </p:nvSpPr>
        <p:spPr>
          <a:xfrm>
            <a:off x="4128414" y="685800"/>
            <a:ext cx="3167736" cy="6172200"/>
          </a:xfrm>
          <a:custGeom>
            <a:avLst/>
            <a:gdLst>
              <a:gd name="connsiteX0" fmla="*/ 194608 w 3339186"/>
              <a:gd name="connsiteY0" fmla="*/ 0 h 6172200"/>
              <a:gd name="connsiteX1" fmla="*/ 3144578 w 3339186"/>
              <a:gd name="connsiteY1" fmla="*/ 0 h 6172200"/>
              <a:gd name="connsiteX2" fmla="*/ 3339186 w 3339186"/>
              <a:gd name="connsiteY2" fmla="*/ 194608 h 6172200"/>
              <a:gd name="connsiteX3" fmla="*/ 3339186 w 3339186"/>
              <a:gd name="connsiteY3" fmla="*/ 6172200 h 6172200"/>
              <a:gd name="connsiteX4" fmla="*/ 0 w 3339186"/>
              <a:gd name="connsiteY4" fmla="*/ 6172200 h 6172200"/>
              <a:gd name="connsiteX5" fmla="*/ 0 w 3339186"/>
              <a:gd name="connsiteY5" fmla="*/ 194608 h 6172200"/>
              <a:gd name="connsiteX6" fmla="*/ 194608 w 3339186"/>
              <a:gd name="connsiteY6"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186" h="6172200">
                <a:moveTo>
                  <a:pt x="194608" y="0"/>
                </a:moveTo>
                <a:lnTo>
                  <a:pt x="3144578" y="0"/>
                </a:lnTo>
                <a:cubicBezTo>
                  <a:pt x="3252057" y="0"/>
                  <a:pt x="3339186" y="87129"/>
                  <a:pt x="3339186" y="194608"/>
                </a:cubicBezTo>
                <a:lnTo>
                  <a:pt x="3339186" y="6172200"/>
                </a:lnTo>
                <a:lnTo>
                  <a:pt x="0" y="6172200"/>
                </a:lnTo>
                <a:lnTo>
                  <a:pt x="0" y="194608"/>
                </a:lnTo>
                <a:cubicBezTo>
                  <a:pt x="0" y="87129"/>
                  <a:pt x="87129" y="0"/>
                  <a:pt x="194608" y="0"/>
                </a:cubicBezTo>
                <a:close/>
              </a:path>
            </a:pathLst>
          </a:custGeom>
          <a:solidFill>
            <a:schemeClr val="bg1">
              <a:lumMod val="95000"/>
            </a:schemeClr>
          </a:solidFill>
        </p:spPr>
        <p:txBody>
          <a:bodyPr wrap="square">
            <a:noAutofit/>
          </a:bodyPr>
          <a:lstStyle>
            <a:lvl1pPr marL="0" indent="0">
              <a:buNone/>
              <a:defRPr>
                <a:solidFill>
                  <a:schemeClr val="tx1">
                    <a:lumMod val="75000"/>
                    <a:lumOff val="25000"/>
                  </a:schemeClr>
                </a:solidFill>
              </a:defRPr>
            </a:lvl1pPr>
          </a:lstStyle>
          <a:p>
            <a:r>
              <a:rPr lang="en-US"/>
              <a:t>Add Picture</a:t>
            </a:r>
          </a:p>
        </p:txBody>
      </p:sp>
      <p:sp>
        <p:nvSpPr>
          <p:cNvPr id="6" name="Title 5"/>
          <p:cNvSpPr>
            <a:spLocks noGrp="1"/>
          </p:cNvSpPr>
          <p:nvPr>
            <p:ph type="title"/>
          </p:nvPr>
        </p:nvSpPr>
        <p:spPr>
          <a:xfrm>
            <a:off x="7476564" y="203760"/>
            <a:ext cx="4464423" cy="1325563"/>
          </a:xfrm>
          <a:prstGeom prst="rect">
            <a:avLst/>
          </a:prstGeom>
        </p:spPr>
        <p:txBody>
          <a:bodyPr/>
          <a:lstStyle>
            <a:lvl1pPr>
              <a:defRPr sz="4000">
                <a:solidFill>
                  <a:schemeClr val="accent1"/>
                </a:solidFill>
              </a:defRPr>
            </a:lvl1pPr>
          </a:lstStyle>
          <a:p>
            <a:r>
              <a:rPr lang="en-US"/>
              <a:t>Click to edit Master title style</a:t>
            </a:r>
          </a:p>
        </p:txBody>
      </p:sp>
      <p:sp>
        <p:nvSpPr>
          <p:cNvPr id="8" name="Text Placeholder 7"/>
          <p:cNvSpPr>
            <a:spLocks noGrp="1"/>
          </p:cNvSpPr>
          <p:nvPr>
            <p:ph type="body" sz="quarter" idx="12"/>
          </p:nvPr>
        </p:nvSpPr>
        <p:spPr>
          <a:xfrm>
            <a:off x="7542213" y="1882775"/>
            <a:ext cx="4467225" cy="43418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7541921" y="1379204"/>
            <a:ext cx="506012" cy="73158"/>
          </a:xfrm>
          <a:prstGeom prst="rect">
            <a:avLst/>
          </a:prstGeom>
        </p:spPr>
      </p:pic>
    </p:spTree>
    <p:extLst>
      <p:ext uri="{BB962C8B-B14F-4D97-AF65-F5344CB8AC3E}">
        <p14:creationId xmlns:p14="http://schemas.microsoft.com/office/powerpoint/2010/main" val="2774746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extBox 21"/>
          <p:cNvSpPr txBox="1"/>
          <p:nvPr userDrawn="1"/>
        </p:nvSpPr>
        <p:spPr>
          <a:xfrm rot="10800000" flipV="1">
            <a:off x="10076141" y="6386812"/>
            <a:ext cx="1783356" cy="276999"/>
          </a:xfrm>
          <a:prstGeom prst="rect">
            <a:avLst/>
          </a:prstGeom>
          <a:noFill/>
        </p:spPr>
        <p:txBody>
          <a:bodyPr wrap="square" rtlCol="0">
            <a:spAutoFit/>
          </a:bodyPr>
          <a:lstStyle/>
          <a:p>
            <a:pPr algn="r"/>
            <a:fld id="{260E2A6B-A809-4840-BF14-8648BC0BDF87}" type="slidenum">
              <a:rPr lang="id-ID" sz="1200" b="1" i="0" smtClean="0">
                <a:solidFill>
                  <a:schemeClr val="bg1">
                    <a:lumMod val="85000"/>
                  </a:schemeClr>
                </a:solidFill>
                <a:latin typeface="Lato" panose="020F0502020204030203" pitchFamily="34" charset="0"/>
                <a:ea typeface="Roboto Condensed" panose="02000000000000000000" pitchFamily="2" charset="0"/>
                <a:cs typeface="Segoe UI" panose="020B0502040204020203" pitchFamily="34" charset="0"/>
              </a:rPr>
              <a:pPr algn="r"/>
              <a:t>‹#›</a:t>
            </a:fld>
            <a:endParaRPr lang="id-ID" sz="1200" b="1" i="0">
              <a:solidFill>
                <a:schemeClr val="bg1">
                  <a:lumMod val="85000"/>
                </a:schemeClr>
              </a:solidFill>
              <a:latin typeface="Lato" panose="020F0502020204030203" pitchFamily="34" charset="0"/>
              <a:ea typeface="Roboto Condensed" panose="02000000000000000000" pitchFamily="2" charset="0"/>
              <a:cs typeface="Segoe UI" panose="020B0502040204020203" pitchFamily="34" charset="0"/>
            </a:endParaRPr>
          </a:p>
        </p:txBody>
      </p:sp>
      <p:sp>
        <p:nvSpPr>
          <p:cNvPr id="23" name="TextBox 22"/>
          <p:cNvSpPr txBox="1"/>
          <p:nvPr userDrawn="1"/>
        </p:nvSpPr>
        <p:spPr>
          <a:xfrm>
            <a:off x="250673" y="6294479"/>
            <a:ext cx="6674722" cy="369332"/>
          </a:xfrm>
          <a:prstGeom prst="rect">
            <a:avLst/>
          </a:prstGeom>
          <a:noFill/>
        </p:spPr>
        <p:txBody>
          <a:bodyPr wrap="square" rtlCol="0" anchor="b">
            <a:spAutoFit/>
          </a:bodyPr>
          <a:lstStyle/>
          <a:p>
            <a:pPr algn="l"/>
            <a:r>
              <a:rPr lang="id-ID" sz="1800" strike="noStrike" spc="300">
                <a:solidFill>
                  <a:schemeClr val="accent1"/>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a:solidFill>
                  <a:schemeClr val="accent1"/>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a:solidFill>
                <a:schemeClr val="accent1"/>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2315588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usc-powerpoint.officeapps.live.com/pods/ppt.aspx?ui=en-US&amp;rs=en-US&amp;wdenableroaming=1&amp;wdfr=1&amp;mscc=1&amp;hid=EC9ECAA0-00F4-4000-008C-3CE4E0F21628.0&amp;uih=sharepointcom&amp;wdlcid=en-US&amp;jsapi=1&amp;jsapiver=v2&amp;corrid=9bbbc7a6-a270-1fd6-a9d4-ebc17be457eb&amp;usid=9bbbc7a6-a270-1fd6-a9d4-ebc17be457eb&amp;newsession=1&amp;sftc=1&amp;uihit=docaspx&amp;muv=1&amp;dchat=1&amp;sc=%7B%22pmo%22%3A%22https%3A%2F%2Fnasddds.sharepoint.com%22%2C%22pmshare%22%3Atrue%7D&amp;wdorigin=ItemsView&amp;wdhostclicktime=1690468219044&amp;wdprevioussession=9bbbc7a6-a270-1fd6-a9d4-ebc17be457eb&amp;wdpodsurl=https%3A%2F%2Fusc-powerpoint.officeapps.live.com%2Fpods%2F&amp;wdpopsurl=https%3A%2F%2Fusc-powerpoint.officeapps.live.com%2F&amp;wdoverrides=devicepixelratio:1.5,RenderGifSlideShow:true&amp;filename=Round%20Table%20Deck%20%28draft%29.pptx&amp;filegeturlbool=true&amp;fs=5253059&amp;ro=false&amp;fastboot=true&amp;noauth=1&amp;thpanel=714&amp;sw=1376&amp;sh=661&amp;postmessagetoken=9bbbc7a6-a270-1fd6-a9d4-ebc17be457eb#_ftn1" TargetMode="External"/><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hyperlink" Target="https://www.macpac.gov/wp-content/uploads/2024/01/Jan24_MedPAC_MACPAC_DualsDataBook-508.pdf" TargetMode="External"/><Relationship Id="rId4" Type="http://schemas.openxmlformats.org/officeDocument/2006/relationships/hyperlink" Target="https://usc-powerpoint.officeapps.live.com/pods/ppt.aspx?ui=en-US&amp;rs=en-US&amp;wdenableroaming=1&amp;wdfr=1&amp;mscc=1&amp;hid=EC9ECAA0-00F4-4000-008C-3CE4E0F21628.0&amp;uih=sharepointcom&amp;wdlcid=en-US&amp;jsapi=1&amp;jsapiver=v2&amp;corrid=9bbbc7a6-a270-1fd6-a9d4-ebc17be457eb&amp;usid=9bbbc7a6-a270-1fd6-a9d4-ebc17be457eb&amp;newsession=1&amp;sftc=1&amp;uihit=docaspx&amp;muv=1&amp;dchat=1&amp;sc=%7B%22pmo%22%3A%22https%3A%2F%2Fnasddds.sharepoint.com%22%2C%22pmshare%22%3Atrue%7D&amp;wdorigin=ItemsView&amp;wdhostclicktime=1690468219044&amp;wdprevioussession=9bbbc7a6-a270-1fd6-a9d4-ebc17be457eb&amp;wdpodsurl=https%3A%2F%2Fusc-powerpoint.officeapps.live.com%2Fpods%2F&amp;wdpopsurl=https%3A%2F%2Fusc-powerpoint.officeapps.live.com%2F&amp;wdoverrides=devicepixelratio:1.5,RenderGifSlideShow:true&amp;filename=Round%20Table%20Deck%20%28draft%29.pptx&amp;filegeturlbool=true&amp;fs=5253059&amp;ro=false&amp;fastboot=true&amp;noauth=1&amp;thpanel=714&amp;sw=1376&amp;sh=661&amp;postmessagetoken=9bbbc7a6-a270-1fd6-a9d4-ebc17be457eb#_ftnref1"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usc-powerpoint.officeapps.live.com/pods/ppt.aspx?ui=en-US&amp;rs=en-US&amp;wdenableroaming=1&amp;wdfr=1&amp;mscc=1&amp;hid=EC9ECAA0-00F4-4000-008C-3CE4E0F21628.0&amp;uih=sharepointcom&amp;wdlcid=en-US&amp;jsapi=1&amp;jsapiver=v2&amp;corrid=9bbbc7a6-a270-1fd6-a9d4-ebc17be457eb&amp;usid=9bbbc7a6-a270-1fd6-a9d4-ebc17be457eb&amp;newsession=1&amp;sftc=1&amp;uihit=docaspx&amp;muv=1&amp;dchat=1&amp;sc=%7B%22pmo%22%3A%22https%3A%2F%2Fnasddds.sharepoint.com%22%2C%22pmshare%22%3Atrue%7D&amp;wdorigin=ItemsView&amp;wdhostclicktime=1690468219044&amp;wdprevioussession=9bbbc7a6-a270-1fd6-a9d4-ebc17be457eb&amp;wdpodsurl=https%3A%2F%2Fusc-powerpoint.officeapps.live.com%2Fpods%2F&amp;wdpopsurl=https%3A%2F%2Fusc-powerpoint.officeapps.live.com%2F&amp;wdoverrides=devicepixelratio:1.5,RenderGifSlideShow:true&amp;filename=Round%20Table%20Deck%20%28draft%29.pptx&amp;filegeturlbool=true&amp;fs=5253059&amp;ro=false&amp;fastboot=true&amp;noauth=1&amp;thpanel=714&amp;sw=1376&amp;sh=661&amp;postmessagetoken=9bbbc7a6-a270-1fd6-a9d4-ebc17be457eb#_ftn1"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hyperlink" Target="https://www.macpac.gov/wp-content/uploads/2024/01/Jan24_MedPAC_MACPAC_DualsDataBook-508.pdf" TargetMode="External"/><Relationship Id="rId5" Type="http://schemas.openxmlformats.org/officeDocument/2006/relationships/hyperlink" Target="https://usc-powerpoint.officeapps.live.com/pods/ppt.aspx?ui=en-US&amp;rs=en-US&amp;wdenableroaming=1&amp;wdfr=1&amp;mscc=1&amp;hid=EC9ECAA0-00F4-4000-008C-3CE4E0F21628.0&amp;uih=sharepointcom&amp;wdlcid=en-US&amp;jsapi=1&amp;jsapiver=v2&amp;corrid=9bbbc7a6-a270-1fd6-a9d4-ebc17be457eb&amp;usid=9bbbc7a6-a270-1fd6-a9d4-ebc17be457eb&amp;newsession=1&amp;sftc=1&amp;uihit=docaspx&amp;muv=1&amp;dchat=1&amp;sc=%7B%22pmo%22%3A%22https%3A%2F%2Fnasddds.sharepoint.com%22%2C%22pmshare%22%3Atrue%7D&amp;wdorigin=ItemsView&amp;wdhostclicktime=1690468219044&amp;wdprevioussession=9bbbc7a6-a270-1fd6-a9d4-ebc17be457eb&amp;wdpodsurl=https%3A%2F%2Fusc-powerpoint.officeapps.live.com%2Fpods%2F&amp;wdpopsurl=https%3A%2F%2Fusc-powerpoint.officeapps.live.com%2F&amp;wdoverrides=devicepixelratio:1.5,RenderGifSlideShow:true&amp;filename=Round%20Table%20Deck%20%28draft%29.pptx&amp;filegeturlbool=true&amp;fs=5253059&amp;ro=false&amp;fastboot=true&amp;noauth=1&amp;thpanel=714&amp;sw=1376&amp;sh=661&amp;postmessagetoken=9bbbc7a6-a270-1fd6-a9d4-ebc17be457eb#_ftnref1" TargetMode="Externa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561F482-2C61-462C-AAA7-DFC6B92E44A3}"/>
              </a:ext>
            </a:extLst>
          </p:cNvPr>
          <p:cNvSpPr>
            <a:spLocks noGrp="1"/>
          </p:cNvSpPr>
          <p:nvPr>
            <p:ph type="title" idx="4294967295"/>
          </p:nvPr>
        </p:nvSpPr>
        <p:spPr>
          <a:xfrm>
            <a:off x="167878" y="4484044"/>
            <a:ext cx="9075188"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F6E"/>
                </a:solidFill>
                <a:effectLst/>
                <a:uLnTx/>
                <a:uFillTx/>
                <a:latin typeface="Calibri"/>
                <a:ea typeface="+mn-lt"/>
                <a:cs typeface="+mn-lt"/>
              </a:rPr>
              <a:t>Training Series</a:t>
            </a:r>
            <a:endParaRPr kumimoji="0" lang="en-US" sz="2400" b="0" i="0" u="none" strike="noStrike" kern="1200" cap="none" spc="0" normalizeH="0" baseline="0" noProof="0" dirty="0">
              <a:ln>
                <a:noFill/>
              </a:ln>
              <a:solidFill>
                <a:srgbClr val="000000"/>
              </a:solidFill>
              <a:effectLst/>
              <a:uLnTx/>
              <a:uFillTx/>
              <a:latin typeface="Calibri"/>
              <a:ea typeface="Lato"/>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F6E"/>
                </a:solidFill>
                <a:effectLst/>
                <a:uLnTx/>
                <a:uFillTx/>
                <a:latin typeface="Calibri"/>
                <a:ea typeface="Lato"/>
                <a:cs typeface="Lato"/>
              </a:rPr>
              <a:t>Dual Eligibility for Medicare &amp; Medicaid Among People with I/DD</a:t>
            </a:r>
            <a:endParaRPr kumimoji="0" lang="en-US" sz="2400" b="0" i="0" u="none" strike="noStrike" kern="1200" cap="none" spc="0" normalizeH="0" baseline="0" noProof="0" dirty="0">
              <a:ln>
                <a:noFill/>
              </a:ln>
              <a:solidFill>
                <a:srgbClr val="000000"/>
              </a:solidFill>
              <a:effectLst/>
              <a:uLnTx/>
              <a:uFillTx/>
              <a:latin typeface="Calibri"/>
              <a:ea typeface="Lat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F6E"/>
                </a:solidFill>
                <a:effectLst/>
                <a:uLnTx/>
                <a:uFillTx/>
                <a:latin typeface="Calibri"/>
                <a:ea typeface="Lato"/>
                <a:cs typeface="Lato"/>
              </a:rPr>
              <a:t>Part 1 – Introduction to Dual Eligibility</a:t>
            </a:r>
            <a:endParaRPr kumimoji="0" lang="en-US" sz="2400" b="0" i="0" u="none" strike="noStrike" kern="1200" cap="none" spc="0" normalizeH="0" baseline="0" noProof="0" dirty="0">
              <a:ln>
                <a:noFill/>
              </a:ln>
              <a:solidFill>
                <a:schemeClr val="tx1"/>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F6E"/>
                </a:solidFill>
                <a:effectLst/>
                <a:uLnTx/>
                <a:uFillTx/>
                <a:latin typeface="Calibri"/>
                <a:ea typeface="Lato"/>
                <a:cs typeface="Lato"/>
              </a:rPr>
              <a:t>March 22, 2024</a:t>
            </a:r>
          </a:p>
        </p:txBody>
      </p:sp>
      <p:pic>
        <p:nvPicPr>
          <p:cNvPr id="3" name="Picture Placeholder 2" descr="A group of coworkers looking at a computer tablet&#10;&#1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3163" b="23163"/>
          <a:stretch>
            <a:fillRect/>
          </a:stretch>
        </p:blipFill>
        <p:spPr/>
      </p:pic>
      <p:sp>
        <p:nvSpPr>
          <p:cNvPr id="21" name="Freeform 23">
            <a:extLst>
              <a:ext uri="{FF2B5EF4-FFF2-40B4-BE49-F238E27FC236}">
                <a16:creationId xmlns:a16="http://schemas.microsoft.com/office/drawing/2014/main" id="{18CEE931-2D32-4752-BF42-E5A1DF237AF3}"/>
              </a:ext>
              <a:ext uri="{C183D7F6-B498-43B3-948B-1728B52AA6E4}">
                <adec:decorative xmlns:adec="http://schemas.microsoft.com/office/drawing/2017/decorative" val="1"/>
              </a:ext>
            </a:extLst>
          </p:cNvPr>
          <p:cNvSpPr/>
          <p:nvPr/>
        </p:nvSpPr>
        <p:spPr>
          <a:xfrm>
            <a:off x="-3990" y="3112034"/>
            <a:ext cx="12192000" cy="1547051"/>
          </a:xfrm>
          <a:custGeom>
            <a:avLst/>
            <a:gdLst>
              <a:gd name="connsiteX0" fmla="*/ 2576568 w 12192000"/>
              <a:gd name="connsiteY0" fmla="*/ 176 h 1298192"/>
              <a:gd name="connsiteX1" fmla="*/ 12192000 w 12192000"/>
              <a:gd name="connsiteY1" fmla="*/ 621580 h 1298192"/>
              <a:gd name="connsiteX2" fmla="*/ 12192000 w 12192000"/>
              <a:gd name="connsiteY2" fmla="*/ 1035489 h 1298192"/>
              <a:gd name="connsiteX3" fmla="*/ 0 w 12192000"/>
              <a:gd name="connsiteY3" fmla="*/ 582232 h 1298192"/>
              <a:gd name="connsiteX4" fmla="*/ 0 w 12192000"/>
              <a:gd name="connsiteY4" fmla="*/ 228073 h 1298192"/>
              <a:gd name="connsiteX5" fmla="*/ 2576568 w 12192000"/>
              <a:gd name="connsiteY5" fmla="*/ 176 h 129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98192">
                <a:moveTo>
                  <a:pt x="2576568" y="176"/>
                </a:moveTo>
                <a:cubicBezTo>
                  <a:pt x="6508834" y="-20380"/>
                  <a:pt x="7112793" y="1770025"/>
                  <a:pt x="12192000" y="621580"/>
                </a:cubicBezTo>
                <a:lnTo>
                  <a:pt x="12192000" y="1035489"/>
                </a:lnTo>
                <a:cubicBezTo>
                  <a:pt x="5753382" y="2201552"/>
                  <a:pt x="6019801" y="-985559"/>
                  <a:pt x="0" y="582232"/>
                </a:cubicBezTo>
                <a:lnTo>
                  <a:pt x="0" y="228073"/>
                </a:lnTo>
                <a:cubicBezTo>
                  <a:pt x="1006034" y="69893"/>
                  <a:pt x="1848371" y="3982"/>
                  <a:pt x="2576568" y="176"/>
                </a:cubicBezTo>
                <a:close/>
              </a:path>
            </a:pathLst>
          </a:custGeom>
          <a:solidFill>
            <a:schemeClr val="accent6"/>
          </a:solidFill>
          <a:effectLst>
            <a:outerShdw blurRad="635000" dist="317500" dir="16200000"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9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black">
                  <a:lumMod val="65000"/>
                  <a:lumOff val="35000"/>
                </a:prstClr>
              </a:solidFill>
              <a:effectLst/>
              <a:uLnTx/>
              <a:uFillTx/>
              <a:latin typeface="Arial"/>
              <a:ea typeface="+mn-ea"/>
              <a:cs typeface="+mn-cs"/>
            </a:endParaRPr>
          </a:p>
        </p:txBody>
      </p:sp>
      <p:sp>
        <p:nvSpPr>
          <p:cNvPr id="14" name="Freeform 23">
            <a:extLst>
              <a:ext uri="{FF2B5EF4-FFF2-40B4-BE49-F238E27FC236}">
                <a16:creationId xmlns:a16="http://schemas.microsoft.com/office/drawing/2014/main" id="{18CEE931-2D32-4752-BF42-E5A1DF237AF3}"/>
              </a:ext>
              <a:ext uri="{C183D7F6-B498-43B3-948B-1728B52AA6E4}">
                <adec:decorative xmlns:adec="http://schemas.microsoft.com/office/drawing/2017/decorative" val="1"/>
              </a:ext>
            </a:extLst>
          </p:cNvPr>
          <p:cNvSpPr/>
          <p:nvPr/>
        </p:nvSpPr>
        <p:spPr>
          <a:xfrm>
            <a:off x="487" y="2996773"/>
            <a:ext cx="12192000" cy="1486647"/>
          </a:xfrm>
          <a:custGeom>
            <a:avLst/>
            <a:gdLst>
              <a:gd name="connsiteX0" fmla="*/ 2576568 w 12192000"/>
              <a:gd name="connsiteY0" fmla="*/ 176 h 1298192"/>
              <a:gd name="connsiteX1" fmla="*/ 12192000 w 12192000"/>
              <a:gd name="connsiteY1" fmla="*/ 621580 h 1298192"/>
              <a:gd name="connsiteX2" fmla="*/ 12192000 w 12192000"/>
              <a:gd name="connsiteY2" fmla="*/ 1035489 h 1298192"/>
              <a:gd name="connsiteX3" fmla="*/ 0 w 12192000"/>
              <a:gd name="connsiteY3" fmla="*/ 582232 h 1298192"/>
              <a:gd name="connsiteX4" fmla="*/ 0 w 12192000"/>
              <a:gd name="connsiteY4" fmla="*/ 228073 h 1298192"/>
              <a:gd name="connsiteX5" fmla="*/ 2576568 w 12192000"/>
              <a:gd name="connsiteY5" fmla="*/ 176 h 129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98192">
                <a:moveTo>
                  <a:pt x="2576568" y="176"/>
                </a:moveTo>
                <a:cubicBezTo>
                  <a:pt x="6508834" y="-20380"/>
                  <a:pt x="7112793" y="1770025"/>
                  <a:pt x="12192000" y="621580"/>
                </a:cubicBezTo>
                <a:lnTo>
                  <a:pt x="12192000" y="1035489"/>
                </a:lnTo>
                <a:cubicBezTo>
                  <a:pt x="5753382" y="2201552"/>
                  <a:pt x="6019801" y="-985559"/>
                  <a:pt x="0" y="582232"/>
                </a:cubicBezTo>
                <a:lnTo>
                  <a:pt x="0" y="228073"/>
                </a:lnTo>
                <a:cubicBezTo>
                  <a:pt x="1006034" y="69893"/>
                  <a:pt x="1848371" y="3982"/>
                  <a:pt x="2576568" y="176"/>
                </a:cubicBezTo>
                <a:close/>
              </a:path>
            </a:pathLst>
          </a:custGeom>
          <a:solidFill>
            <a:schemeClr val="tx2"/>
          </a:solidFill>
          <a:effectLst>
            <a:outerShdw blurRad="635000" dist="317500" dir="16200000"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9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black">
                  <a:lumMod val="65000"/>
                  <a:lumOff val="35000"/>
                </a:prstClr>
              </a:solidFill>
              <a:effectLst/>
              <a:uLnTx/>
              <a:uFillTx/>
              <a:latin typeface="Arial"/>
              <a:ea typeface="+mn-ea"/>
              <a:cs typeface="+mn-cs"/>
            </a:endParaRPr>
          </a:p>
        </p:txBody>
      </p:sp>
      <p:pic>
        <p:nvPicPr>
          <p:cNvPr id="20" name="Picture 19" descr="The logo of the National Association of State Directors of Developmental Disabilities Services (NASDDD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9478" y="4834750"/>
            <a:ext cx="3402631" cy="1884102"/>
          </a:xfrm>
          <a:prstGeom prst="rect">
            <a:avLst/>
          </a:prstGeom>
        </p:spPr>
      </p:pic>
    </p:spTree>
    <p:extLst>
      <p:ext uri="{BB962C8B-B14F-4D97-AF65-F5344CB8AC3E}">
        <p14:creationId xmlns:p14="http://schemas.microsoft.com/office/powerpoint/2010/main" val="2415170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E4633-DED5-0479-022D-46C129FFA4D1}"/>
              </a:ext>
            </a:extLst>
          </p:cNvPr>
          <p:cNvSpPr>
            <a:spLocks noGrp="1"/>
          </p:cNvSpPr>
          <p:nvPr>
            <p:ph type="title"/>
          </p:nvPr>
        </p:nvSpPr>
        <p:spPr>
          <a:xfrm>
            <a:off x="298450" y="89959"/>
            <a:ext cx="11637433" cy="1621894"/>
          </a:xfrm>
        </p:spPr>
        <p:txBody>
          <a:bodyPr lIns="91440" tIns="45720" rIns="91440" bIns="45720" anchor="t"/>
          <a:lstStyle/>
          <a:p>
            <a:r>
              <a:rPr lang="en-US" sz="2900">
                <a:solidFill>
                  <a:schemeClr val="tx2"/>
                </a:solidFill>
              </a:rPr>
              <a:t>Informing Professionals About Their Role in Assisting Individuals &amp; Families to Navigate Transitioning to Dual Eligibility</a:t>
            </a:r>
            <a:endParaRPr lang="en-GB" sz="2900">
              <a:solidFill>
                <a:schemeClr val="tx2"/>
              </a:solidFill>
              <a:cs typeface="Arial"/>
            </a:endParaRPr>
          </a:p>
          <a:p>
            <a:endParaRPr lang="en-GB" sz="2900">
              <a:solidFill>
                <a:srgbClr val="808080"/>
              </a:solidFill>
              <a:cs typeface="Arial"/>
            </a:endParaRPr>
          </a:p>
        </p:txBody>
      </p:sp>
      <p:sp>
        <p:nvSpPr>
          <p:cNvPr id="3" name="Text Placeholder 2">
            <a:extLst>
              <a:ext uri="{FF2B5EF4-FFF2-40B4-BE49-F238E27FC236}">
                <a16:creationId xmlns:a16="http://schemas.microsoft.com/office/drawing/2014/main" id="{FC85A401-622F-5378-4611-3B0A6E913D14}"/>
              </a:ext>
            </a:extLst>
          </p:cNvPr>
          <p:cNvSpPr>
            <a:spLocks noGrp="1"/>
          </p:cNvSpPr>
          <p:nvPr>
            <p:ph type="body" sz="quarter" idx="10"/>
          </p:nvPr>
        </p:nvSpPr>
        <p:spPr>
          <a:xfrm>
            <a:off x="482071" y="1388534"/>
            <a:ext cx="10542587" cy="4078816"/>
          </a:xfrm>
        </p:spPr>
        <p:txBody>
          <a:bodyPr lIns="91440" tIns="45720" rIns="91440" bIns="45720" anchor="t"/>
          <a:lstStyle/>
          <a:p>
            <a:r>
              <a:rPr lang="en-US">
                <a:cs typeface="Arial"/>
              </a:rPr>
              <a:t>State systems report limited strategies in place to educate care managers/supports coordinators and other professionals </a:t>
            </a:r>
            <a:endParaRPr lang="en-US"/>
          </a:p>
          <a:p>
            <a:pPr lvl="1">
              <a:buFont typeface="Courier New" panose="020B0604020202020204" pitchFamily="34" charset="0"/>
              <a:buChar char="o"/>
            </a:pPr>
            <a:r>
              <a:rPr lang="en-US">
                <a:cs typeface="Arial"/>
              </a:rPr>
              <a:t>They often support individuals/families when Medicaid services are affected (or even lost) once an individual becomes dually eligible</a:t>
            </a:r>
            <a:endParaRPr lang="en-US"/>
          </a:p>
          <a:p>
            <a:pPr lvl="1">
              <a:buFont typeface="Courier New" panose="020B0604020202020204" pitchFamily="34" charset="0"/>
              <a:buChar char="o"/>
            </a:pPr>
            <a:r>
              <a:rPr lang="en-US">
                <a:cs typeface="Arial"/>
              </a:rPr>
              <a:t>There is a need for state systems to establish linkages that can be used to educate communities and connect duals and their families to necessary supports</a:t>
            </a:r>
          </a:p>
          <a:p>
            <a:r>
              <a:rPr lang="en-US">
                <a:cs typeface="Arial"/>
              </a:rPr>
              <a:t>Care managers/supports coordinators are "hungry" for this information</a:t>
            </a:r>
            <a:endParaRPr lang="en-US"/>
          </a:p>
          <a:p>
            <a:r>
              <a:rPr lang="en-US">
                <a:cs typeface="Arial"/>
              </a:rPr>
              <a:t>It is necessary to develop and disseminate information/tools that professionals can share with individuals/families</a:t>
            </a:r>
          </a:p>
        </p:txBody>
      </p:sp>
    </p:spTree>
    <p:extLst>
      <p:ext uri="{BB962C8B-B14F-4D97-AF65-F5344CB8AC3E}">
        <p14:creationId xmlns:p14="http://schemas.microsoft.com/office/powerpoint/2010/main" val="1900862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verse group of people looking at a computer">
            <a:extLst>
              <a:ext uri="{FF2B5EF4-FFF2-40B4-BE49-F238E27FC236}">
                <a16:creationId xmlns:a16="http://schemas.microsoft.com/office/drawing/2014/main" id="{06A88903-D16A-24F8-BA53-869204FD840D}"/>
              </a:ext>
            </a:extLst>
          </p:cNvPr>
          <p:cNvPicPr>
            <a:picLocks noChangeAspect="1"/>
          </p:cNvPicPr>
          <p:nvPr/>
        </p:nvPicPr>
        <p:blipFill rotWithShape="1">
          <a:blip r:embed="rId3"/>
          <a:srcRect l="31905" r="15634"/>
          <a:stretch/>
        </p:blipFill>
        <p:spPr>
          <a:xfrm>
            <a:off x="-1" y="-2"/>
            <a:ext cx="5410198" cy="6858002"/>
          </a:xfrm>
          <a:prstGeom prst="rect">
            <a:avLst/>
          </a:prstGeom>
        </p:spPr>
      </p:pic>
      <p:sp useBgFill="1">
        <p:nvSpPr>
          <p:cNvPr id="26" name="Rectangle 25">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62205-F27D-0E9C-C8B0-4F30C478215D}"/>
              </a:ext>
            </a:extLst>
          </p:cNvPr>
          <p:cNvSpPr>
            <a:spLocks noGrp="1"/>
          </p:cNvSpPr>
          <p:nvPr>
            <p:ph type="title"/>
          </p:nvPr>
        </p:nvSpPr>
        <p:spPr>
          <a:xfrm>
            <a:off x="6096000" y="615235"/>
            <a:ext cx="5464968" cy="1559301"/>
          </a:xfrm>
        </p:spPr>
        <p:txBody>
          <a:bodyPr vert="horz" lIns="91440" tIns="45720" rIns="91440" bIns="45720" rtlCol="0" anchor="ctr">
            <a:normAutofit/>
          </a:bodyPr>
          <a:lstStyle/>
          <a:p>
            <a:r>
              <a:rPr lang="en-US" sz="2500" dirty="0">
                <a:solidFill>
                  <a:srgbClr val="004F6E"/>
                </a:solidFill>
              </a:rPr>
              <a:t>Engaging with Medicaid Agency Partners Regarding Individuals with I/DD who are Dually Eligible (1 of 2)</a:t>
            </a:r>
          </a:p>
        </p:txBody>
      </p:sp>
      <p:sp>
        <p:nvSpPr>
          <p:cNvPr id="3" name="Text Placeholder 2">
            <a:extLst>
              <a:ext uri="{FF2B5EF4-FFF2-40B4-BE49-F238E27FC236}">
                <a16:creationId xmlns:a16="http://schemas.microsoft.com/office/drawing/2014/main" id="{E2DAD360-0578-C6F4-5687-DDD0932FA3F1}"/>
              </a:ext>
            </a:extLst>
          </p:cNvPr>
          <p:cNvSpPr>
            <a:spLocks noGrp="1"/>
          </p:cNvSpPr>
          <p:nvPr>
            <p:ph type="body" sz="quarter" idx="10"/>
          </p:nvPr>
        </p:nvSpPr>
        <p:spPr>
          <a:xfrm>
            <a:off x="5839092" y="1964986"/>
            <a:ext cx="5628340" cy="4740140"/>
          </a:xfrm>
        </p:spPr>
        <p:txBody>
          <a:bodyPr vert="horz" lIns="91440" tIns="45720" rIns="91440" bIns="45720" rtlCol="0" anchor="ctr">
            <a:noAutofit/>
          </a:bodyPr>
          <a:lstStyle/>
          <a:p>
            <a:r>
              <a:rPr lang="en-US" sz="2400" dirty="0"/>
              <a:t>Meet with the state SMA to learn current integrated care approaches, including use of the duals special needs plans (D-SNPs)</a:t>
            </a:r>
            <a:endParaRPr lang="en-US" sz="2400" dirty="0">
              <a:cs typeface="Arial"/>
            </a:endParaRPr>
          </a:p>
          <a:p>
            <a:r>
              <a:rPr lang="en-US" sz="2400" dirty="0"/>
              <a:t>Work with the SMA on data sharing to obtain, analyze and trend duals data </a:t>
            </a:r>
            <a:endParaRPr lang="en-US" sz="2400" dirty="0">
              <a:cs typeface="Arial"/>
            </a:endParaRPr>
          </a:p>
          <a:p>
            <a:r>
              <a:rPr lang="en-US" sz="2400" dirty="0"/>
              <a:t>Establish a permanent and active role for I/DD leadership and people with lived experience in dual eligibility program development, implementation, and evaluation</a:t>
            </a:r>
            <a:endParaRPr lang="en-US" sz="2400" dirty="0">
              <a:cs typeface="Arial"/>
            </a:endParaRPr>
          </a:p>
        </p:txBody>
      </p:sp>
      <p:sp>
        <p:nvSpPr>
          <p:cNvPr id="4" name="TextBox 3">
            <a:extLst>
              <a:ext uri="{FF2B5EF4-FFF2-40B4-BE49-F238E27FC236}">
                <a16:creationId xmlns:a16="http://schemas.microsoft.com/office/drawing/2014/main" id="{22630DA2-B179-74C5-E37F-858EBF38D335}"/>
              </a:ext>
            </a:extLst>
          </p:cNvPr>
          <p:cNvSpPr txBox="1"/>
          <p:nvPr/>
        </p:nvSpPr>
        <p:spPr>
          <a:xfrm>
            <a:off x="98084" y="6294479"/>
            <a:ext cx="6674722" cy="369332"/>
          </a:xfrm>
          <a:prstGeom prst="rect">
            <a:avLst/>
          </a:prstGeom>
          <a:noFill/>
        </p:spPr>
        <p:txBody>
          <a:bodyPr wrap="square" rtlCol="0" anchor="b">
            <a:spAutoFit/>
          </a:bodyPr>
          <a:lstStyle/>
          <a:p>
            <a:pPr algn="l"/>
            <a:r>
              <a:rPr lang="id-ID" sz="1800" strike="noStrike" spc="300">
                <a:solidFill>
                  <a:schemeClr val="bg1"/>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a:solidFill>
                  <a:schemeClr val="bg1"/>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a:solidFill>
                <a:schemeClr val="bg1"/>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692306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62205-F27D-0E9C-C8B0-4F30C478215D}"/>
              </a:ext>
            </a:extLst>
          </p:cNvPr>
          <p:cNvSpPr>
            <a:spLocks noGrp="1"/>
          </p:cNvSpPr>
          <p:nvPr>
            <p:ph type="title"/>
          </p:nvPr>
        </p:nvSpPr>
        <p:spPr>
          <a:xfrm>
            <a:off x="1285240" y="1050595"/>
            <a:ext cx="8074815" cy="1618489"/>
          </a:xfrm>
        </p:spPr>
        <p:txBody>
          <a:bodyPr vert="horz" lIns="91440" tIns="45720" rIns="91440" bIns="45720" rtlCol="0" anchor="ctr">
            <a:normAutofit/>
          </a:bodyPr>
          <a:lstStyle/>
          <a:p>
            <a:r>
              <a:rPr lang="en-US" sz="3400" kern="1200">
                <a:solidFill>
                  <a:srgbClr val="004F6E"/>
                </a:solidFill>
                <a:latin typeface="+mj-lt"/>
                <a:ea typeface="+mj-ea"/>
                <a:cs typeface="+mj-cs"/>
              </a:rPr>
              <a:t>Engaging with Medicaid Agency Partners Regarding Individuals with I/DD who are Dually Eligible </a:t>
            </a:r>
            <a:r>
              <a:rPr lang="en-US" sz="3400">
                <a:solidFill>
                  <a:srgbClr val="004F6E"/>
                </a:solidFill>
              </a:rPr>
              <a:t>(2 of 2)</a:t>
            </a:r>
            <a:endParaRPr lang="en-US" sz="3400" kern="1200">
              <a:solidFill>
                <a:srgbClr val="004F6E"/>
              </a:solidFill>
              <a:latin typeface="+mj-lt"/>
              <a:ea typeface="+mj-ea"/>
              <a:cs typeface="+mj-cs"/>
            </a:endParaRPr>
          </a:p>
          <a:p>
            <a:endParaRPr lang="en-US" sz="3400" kern="120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E2DAD360-0578-C6F4-5687-DDD0932FA3F1}"/>
              </a:ext>
            </a:extLst>
          </p:cNvPr>
          <p:cNvSpPr>
            <a:spLocks noGrp="1"/>
          </p:cNvSpPr>
          <p:nvPr>
            <p:ph type="body" sz="quarter" idx="10"/>
          </p:nvPr>
        </p:nvSpPr>
        <p:spPr>
          <a:xfrm>
            <a:off x="1285240" y="2528312"/>
            <a:ext cx="9007262" cy="3241552"/>
          </a:xfrm>
        </p:spPr>
        <p:txBody>
          <a:bodyPr vert="horz" lIns="91440" tIns="45720" rIns="91440" bIns="45720" rtlCol="0" anchor="t">
            <a:noAutofit/>
          </a:bodyPr>
          <a:lstStyle/>
          <a:p>
            <a:r>
              <a:rPr lang="en-US" sz="2000" dirty="0"/>
              <a:t>Arm case managers with basic questions as a part of the person-centered planning process that can be used to identify a need and refer to appropriate resources</a:t>
            </a:r>
            <a:endParaRPr lang="en-US" sz="2000" dirty="0">
              <a:cs typeface="Arial"/>
            </a:endParaRPr>
          </a:p>
          <a:p>
            <a:pPr lvl="1">
              <a:buFont typeface="Courier New" panose="02070309020205020404" pitchFamily="49" charset="0"/>
              <a:buChar char="o"/>
            </a:pPr>
            <a:r>
              <a:rPr lang="en-US" sz="2000" dirty="0"/>
              <a:t>State Health Insurance Assistance Program (SHIP) Counselors</a:t>
            </a:r>
            <a:endParaRPr lang="en-US" sz="2000" dirty="0">
              <a:cs typeface="Arial"/>
            </a:endParaRPr>
          </a:p>
          <a:p>
            <a:pPr lvl="1">
              <a:buFont typeface="Courier New" panose="02070309020205020404" pitchFamily="49" charset="0"/>
              <a:buChar char="o"/>
            </a:pPr>
            <a:r>
              <a:rPr lang="en-US" sz="2000" dirty="0"/>
              <a:t>Benefits Counseling </a:t>
            </a:r>
            <a:endParaRPr lang="en-US" sz="2000" dirty="0">
              <a:cs typeface="Arial"/>
            </a:endParaRPr>
          </a:p>
          <a:p>
            <a:r>
              <a:rPr lang="en-US" sz="2000" dirty="0"/>
              <a:t>In partnership with state DD Councils, state systems work with family networks to educate:</a:t>
            </a:r>
            <a:endParaRPr lang="en-US" sz="2000" dirty="0">
              <a:cs typeface="Arial"/>
            </a:endParaRPr>
          </a:p>
          <a:p>
            <a:pPr lvl="1">
              <a:buFont typeface="Courier New" panose="02070309020205020404" pitchFamily="49" charset="0"/>
              <a:buChar char="o"/>
            </a:pPr>
            <a:r>
              <a:rPr lang="en-US" sz="2000" dirty="0"/>
              <a:t>The triggers to dual eligibility for their loved one with I/DD (i.e., a parent retires or dies)</a:t>
            </a:r>
            <a:endParaRPr lang="en-US" sz="2000" dirty="0">
              <a:cs typeface="Arial"/>
            </a:endParaRPr>
          </a:p>
          <a:p>
            <a:pPr lvl="1">
              <a:buFont typeface="Courier New" panose="02070309020205020404" pitchFamily="49" charset="0"/>
              <a:buChar char="o"/>
            </a:pPr>
            <a:r>
              <a:rPr lang="en-US" sz="2000" dirty="0"/>
              <a:t>The pathways they can take to best meet their needs</a:t>
            </a:r>
            <a:endParaRPr lang="en-US" sz="2000" dirty="0">
              <a:cs typeface="Arial"/>
            </a:endParaRPr>
          </a:p>
          <a:p>
            <a:pPr marL="457200" lvl="1"/>
            <a:endParaRPr lang="en-US" sz="1500" dirty="0"/>
          </a:p>
        </p:txBody>
      </p:sp>
      <p:sp>
        <p:nvSpPr>
          <p:cNvPr id="4" name="TextBox 3">
            <a:extLst>
              <a:ext uri="{FF2B5EF4-FFF2-40B4-BE49-F238E27FC236}">
                <a16:creationId xmlns:a16="http://schemas.microsoft.com/office/drawing/2014/main" id="{8138D1B8-9027-FA15-84B7-8317993B94A3}"/>
              </a:ext>
            </a:extLst>
          </p:cNvPr>
          <p:cNvSpPr txBox="1"/>
          <p:nvPr/>
        </p:nvSpPr>
        <p:spPr>
          <a:xfrm>
            <a:off x="250673" y="6294479"/>
            <a:ext cx="6674722" cy="369332"/>
          </a:xfrm>
          <a:prstGeom prst="rect">
            <a:avLst/>
          </a:prstGeom>
          <a:noFill/>
        </p:spPr>
        <p:txBody>
          <a:bodyPr wrap="square" rtlCol="0" anchor="b">
            <a:spAutoFit/>
          </a:bodyPr>
          <a:lstStyle/>
          <a:p>
            <a:pPr algn="l"/>
            <a:r>
              <a:rPr lang="id-ID" sz="18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2563344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E4633-DED5-0479-022D-46C129FFA4D1}"/>
              </a:ext>
            </a:extLst>
          </p:cNvPr>
          <p:cNvSpPr>
            <a:spLocks noGrp="1"/>
          </p:cNvSpPr>
          <p:nvPr>
            <p:ph type="title"/>
          </p:nvPr>
        </p:nvSpPr>
        <p:spPr>
          <a:xfrm>
            <a:off x="397405" y="132292"/>
            <a:ext cx="10956395" cy="1039813"/>
          </a:xfrm>
        </p:spPr>
        <p:txBody>
          <a:bodyPr lIns="91440" tIns="45720" rIns="91440" bIns="45720" anchor="t"/>
          <a:lstStyle/>
          <a:p>
            <a:r>
              <a:rPr lang="en-US" sz="3200">
                <a:cs typeface="Arial"/>
              </a:rPr>
              <a:t>Taking Action: Information and/or Resource Needs</a:t>
            </a:r>
            <a:endParaRPr lang="en-GB" sz="3200">
              <a:solidFill>
                <a:srgbClr val="808080"/>
              </a:solidFill>
              <a:cs typeface="Arial"/>
            </a:endParaRPr>
          </a:p>
          <a:p>
            <a:endParaRPr lang="en-GB">
              <a:cs typeface="Arial"/>
            </a:endParaRPr>
          </a:p>
        </p:txBody>
      </p:sp>
      <p:sp>
        <p:nvSpPr>
          <p:cNvPr id="3" name="Text Placeholder 2">
            <a:extLst>
              <a:ext uri="{FF2B5EF4-FFF2-40B4-BE49-F238E27FC236}">
                <a16:creationId xmlns:a16="http://schemas.microsoft.com/office/drawing/2014/main" id="{FC85A401-622F-5378-4611-3B0A6E913D14}"/>
              </a:ext>
            </a:extLst>
          </p:cNvPr>
          <p:cNvSpPr>
            <a:spLocks noGrp="1"/>
          </p:cNvSpPr>
          <p:nvPr>
            <p:ph type="body" sz="quarter" idx="10"/>
          </p:nvPr>
        </p:nvSpPr>
        <p:spPr>
          <a:xfrm>
            <a:off x="397405" y="1344168"/>
            <a:ext cx="10542587" cy="3985599"/>
          </a:xfrm>
        </p:spPr>
        <p:txBody>
          <a:bodyPr lIns="91440" tIns="45720" rIns="91440" bIns="45720" anchor="t"/>
          <a:lstStyle/>
          <a:p>
            <a:r>
              <a:rPr lang="en-US" sz="2600">
                <a:cs typeface="Arial"/>
              </a:rPr>
              <a:t>"Bread Crumbs"  of information to share as to why policy makers should care</a:t>
            </a:r>
          </a:p>
          <a:p>
            <a:pPr lvl="1">
              <a:buFont typeface="Courier New" panose="020B0604020202020204" pitchFamily="34" charset="0"/>
              <a:buChar char="o"/>
            </a:pPr>
            <a:r>
              <a:rPr lang="en-US">
                <a:cs typeface="Arial"/>
              </a:rPr>
              <a:t>Benefits, risks, barriers, and concerns</a:t>
            </a:r>
          </a:p>
          <a:p>
            <a:pPr lvl="1">
              <a:buFont typeface="Courier New" panose="020B0604020202020204" pitchFamily="34" charset="0"/>
              <a:buChar char="o"/>
            </a:pPr>
            <a:r>
              <a:rPr lang="en-US">
                <a:cs typeface="Arial"/>
              </a:rPr>
              <a:t>Why individuals with I/DD who are dually eligible should be a priority</a:t>
            </a:r>
          </a:p>
          <a:p>
            <a:r>
              <a:rPr lang="en-US" sz="2600">
                <a:cs typeface="Arial"/>
              </a:rPr>
              <a:t>Basic information about Medicare &amp; Medicaid, tailored for I/DD audiences to include glossary of terms</a:t>
            </a:r>
          </a:p>
          <a:p>
            <a:pPr lvl="1">
              <a:buFont typeface="Courier New" panose="020B0604020202020204" pitchFamily="34" charset="0"/>
              <a:buChar char="o"/>
            </a:pPr>
            <a:r>
              <a:rPr lang="en-US" sz="2400">
                <a:cs typeface="Arial"/>
              </a:rPr>
              <a:t>“Quick bites“ that individuals and families can easily understand with basic information and inclusive of culturally appropriate materials</a:t>
            </a:r>
          </a:p>
          <a:p>
            <a:pPr lvl="1">
              <a:buFont typeface="Courier New" panose="020B0604020202020204" pitchFamily="34" charset="0"/>
              <a:buChar char="o"/>
            </a:pPr>
            <a:r>
              <a:rPr lang="en-US">
                <a:cs typeface="Arial"/>
              </a:rPr>
              <a:t>Need to listen and learn what is important to individuals &amp; families, and providers</a:t>
            </a:r>
          </a:p>
          <a:p>
            <a:r>
              <a:rPr lang="en-US" sz="2600">
                <a:cs typeface="Arial"/>
              </a:rPr>
              <a:t>Information that demonstrates the impact of managed care/benefits for I/DD population</a:t>
            </a:r>
          </a:p>
        </p:txBody>
      </p:sp>
    </p:spTree>
    <p:extLst>
      <p:ext uri="{BB962C8B-B14F-4D97-AF65-F5344CB8AC3E}">
        <p14:creationId xmlns:p14="http://schemas.microsoft.com/office/powerpoint/2010/main" val="2694570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8043" y="3179133"/>
            <a:ext cx="8129067" cy="837390"/>
          </a:xfrm>
        </p:spPr>
        <p:txBody>
          <a:bodyPr lIns="91440" tIns="45720" rIns="91440" bIns="45720" anchor="t"/>
          <a:lstStyle/>
          <a:p>
            <a:r>
              <a:rPr lang="en-US"/>
              <a:t>Next Steps</a:t>
            </a:r>
          </a:p>
        </p:txBody>
      </p:sp>
    </p:spTree>
    <p:extLst>
      <p:ext uri="{BB962C8B-B14F-4D97-AF65-F5344CB8AC3E}">
        <p14:creationId xmlns:p14="http://schemas.microsoft.com/office/powerpoint/2010/main" val="587564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58B6-D4AB-8861-7298-F1D09D0D7041}"/>
              </a:ext>
            </a:extLst>
          </p:cNvPr>
          <p:cNvSpPr>
            <a:spLocks noGrp="1"/>
          </p:cNvSpPr>
          <p:nvPr>
            <p:ph type="title"/>
          </p:nvPr>
        </p:nvSpPr>
        <p:spPr/>
        <p:txBody>
          <a:bodyPr lIns="91440" tIns="45720" rIns="91440" bIns="45720" anchor="t"/>
          <a:lstStyle/>
          <a:p>
            <a:r>
              <a:rPr lang="en-US" sz="3200">
                <a:cs typeface="Arial"/>
              </a:rPr>
              <a:t>Additional Support for State Systems: Training Series</a:t>
            </a:r>
            <a:endParaRPr lang="en-US" sz="3600"/>
          </a:p>
        </p:txBody>
      </p:sp>
      <p:sp>
        <p:nvSpPr>
          <p:cNvPr id="3" name="Text Placeholder 2">
            <a:extLst>
              <a:ext uri="{FF2B5EF4-FFF2-40B4-BE49-F238E27FC236}">
                <a16:creationId xmlns:a16="http://schemas.microsoft.com/office/drawing/2014/main" id="{8400F86D-269B-D336-4651-B0156AC83FAB}"/>
              </a:ext>
            </a:extLst>
          </p:cNvPr>
          <p:cNvSpPr>
            <a:spLocks noGrp="1"/>
          </p:cNvSpPr>
          <p:nvPr>
            <p:ph type="body" sz="quarter" idx="10"/>
          </p:nvPr>
        </p:nvSpPr>
        <p:spPr>
          <a:xfrm>
            <a:off x="703070" y="2634889"/>
            <a:ext cx="6458126" cy="1922757"/>
          </a:xfrm>
        </p:spPr>
        <p:txBody>
          <a:bodyPr lIns="91440" tIns="45720" rIns="91440" bIns="45720" anchor="t"/>
          <a:lstStyle/>
          <a:p>
            <a:r>
              <a:rPr lang="en-US" sz="2400">
                <a:cs typeface="Arial"/>
              </a:rPr>
              <a:t>Training Series (April – May 2024)</a:t>
            </a:r>
            <a:endParaRPr lang="en-US" sz="2400">
              <a:solidFill>
                <a:srgbClr val="808080"/>
              </a:solidFill>
              <a:cs typeface="Arial"/>
            </a:endParaRPr>
          </a:p>
          <a:p>
            <a:pPr lvl="1">
              <a:buFont typeface="Courier New,monospace" panose="020B0604020202020204" pitchFamily="34" charset="0"/>
              <a:buChar char="o"/>
            </a:pPr>
            <a:r>
              <a:rPr lang="en-US" sz="1900">
                <a:cs typeface="Arial"/>
              </a:rPr>
              <a:t>4/08/24 @ 3:00 PM ET: Medicare 'Basics'</a:t>
            </a:r>
            <a:endParaRPr lang="en-US" sz="1900">
              <a:solidFill>
                <a:srgbClr val="808080"/>
              </a:solidFill>
              <a:cs typeface="Arial"/>
            </a:endParaRPr>
          </a:p>
          <a:p>
            <a:pPr lvl="1">
              <a:buFont typeface="Courier New,monospace" panose="020B0604020202020204" pitchFamily="34" charset="0"/>
              <a:buChar char="o"/>
            </a:pPr>
            <a:r>
              <a:rPr lang="en-US" sz="1900">
                <a:cs typeface="Arial"/>
              </a:rPr>
              <a:t>4/29/24 @ 2:00 PM ET: Strategies to Support State Systems Serving Dual Eligibles</a:t>
            </a:r>
            <a:endParaRPr lang="en-US" sz="1900">
              <a:solidFill>
                <a:srgbClr val="000000"/>
              </a:solidFill>
              <a:cs typeface="Arial"/>
            </a:endParaRPr>
          </a:p>
          <a:p>
            <a:pPr lvl="1">
              <a:buFont typeface="Courier New,monospace" panose="020B0604020202020204" pitchFamily="34" charset="0"/>
              <a:buChar char="o"/>
            </a:pPr>
            <a:r>
              <a:rPr lang="en-US" sz="1900">
                <a:cs typeface="Arial"/>
              </a:rPr>
              <a:t>5/21/24 @4:00 PM ET: Supporting </a:t>
            </a:r>
            <a:r>
              <a:rPr lang="en-US" sz="1900" dirty="0">
                <a:cs typeface="Arial"/>
              </a:rPr>
              <a:t>Individuals &amp; Families with Dual Eligibility</a:t>
            </a:r>
            <a:endParaRPr lang="en-US" sz="1900" dirty="0" err="1">
              <a:solidFill>
                <a:srgbClr val="808080"/>
              </a:solidFill>
              <a:cs typeface="Arial"/>
            </a:endParaRPr>
          </a:p>
          <a:p>
            <a:endParaRPr lang="en-US" sz="1900">
              <a:latin typeface="Arial"/>
              <a:cs typeface="Arial"/>
            </a:endParaRPr>
          </a:p>
        </p:txBody>
      </p:sp>
      <p:graphicFrame>
        <p:nvGraphicFramePr>
          <p:cNvPr id="4" name="Diagram 4" descr="A graphic depicting the State I/DD Agency Training Series part of the I/DD Dual Eligibility Project">
            <a:extLst>
              <a:ext uri="{FF2B5EF4-FFF2-40B4-BE49-F238E27FC236}">
                <a16:creationId xmlns:a16="http://schemas.microsoft.com/office/drawing/2014/main" id="{110BDEFA-F897-4B7D-A6A3-C8D300EB8B4B}"/>
              </a:ext>
            </a:extLst>
          </p:cNvPr>
          <p:cNvGraphicFramePr/>
          <p:nvPr>
            <p:extLst>
              <p:ext uri="{D42A27DB-BD31-4B8C-83A1-F6EECF244321}">
                <p14:modId xmlns:p14="http://schemas.microsoft.com/office/powerpoint/2010/main" val="3620412649"/>
              </p:ext>
            </p:extLst>
          </p:nvPr>
        </p:nvGraphicFramePr>
        <p:xfrm>
          <a:off x="7383530" y="1600200"/>
          <a:ext cx="4188825"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8666707-C0F0-369D-9294-790AD213B250}"/>
              </a:ext>
            </a:extLst>
          </p:cNvPr>
          <p:cNvSpPr txBox="1"/>
          <p:nvPr/>
        </p:nvSpPr>
        <p:spPr>
          <a:xfrm>
            <a:off x="2496312" y="5120640"/>
            <a:ext cx="6583680" cy="461665"/>
          </a:xfrm>
          <a:prstGeom prst="rect">
            <a:avLst/>
          </a:prstGeom>
          <a:noFill/>
        </p:spPr>
        <p:txBody>
          <a:bodyPr wrap="square" rtlCol="0">
            <a:spAutoFit/>
          </a:bodyPr>
          <a:lstStyle/>
          <a:p>
            <a:pPr algn="ctr"/>
            <a:r>
              <a:rPr lang="en-US" sz="2400" i="1">
                <a:solidFill>
                  <a:schemeClr val="accent5">
                    <a:lumMod val="75000"/>
                  </a:schemeClr>
                </a:solidFill>
              </a:rPr>
              <a:t>Registration Information Coming Soon!</a:t>
            </a:r>
          </a:p>
        </p:txBody>
      </p:sp>
    </p:spTree>
    <p:extLst>
      <p:ext uri="{BB962C8B-B14F-4D97-AF65-F5344CB8AC3E}">
        <p14:creationId xmlns:p14="http://schemas.microsoft.com/office/powerpoint/2010/main" val="131843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58B6-D4AB-8861-7298-F1D09D0D7041}"/>
              </a:ext>
            </a:extLst>
          </p:cNvPr>
          <p:cNvSpPr>
            <a:spLocks noGrp="1"/>
          </p:cNvSpPr>
          <p:nvPr>
            <p:ph type="title"/>
          </p:nvPr>
        </p:nvSpPr>
        <p:spPr>
          <a:xfrm>
            <a:off x="806025" y="209677"/>
            <a:ext cx="10515600" cy="1325563"/>
          </a:xfrm>
        </p:spPr>
        <p:txBody>
          <a:bodyPr lIns="91440" tIns="45720" rIns="91440" bIns="45720" anchor="t"/>
          <a:lstStyle/>
          <a:p>
            <a:r>
              <a:rPr lang="en-US" sz="2800">
                <a:cs typeface="Arial"/>
              </a:rPr>
              <a:t>Additional Support for State Systems: Targeted Technical Assistance</a:t>
            </a:r>
            <a:endParaRPr lang="en-US" sz="2800"/>
          </a:p>
        </p:txBody>
      </p:sp>
      <p:sp>
        <p:nvSpPr>
          <p:cNvPr id="3" name="Text Placeholder 2">
            <a:extLst>
              <a:ext uri="{FF2B5EF4-FFF2-40B4-BE49-F238E27FC236}">
                <a16:creationId xmlns:a16="http://schemas.microsoft.com/office/drawing/2014/main" id="{8400F86D-269B-D336-4651-B0156AC83FAB}"/>
              </a:ext>
            </a:extLst>
          </p:cNvPr>
          <p:cNvSpPr>
            <a:spLocks noGrp="1"/>
          </p:cNvSpPr>
          <p:nvPr>
            <p:ph type="body" sz="quarter" idx="10"/>
          </p:nvPr>
        </p:nvSpPr>
        <p:spPr>
          <a:xfrm>
            <a:off x="806025" y="1848412"/>
            <a:ext cx="5663929" cy="2777128"/>
          </a:xfrm>
        </p:spPr>
        <p:txBody>
          <a:bodyPr lIns="91440" tIns="45720" rIns="91440" bIns="45720" anchor="t"/>
          <a:lstStyle/>
          <a:p>
            <a:r>
              <a:rPr lang="en-US" sz="2400">
                <a:cs typeface="Arial"/>
              </a:rPr>
              <a:t>Targeted Technical Assistance (July 2024 – April 2025)</a:t>
            </a:r>
            <a:endParaRPr lang="en-US"/>
          </a:p>
          <a:p>
            <a:pPr lvl="1">
              <a:buFont typeface="Courier New" panose="020B0604020202020204" pitchFamily="34" charset="0"/>
              <a:buChar char="o"/>
            </a:pPr>
            <a:r>
              <a:rPr lang="en-US" sz="1900">
                <a:latin typeface="Arial"/>
                <a:cs typeface="Arial"/>
              </a:rPr>
              <a:t>States will be invited to apply to receive more targeted assistance. The selected cohort will: </a:t>
            </a:r>
          </a:p>
          <a:p>
            <a:pPr lvl="2">
              <a:buFont typeface="Wingdings" panose="05000000000000000000" pitchFamily="2" charset="2"/>
              <a:buChar char="ü"/>
            </a:pPr>
            <a:r>
              <a:rPr lang="en-US" sz="1500">
                <a:latin typeface="Arial"/>
                <a:cs typeface="Arial"/>
              </a:rPr>
              <a:t>Learn strategies to engage state partners</a:t>
            </a:r>
          </a:p>
          <a:p>
            <a:pPr lvl="2">
              <a:buFont typeface="Wingdings" panose="05000000000000000000" pitchFamily="2" charset="2"/>
              <a:buChar char="ü"/>
            </a:pPr>
            <a:r>
              <a:rPr lang="en-US" sz="1500">
                <a:latin typeface="Arial"/>
                <a:cs typeface="Arial"/>
              </a:rPr>
              <a:t>Create a strategic plan </a:t>
            </a:r>
          </a:p>
          <a:p>
            <a:pPr lvl="2">
              <a:buFont typeface="Wingdings" panose="05000000000000000000" pitchFamily="2" charset="2"/>
              <a:buChar char="ü"/>
            </a:pPr>
            <a:r>
              <a:rPr lang="en-US" sz="1500">
                <a:latin typeface="Arial"/>
                <a:cs typeface="Arial"/>
              </a:rPr>
              <a:t>Develop communications &amp; training strategies</a:t>
            </a:r>
            <a:endParaRPr lang="en-US" sz="1500">
              <a:cs typeface="Arial"/>
            </a:endParaRPr>
          </a:p>
          <a:p>
            <a:pPr lvl="2">
              <a:buFont typeface="Wingdings" panose="05000000000000000000" pitchFamily="2" charset="2"/>
              <a:buChar char="ü"/>
            </a:pPr>
            <a:r>
              <a:rPr lang="en-US" sz="1500">
                <a:latin typeface="Arial"/>
                <a:cs typeface="Arial"/>
              </a:rPr>
              <a:t>Engage with peers to share promising practices &amp; lessons learned</a:t>
            </a:r>
          </a:p>
        </p:txBody>
      </p:sp>
      <p:graphicFrame>
        <p:nvGraphicFramePr>
          <p:cNvPr id="4" name="Diagram 4" descr="A graphic depicting the Targeted Technical Assistance phase of the I/DD Dual Eligibility Project">
            <a:extLst>
              <a:ext uri="{FF2B5EF4-FFF2-40B4-BE49-F238E27FC236}">
                <a16:creationId xmlns:a16="http://schemas.microsoft.com/office/drawing/2014/main" id="{110BDEFA-F897-4B7D-A6A3-C8D300EB8B4B}"/>
              </a:ext>
            </a:extLst>
          </p:cNvPr>
          <p:cNvGraphicFramePr/>
          <p:nvPr>
            <p:extLst>
              <p:ext uri="{D42A27DB-BD31-4B8C-83A1-F6EECF244321}">
                <p14:modId xmlns:p14="http://schemas.microsoft.com/office/powerpoint/2010/main" val="627100958"/>
              </p:ext>
            </p:extLst>
          </p:nvPr>
        </p:nvGraphicFramePr>
        <p:xfrm>
          <a:off x="7744574" y="1408176"/>
          <a:ext cx="3937258"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BBE70CC-F844-201E-A9C8-547EC881F252}"/>
              </a:ext>
            </a:extLst>
          </p:cNvPr>
          <p:cNvSpPr txBox="1"/>
          <p:nvPr/>
        </p:nvSpPr>
        <p:spPr>
          <a:xfrm>
            <a:off x="2496312" y="5120640"/>
            <a:ext cx="6583680" cy="461665"/>
          </a:xfrm>
          <a:prstGeom prst="rect">
            <a:avLst/>
          </a:prstGeom>
          <a:noFill/>
        </p:spPr>
        <p:txBody>
          <a:bodyPr wrap="square" rtlCol="0">
            <a:spAutoFit/>
          </a:bodyPr>
          <a:lstStyle/>
          <a:p>
            <a:pPr algn="ctr"/>
            <a:r>
              <a:rPr lang="en-US" sz="2400" i="1">
                <a:solidFill>
                  <a:schemeClr val="accent5">
                    <a:lumMod val="75000"/>
                  </a:schemeClr>
                </a:solidFill>
              </a:rPr>
              <a:t>Application Coming Soon!</a:t>
            </a:r>
          </a:p>
        </p:txBody>
      </p:sp>
    </p:spTree>
    <p:extLst>
      <p:ext uri="{BB962C8B-B14F-4D97-AF65-F5344CB8AC3E}">
        <p14:creationId xmlns:p14="http://schemas.microsoft.com/office/powerpoint/2010/main" val="4149085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3179" y="2109285"/>
            <a:ext cx="8129067" cy="837390"/>
          </a:xfrm>
        </p:spPr>
        <p:txBody>
          <a:bodyPr/>
          <a:lstStyle/>
          <a:p>
            <a:r>
              <a:rPr lang="en-US"/>
              <a:t>Questions?</a:t>
            </a:r>
            <a:br>
              <a:rPr lang="en-US"/>
            </a:br>
            <a:br>
              <a:rPr lang="en-US"/>
            </a:br>
            <a:r>
              <a:rPr lang="en-US" sz="3200"/>
              <a:t>Teja Stokes – tstokes@nasddds.org</a:t>
            </a:r>
            <a:br>
              <a:rPr lang="en-US" sz="3200"/>
            </a:br>
            <a:r>
              <a:rPr lang="en-US" sz="3200"/>
              <a:t>Jeanine Zlockie – jzlockie@nasddds.org</a:t>
            </a:r>
            <a:endParaRPr lang="en-US"/>
          </a:p>
        </p:txBody>
      </p:sp>
    </p:spTree>
    <p:extLst>
      <p:ext uri="{BB962C8B-B14F-4D97-AF65-F5344CB8AC3E}">
        <p14:creationId xmlns:p14="http://schemas.microsoft.com/office/powerpoint/2010/main" val="2582816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8043" y="3179133"/>
            <a:ext cx="8129067" cy="837390"/>
          </a:xfrm>
        </p:spPr>
        <p:txBody>
          <a:bodyPr/>
          <a:lstStyle/>
          <a:p>
            <a:r>
              <a:rPr lang="en-US"/>
              <a:t>THANK YOU!</a:t>
            </a:r>
          </a:p>
        </p:txBody>
      </p:sp>
    </p:spTree>
    <p:extLst>
      <p:ext uri="{BB962C8B-B14F-4D97-AF65-F5344CB8AC3E}">
        <p14:creationId xmlns:p14="http://schemas.microsoft.com/office/powerpoint/2010/main" val="2374262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C640F6-9158-F532-5A81-B73C139B61D9}"/>
              </a:ext>
            </a:extLst>
          </p:cNvPr>
          <p:cNvSpPr>
            <a:spLocks noGrp="1"/>
          </p:cNvSpPr>
          <p:nvPr>
            <p:ph type="title" idx="4294967295"/>
          </p:nvPr>
        </p:nvSpPr>
        <p:spPr>
          <a:xfrm>
            <a:off x="838200" y="-1325563"/>
            <a:ext cx="10515600" cy="1325563"/>
          </a:xfrm>
          <a:prstGeom prst="rect">
            <a:avLst/>
          </a:prstGeom>
        </p:spPr>
        <p:txBody>
          <a:bodyPr anchor="b"/>
          <a:lstStyle/>
          <a:p>
            <a:r>
              <a:rPr lang="en-US" dirty="0"/>
              <a:t>Closing Slide with NASDDDS information</a:t>
            </a:r>
          </a:p>
        </p:txBody>
      </p:sp>
      <p:pic>
        <p:nvPicPr>
          <p:cNvPr id="2" name="Picture 1" descr="The logo of the National Association of State Directors of Developmental Disabilities Services (NASDDD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1488" y="874366"/>
            <a:ext cx="6011255" cy="3328546"/>
          </a:xfrm>
          <a:prstGeom prst="rect">
            <a:avLst/>
          </a:prstGeom>
        </p:spPr>
      </p:pic>
      <p:sp>
        <p:nvSpPr>
          <p:cNvPr id="3" name="TextBox 2"/>
          <p:cNvSpPr txBox="1"/>
          <p:nvPr/>
        </p:nvSpPr>
        <p:spPr>
          <a:xfrm>
            <a:off x="1913323" y="4779469"/>
            <a:ext cx="8367913" cy="646331"/>
          </a:xfrm>
          <a:prstGeom prst="rect">
            <a:avLst/>
          </a:prstGeom>
          <a:noFill/>
        </p:spPr>
        <p:txBody>
          <a:bodyPr wrap="square" rtlCol="0">
            <a:spAutoFit/>
          </a:bodyPr>
          <a:lstStyle/>
          <a:p>
            <a:r>
              <a:rPr lang="fr-FR" b="0" i="0">
                <a:solidFill>
                  <a:schemeClr val="tx2"/>
                </a:solidFill>
                <a:effectLst/>
                <a:latin typeface="Arial" panose="020B0604020202020204" pitchFamily="34" charset="0"/>
              </a:rPr>
              <a:t>301 N Fairfax Street, Suite 101, Alexandria, VA 22314-2633 | Tel: 703-683-4202</a:t>
            </a:r>
          </a:p>
          <a:p>
            <a:pPr algn="ctr"/>
            <a:r>
              <a:rPr lang="fr-FR">
                <a:solidFill>
                  <a:schemeClr val="tx2"/>
                </a:solidFill>
                <a:latin typeface="Arial" panose="020B0604020202020204" pitchFamily="34" charset="0"/>
              </a:rPr>
              <a:t>www.nasddds.org | @</a:t>
            </a:r>
            <a:r>
              <a:rPr lang="fr-FR" err="1">
                <a:solidFill>
                  <a:schemeClr val="tx2"/>
                </a:solidFill>
                <a:latin typeface="Arial" panose="020B0604020202020204" pitchFamily="34" charset="0"/>
              </a:rPr>
              <a:t>NasdddsUs</a:t>
            </a:r>
            <a:endParaRPr lang="en-US">
              <a:solidFill>
                <a:schemeClr val="tx2"/>
              </a:solidFill>
            </a:endParaRPr>
          </a:p>
        </p:txBody>
      </p:sp>
    </p:spTree>
    <p:extLst>
      <p:ext uri="{BB962C8B-B14F-4D97-AF65-F5344CB8AC3E}">
        <p14:creationId xmlns:p14="http://schemas.microsoft.com/office/powerpoint/2010/main" val="2821726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58B6-D4AB-8861-7298-F1D09D0D7041}"/>
              </a:ext>
            </a:extLst>
          </p:cNvPr>
          <p:cNvSpPr>
            <a:spLocks noGrp="1"/>
          </p:cNvSpPr>
          <p:nvPr>
            <p:ph type="title"/>
          </p:nvPr>
        </p:nvSpPr>
        <p:spPr/>
        <p:txBody>
          <a:bodyPr lIns="91440" tIns="45720" rIns="91440" bIns="45720" anchor="t"/>
          <a:lstStyle/>
          <a:p>
            <a:r>
              <a:rPr lang="en-US" sz="3600">
                <a:cs typeface="Arial"/>
              </a:rPr>
              <a:t>I/DD Dual Eligibility Project with Arnold Ventures</a:t>
            </a:r>
            <a:endParaRPr lang="en-US" sz="3600"/>
          </a:p>
        </p:txBody>
      </p:sp>
      <p:sp>
        <p:nvSpPr>
          <p:cNvPr id="3" name="Text Placeholder 2">
            <a:extLst>
              <a:ext uri="{FF2B5EF4-FFF2-40B4-BE49-F238E27FC236}">
                <a16:creationId xmlns:a16="http://schemas.microsoft.com/office/drawing/2014/main" id="{8400F86D-269B-D336-4651-B0156AC83FAB}"/>
              </a:ext>
            </a:extLst>
          </p:cNvPr>
          <p:cNvSpPr>
            <a:spLocks noGrp="1"/>
          </p:cNvSpPr>
          <p:nvPr>
            <p:ph type="body" sz="quarter" idx="10"/>
          </p:nvPr>
        </p:nvSpPr>
        <p:spPr>
          <a:xfrm>
            <a:off x="806025" y="1694288"/>
            <a:ext cx="5663929" cy="3803650"/>
          </a:xfrm>
        </p:spPr>
        <p:txBody>
          <a:bodyPr lIns="91440" tIns="45720" rIns="91440" bIns="45720" anchor="t"/>
          <a:lstStyle/>
          <a:p>
            <a:r>
              <a:rPr lang="en-US" sz="2400">
                <a:latin typeface="Arial"/>
                <a:cs typeface="Arial"/>
              </a:rPr>
              <a:t>Thanks to the generous support of Arnold Ventures, NASDDDS is undertaking a multi-phased approach to ascertain and elevate strong practices to support individuals with I/DD who are dually eligible in the transition to dual eligibility and beyond.</a:t>
            </a:r>
            <a:endParaRPr lang="en-US"/>
          </a:p>
          <a:p>
            <a:r>
              <a:rPr lang="en-US" sz="2400">
                <a:latin typeface="Arial"/>
                <a:cs typeface="Arial"/>
              </a:rPr>
              <a:t>The goal is improving care coordination and health care access while optimizing both programs for the advantage of individuals served. </a:t>
            </a:r>
            <a:endParaRPr lang="en-US"/>
          </a:p>
          <a:p>
            <a:endParaRPr lang="en-US">
              <a:latin typeface="Arial"/>
              <a:cs typeface="Arial"/>
            </a:endParaRPr>
          </a:p>
        </p:txBody>
      </p:sp>
      <p:graphicFrame>
        <p:nvGraphicFramePr>
          <p:cNvPr id="4" name="Diagram 4" descr="A graphic of the four phases of the NASDDDS's I/DD Dual Eligibility Project: 1) State Roundtables; 2) State DD Agency/Training Series; 3) Targeted Technical Assistance; 4) State Toolkit &amp; Policy Recommendations">
            <a:extLst>
              <a:ext uri="{FF2B5EF4-FFF2-40B4-BE49-F238E27FC236}">
                <a16:creationId xmlns:a16="http://schemas.microsoft.com/office/drawing/2014/main" id="{110BDEFA-F897-4B7D-A6A3-C8D300EB8B4B}"/>
              </a:ext>
            </a:extLst>
          </p:cNvPr>
          <p:cNvGraphicFramePr/>
          <p:nvPr>
            <p:extLst>
              <p:ext uri="{D42A27DB-BD31-4B8C-83A1-F6EECF244321}">
                <p14:modId xmlns:p14="http://schemas.microsoft.com/office/powerpoint/2010/main" val="1729600678"/>
              </p:ext>
            </p:extLst>
          </p:nvPr>
        </p:nvGraphicFramePr>
        <p:xfrm>
          <a:off x="6811536" y="1767468"/>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descr="A red circle around State I/DD Agency Training Series to emphasize the current phase of the I/DD Dual Eligibility Project">
            <a:extLst>
              <a:ext uri="{FF2B5EF4-FFF2-40B4-BE49-F238E27FC236}">
                <a16:creationId xmlns:a16="http://schemas.microsoft.com/office/drawing/2014/main" id="{CBC36525-6479-9F74-33A9-028B436D898D}"/>
              </a:ext>
            </a:extLst>
          </p:cNvPr>
          <p:cNvSpPr/>
          <p:nvPr/>
        </p:nvSpPr>
        <p:spPr>
          <a:xfrm>
            <a:off x="6611112" y="2617705"/>
            <a:ext cx="4840430" cy="978408"/>
          </a:xfrm>
          <a:prstGeom prst="ellipse">
            <a:avLst/>
          </a:prstGeom>
          <a:noFill/>
          <a:ln w="38100">
            <a:solidFill>
              <a:srgbClr val="FF0000"/>
            </a:solidFill>
          </a:ln>
          <a:effectLst/>
        </p:spPr>
        <p:txBody>
          <a:bodyPr wrap="square" rtlCol="0" anchor="ctr">
            <a:noAutofit/>
          </a:bodyPr>
          <a:lstStyle/>
          <a:p>
            <a:pPr algn="just">
              <a:lnSpc>
                <a:spcPct val="109000"/>
              </a:lnSpc>
            </a:pPr>
            <a:endParaRPr lang="en-US" sz="1200" err="1">
              <a:solidFill>
                <a:schemeClr val="tx1">
                  <a:lumMod val="65000"/>
                  <a:lumOff val="35000"/>
                </a:schemeClr>
              </a:solidFill>
              <a:latin typeface="+mj-lt"/>
            </a:endParaRPr>
          </a:p>
        </p:txBody>
      </p:sp>
    </p:spTree>
    <p:extLst>
      <p:ext uri="{BB962C8B-B14F-4D97-AF65-F5344CB8AC3E}">
        <p14:creationId xmlns:p14="http://schemas.microsoft.com/office/powerpoint/2010/main" val="3511415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0952" y="3264591"/>
            <a:ext cx="8510893" cy="828844"/>
          </a:xfrm>
        </p:spPr>
        <p:txBody>
          <a:bodyPr lIns="91440" tIns="45720" rIns="91440" bIns="45720" anchor="t"/>
          <a:lstStyle/>
          <a:p>
            <a:r>
              <a:rPr lang="en-US" sz="4100" dirty="0"/>
              <a:t>Dual Eligibility</a:t>
            </a:r>
            <a:endParaRPr lang="en-US" dirty="0"/>
          </a:p>
        </p:txBody>
      </p:sp>
    </p:spTree>
    <p:extLst>
      <p:ext uri="{BB962C8B-B14F-4D97-AF65-F5344CB8AC3E}">
        <p14:creationId xmlns:p14="http://schemas.microsoft.com/office/powerpoint/2010/main" val="23902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&gt;\</a:t>
            </a: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9ED8CC-A662-96D2-BC37-F66655832AC0}"/>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dirty="0">
                <a:solidFill>
                  <a:srgbClr val="FFFFFF"/>
                </a:solidFill>
              </a:rPr>
              <a:t>Level Setting - Who</a:t>
            </a:r>
            <a:r>
              <a:rPr lang="en-US" kern="1200" dirty="0">
                <a:solidFill>
                  <a:srgbClr val="FFFFFF"/>
                </a:solidFill>
                <a:latin typeface="+mj-lt"/>
                <a:ea typeface="+mj-ea"/>
                <a:cs typeface="+mj-cs"/>
              </a:rPr>
              <a:t> is A Dual Eligible? </a:t>
            </a:r>
            <a:r>
              <a:rPr lang="en-US" dirty="0">
                <a:solidFill>
                  <a:srgbClr val="FFFFFF"/>
                </a:solidFill>
              </a:rPr>
              <a:t> </a:t>
            </a:r>
            <a:br>
              <a:rPr lang="en-US" kern="1200" dirty="0"/>
            </a:br>
            <a:endParaRPr lang="en-US" kern="1200" dirty="0">
              <a:solidFill>
                <a:srgbClr val="FFFFFF"/>
              </a:solidFill>
              <a:latin typeface="+mj-lt"/>
              <a:ea typeface="+mj-ea"/>
              <a:cs typeface="+mj-cs"/>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DB0428B0-A0A0-149D-20C8-AD7E17584F8B}"/>
              </a:ext>
            </a:extLst>
          </p:cNvPr>
          <p:cNvSpPr txBox="1"/>
          <p:nvPr/>
        </p:nvSpPr>
        <p:spPr>
          <a:xfrm>
            <a:off x="4447308" y="591344"/>
            <a:ext cx="6906491" cy="5585619"/>
          </a:xfrm>
          <a:prstGeom prst="rect">
            <a:avLst/>
          </a:prstGeom>
        </p:spPr>
        <p:txBody>
          <a:bodyPr vert="horz" lIns="91440" tIns="45720" rIns="91440" bIns="45720" rtlCol="0" anchor="ctr">
            <a:normAutofit fontScale="92500" lnSpcReduction="20000"/>
          </a:bodyPr>
          <a:lstStyle/>
          <a:p>
            <a:pPr marL="228600" indent="-228600">
              <a:lnSpc>
                <a:spcPct val="90000"/>
              </a:lnSpc>
              <a:spcBef>
                <a:spcPts val="1200"/>
              </a:spcBef>
              <a:spcAft>
                <a:spcPts val="1200"/>
              </a:spcAft>
              <a:buFont typeface="Arial" panose="020B0604020202020204" pitchFamily="34" charset="0"/>
              <a:buChar char="•"/>
            </a:pPr>
            <a:r>
              <a:rPr lang="en-US" sz="2400" dirty="0">
                <a:effectLst/>
              </a:rPr>
              <a:t>Individuals qualify separately for Medicare and Medicaid programs</a:t>
            </a:r>
            <a:endParaRPr lang="en-US" sz="2400" dirty="0">
              <a:effectLst/>
              <a:cs typeface="Arial"/>
            </a:endParaRPr>
          </a:p>
          <a:p>
            <a:pPr marL="228600" indent="-228600">
              <a:lnSpc>
                <a:spcPct val="90000"/>
              </a:lnSpc>
              <a:spcBef>
                <a:spcPts val="1200"/>
              </a:spcBef>
              <a:spcAft>
                <a:spcPts val="1200"/>
              </a:spcAft>
              <a:buFont typeface="Arial" panose="020B0604020202020204" pitchFamily="34" charset="0"/>
              <a:buChar char="•"/>
            </a:pPr>
            <a:r>
              <a:rPr lang="en-US" sz="2400" dirty="0"/>
              <a:t>For Medicare, individuals qualify when they reach 65, </a:t>
            </a:r>
            <a:r>
              <a:rPr lang="en-US" sz="2400" dirty="0">
                <a:effectLst/>
              </a:rPr>
              <a:t>with </a:t>
            </a:r>
            <a:r>
              <a:rPr lang="en-US" sz="2400" dirty="0"/>
              <a:t>some exceptions</a:t>
            </a:r>
            <a:endParaRPr lang="en-US" sz="2400" dirty="0">
              <a:cs typeface="Arial"/>
            </a:endParaRPr>
          </a:p>
          <a:p>
            <a:pPr marL="685800" lvl="1" indent="-228600">
              <a:lnSpc>
                <a:spcPct val="90000"/>
              </a:lnSpc>
              <a:spcBef>
                <a:spcPts val="1200"/>
              </a:spcBef>
              <a:spcAft>
                <a:spcPts val="1200"/>
              </a:spcAft>
              <a:buFont typeface="Arial" panose="020B0604020202020204" pitchFamily="34" charset="0"/>
              <a:buChar char="•"/>
            </a:pPr>
            <a:r>
              <a:rPr lang="en-US" sz="2400" dirty="0">
                <a:cs typeface="Arial"/>
              </a:rPr>
              <a:t>People with IDD are often the exception, qualifying sooner if a parent dies, retires or becomes eligible for Medicare</a:t>
            </a:r>
          </a:p>
          <a:p>
            <a:pPr marL="228600" indent="-228600">
              <a:lnSpc>
                <a:spcPct val="90000"/>
              </a:lnSpc>
              <a:spcBef>
                <a:spcPts val="1200"/>
              </a:spcBef>
              <a:spcAft>
                <a:spcPts val="1200"/>
              </a:spcAft>
              <a:buFont typeface="Arial" panose="020B0604020202020204" pitchFamily="34" charset="0"/>
              <a:buChar char="•"/>
            </a:pPr>
            <a:r>
              <a:rPr lang="en-US" sz="2400" dirty="0"/>
              <a:t> </a:t>
            </a:r>
            <a:r>
              <a:rPr lang="en-US" sz="2400" dirty="0">
                <a:effectLst/>
              </a:rPr>
              <a:t>Medicaid eligibility</a:t>
            </a:r>
            <a:r>
              <a:rPr lang="en-US" sz="2400" dirty="0"/>
              <a:t> </a:t>
            </a:r>
            <a:r>
              <a:rPr lang="en-US" sz="2400" dirty="0">
                <a:effectLst/>
              </a:rPr>
              <a:t>is</a:t>
            </a:r>
            <a:r>
              <a:rPr lang="en-US" sz="2400" dirty="0"/>
              <a:t> </a:t>
            </a:r>
            <a:r>
              <a:rPr lang="en-US" sz="2400" dirty="0">
                <a:effectLst/>
              </a:rPr>
              <a:t>based on income </a:t>
            </a:r>
            <a:r>
              <a:rPr lang="en-US" sz="2400" dirty="0"/>
              <a:t>and other</a:t>
            </a:r>
            <a:r>
              <a:rPr lang="en-US" sz="2400" dirty="0">
                <a:effectLst/>
              </a:rPr>
              <a:t> categories </a:t>
            </a:r>
            <a:r>
              <a:rPr lang="en-US" sz="2400" dirty="0"/>
              <a:t>(i.e., disabilities, etc.)</a:t>
            </a:r>
            <a:endParaRPr lang="en-US" sz="2400" dirty="0">
              <a:cs typeface="Arial"/>
            </a:endParaRPr>
          </a:p>
          <a:p>
            <a:pPr marL="228600" indent="-228600">
              <a:lnSpc>
                <a:spcPct val="90000"/>
              </a:lnSpc>
              <a:spcBef>
                <a:spcPts val="1200"/>
              </a:spcBef>
              <a:spcAft>
                <a:spcPts val="1200"/>
              </a:spcAft>
              <a:buFont typeface="Arial" panose="020B0604020202020204" pitchFamily="34" charset="0"/>
              <a:buChar char="•"/>
            </a:pPr>
            <a:r>
              <a:rPr lang="en-US" sz="2400" dirty="0">
                <a:effectLst/>
              </a:rPr>
              <a:t>People who meet eligibility requirements for </a:t>
            </a:r>
            <a:r>
              <a:rPr lang="en-US" sz="2400" dirty="0"/>
              <a:t>both </a:t>
            </a:r>
            <a:r>
              <a:rPr lang="en-US" sz="2400" dirty="0">
                <a:effectLst/>
              </a:rPr>
              <a:t>Medicare and Medicaid programs are “dually eligible”</a:t>
            </a:r>
            <a:r>
              <a:rPr lang="en-US" sz="2400" dirty="0"/>
              <a:t> </a:t>
            </a:r>
          </a:p>
          <a:p>
            <a:pPr marL="1257300" lvl="1" indent="-342900">
              <a:lnSpc>
                <a:spcPct val="90000"/>
              </a:lnSpc>
              <a:spcBef>
                <a:spcPts val="1200"/>
              </a:spcBef>
              <a:spcAft>
                <a:spcPts val="1200"/>
              </a:spcAft>
              <a:buFont typeface="Arial" panose="020B0604020202020204" pitchFamily="34" charset="0"/>
              <a:buChar char="•"/>
            </a:pPr>
            <a:r>
              <a:rPr lang="en-US" sz="2400" dirty="0">
                <a:cs typeface="Arial"/>
              </a:rPr>
              <a:t>72% of people who are dually eligible </a:t>
            </a:r>
            <a:r>
              <a:rPr lang="en-US" sz="2400" dirty="0">
                <a:solidFill>
                  <a:srgbClr val="000000"/>
                </a:solidFill>
                <a:cs typeface="Arial"/>
              </a:rPr>
              <a:t>receive all Medicaid benefits &amp; coverage for Medicare premium cost-sharing</a:t>
            </a:r>
            <a:r>
              <a:rPr lang="en-US" sz="1300" dirty="0">
                <a:solidFill>
                  <a:srgbClr val="000000"/>
                </a:solidFill>
                <a:cs typeface="Arial"/>
                <a:hlinkClick r:id="rId3"/>
              </a:rPr>
              <a:t>[1]</a:t>
            </a:r>
            <a:r>
              <a:rPr lang="en-US" sz="1900" dirty="0">
                <a:solidFill>
                  <a:srgbClr val="000000"/>
                </a:solidFill>
                <a:cs typeface="Arial"/>
              </a:rPr>
              <a:t> </a:t>
            </a:r>
            <a:endParaRPr lang="en-US" sz="1900" dirty="0">
              <a:solidFill>
                <a:srgbClr val="808080"/>
              </a:solidFill>
              <a:cs typeface="Arial"/>
            </a:endParaRPr>
          </a:p>
          <a:p>
            <a:pPr indent="-228600">
              <a:lnSpc>
                <a:spcPct val="90000"/>
              </a:lnSpc>
              <a:spcAft>
                <a:spcPts val="600"/>
              </a:spcAft>
              <a:buFont typeface="Arial" panose="020B0604020202020204" pitchFamily="34" charset="0"/>
              <a:buChar char="•"/>
            </a:pPr>
            <a:endParaRPr lang="en-US" dirty="0">
              <a:solidFill>
                <a:srgbClr val="000000"/>
              </a:solidFill>
              <a:cs typeface="Arial"/>
            </a:endParaRPr>
          </a:p>
        </p:txBody>
      </p:sp>
      <p:sp>
        <p:nvSpPr>
          <p:cNvPr id="3" name="Content Placeholder 2">
            <a:extLst>
              <a:ext uri="{FF2B5EF4-FFF2-40B4-BE49-F238E27FC236}">
                <a16:creationId xmlns:a16="http://schemas.microsoft.com/office/drawing/2014/main" id="{3D1AF37B-3970-6BA4-A393-58D11A6205B2}"/>
              </a:ext>
              <a:ext uri="{C183D7F6-B498-43B3-948B-1728B52AA6E4}">
                <adec:decorative xmlns:adec="http://schemas.microsoft.com/office/drawing/2017/decorative" val="1"/>
              </a:ext>
            </a:extLst>
          </p:cNvPr>
          <p:cNvSpPr>
            <a:spLocks noGrp="1"/>
          </p:cNvSpPr>
          <p:nvPr>
            <p:ph idx="1"/>
          </p:nvPr>
        </p:nvSpPr>
        <p:spPr/>
        <p:txBody>
          <a:bodyPr>
            <a:normAutofit fontScale="25000" lnSpcReduction="20000"/>
          </a:bodyPr>
          <a:lstStyle/>
          <a:p>
            <a:pPr marL="0" indent="0">
              <a:buNone/>
            </a:pPr>
            <a:endParaRPr lang="en-US" sz="500">
              <a:solidFill>
                <a:srgbClr val="1C4475"/>
              </a:solidFill>
              <a:effectLst/>
              <a:latin typeface="ArialMT"/>
            </a:endParaRPr>
          </a:p>
          <a:p>
            <a:pPr marL="0" indent="0">
              <a:buNone/>
            </a:pPr>
            <a:endParaRPr lang="en-US" sz="500">
              <a:solidFill>
                <a:srgbClr val="1C4475"/>
              </a:solidFill>
              <a:latin typeface="ArialMT"/>
            </a:endParaRPr>
          </a:p>
        </p:txBody>
      </p:sp>
      <p:sp>
        <p:nvSpPr>
          <p:cNvPr id="5" name="TextBox 4">
            <a:extLst>
              <a:ext uri="{FF2B5EF4-FFF2-40B4-BE49-F238E27FC236}">
                <a16:creationId xmlns:a16="http://schemas.microsoft.com/office/drawing/2014/main" id="{F32941CC-AFB4-DE8A-2007-2F59B31729A5}"/>
              </a:ext>
            </a:extLst>
          </p:cNvPr>
          <p:cNvSpPr txBox="1"/>
          <p:nvPr/>
        </p:nvSpPr>
        <p:spPr>
          <a:xfrm>
            <a:off x="98084" y="6294479"/>
            <a:ext cx="6674722" cy="369332"/>
          </a:xfrm>
          <a:prstGeom prst="rect">
            <a:avLst/>
          </a:prstGeom>
          <a:noFill/>
        </p:spPr>
        <p:txBody>
          <a:bodyPr wrap="square" rtlCol="0" anchor="b">
            <a:spAutoFit/>
          </a:bodyPr>
          <a:lstStyle/>
          <a:p>
            <a:pPr algn="l"/>
            <a:r>
              <a:rPr lang="id-ID" sz="1800" strike="noStrike" spc="300">
                <a:solidFill>
                  <a:schemeClr val="bg1"/>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a:solidFill>
                  <a:schemeClr val="bg1"/>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a:solidFill>
                <a:schemeClr val="bg1"/>
              </a:solidFill>
              <a:latin typeface="Lato" panose="020F0502020204030203" pitchFamily="34" charset="0"/>
              <a:ea typeface="Roboto Condensed" panose="02000000000000000000" pitchFamily="2" charset="0"/>
              <a:cs typeface="Segoe UI" panose="020B0502040204020203" pitchFamily="34" charset="0"/>
            </a:endParaRPr>
          </a:p>
        </p:txBody>
      </p:sp>
      <p:sp>
        <p:nvSpPr>
          <p:cNvPr id="7" name="TextBox 6">
            <a:extLst>
              <a:ext uri="{FF2B5EF4-FFF2-40B4-BE49-F238E27FC236}">
                <a16:creationId xmlns:a16="http://schemas.microsoft.com/office/drawing/2014/main" id="{AD4D6EA3-F615-8A2C-683C-AA4566F31985}"/>
              </a:ext>
            </a:extLst>
          </p:cNvPr>
          <p:cNvSpPr txBox="1"/>
          <p:nvPr/>
        </p:nvSpPr>
        <p:spPr>
          <a:xfrm>
            <a:off x="3981906" y="6074389"/>
            <a:ext cx="756795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cs typeface="Arial"/>
                <a:hlinkClick r:id="rId4"/>
              </a:rPr>
              <a:t>[1]</a:t>
            </a:r>
            <a:r>
              <a:rPr lang="en-US" sz="800" dirty="0">
                <a:cs typeface="Arial"/>
              </a:rPr>
              <a:t> Medicare Payment Advisory Commission and the Medicaid and CHIP Payment and Access Commission. (2024). Data Book. Beneficiaries Dually Eligible for Medicare and Medicaid. Retrieved from: </a:t>
            </a:r>
            <a:r>
              <a:rPr lang="en-US" sz="800" dirty="0">
                <a:ea typeface="+mn-lt"/>
                <a:cs typeface="+mn-lt"/>
                <a:hlinkClick r:id="rId5"/>
              </a:rPr>
              <a:t>https://www.macpac.gov/wp-content/uploads/2024/01/Jan24_MedPAC_MACPAC_DualsDataBook-508.pdf</a:t>
            </a:r>
            <a:r>
              <a:rPr lang="en-US" sz="800" dirty="0">
                <a:solidFill>
                  <a:srgbClr val="000000"/>
                </a:solidFill>
                <a:cs typeface="Arial"/>
              </a:rPr>
              <a:t>.</a:t>
            </a:r>
            <a:endParaRPr lang="en-US" dirty="0"/>
          </a:p>
        </p:txBody>
      </p:sp>
    </p:spTree>
    <p:extLst>
      <p:ext uri="{BB962C8B-B14F-4D97-AF65-F5344CB8AC3E}">
        <p14:creationId xmlns:p14="http://schemas.microsoft.com/office/powerpoint/2010/main" val="4013805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F3E7C78-E9FE-D6EE-B19C-2FA065C8EAB2}"/>
              </a:ext>
            </a:extLst>
          </p:cNvPr>
          <p:cNvSpPr>
            <a:spLocks noGrp="1"/>
          </p:cNvSpPr>
          <p:nvPr>
            <p:ph type="title"/>
          </p:nvPr>
        </p:nvSpPr>
        <p:spPr>
          <a:xfrm>
            <a:off x="398162" y="148014"/>
            <a:ext cx="11018520" cy="1434415"/>
          </a:xfrm>
        </p:spPr>
        <p:txBody>
          <a:bodyPr vert="horz" lIns="91440" tIns="45720" rIns="91440" bIns="45720" rtlCol="0" anchor="b">
            <a:normAutofit/>
          </a:bodyPr>
          <a:lstStyle/>
          <a:p>
            <a:r>
              <a:rPr lang="en-US" sz="4600" dirty="0">
                <a:solidFill>
                  <a:srgbClr val="004F6E"/>
                </a:solidFill>
              </a:rPr>
              <a:t>Who are Individuals with I/DD Who Are Dually Eligible?</a:t>
            </a:r>
          </a:p>
        </p:txBody>
      </p:sp>
      <p:sp>
        <p:nvSpPr>
          <p:cNvPr id="2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2881C88-2478-D775-042A-F6E608749DB5}"/>
              </a:ext>
            </a:extLst>
          </p:cNvPr>
          <p:cNvSpPr>
            <a:spLocks noGrp="1"/>
          </p:cNvSpPr>
          <p:nvPr>
            <p:ph type="body" sz="quarter" idx="11"/>
          </p:nvPr>
        </p:nvSpPr>
        <p:spPr>
          <a:xfrm>
            <a:off x="572493" y="1812078"/>
            <a:ext cx="6941366" cy="4590512"/>
          </a:xfrm>
        </p:spPr>
        <p:txBody>
          <a:bodyPr vert="horz" lIns="91440" tIns="45720" rIns="91440" bIns="45720" rtlCol="0" anchor="t">
            <a:normAutofit fontScale="70000" lnSpcReduction="20000"/>
          </a:bodyPr>
          <a:lstStyle/>
          <a:p>
            <a:pPr>
              <a:lnSpc>
                <a:spcPct val="120000"/>
              </a:lnSpc>
            </a:pPr>
            <a:r>
              <a:rPr lang="en-US" sz="2600"/>
              <a:t>Data from the 2021 Medicare Payment Advisory Commission and the Medicaid and CHIP Payment and Access Commission (MACPAC) indicate that approximately 13% of individuals that are dually eligible for Medicare and Medicaid have an intellectual disability or related condition.</a:t>
            </a:r>
            <a:r>
              <a:rPr lang="en-US" sz="1700">
                <a:hlinkClick r:id="rId3"/>
              </a:rPr>
              <a:t>[1]</a:t>
            </a:r>
            <a:r>
              <a:rPr lang="en-US" sz="2600"/>
              <a:t> </a:t>
            </a:r>
            <a:endParaRPr lang="en-US" sz="2600">
              <a:cs typeface="Arial"/>
            </a:endParaRPr>
          </a:p>
          <a:p>
            <a:pPr>
              <a:lnSpc>
                <a:spcPct val="120000"/>
              </a:lnSpc>
            </a:pPr>
            <a:r>
              <a:rPr lang="en-US" sz="2600"/>
              <a:t>For individuals served by state I/DD systems, it is estimated that as many as 50% are dually eligible for both Medicare &amp; Medicaid.</a:t>
            </a:r>
            <a:endParaRPr lang="en-US" sz="2600">
              <a:cs typeface="Arial"/>
            </a:endParaRPr>
          </a:p>
          <a:p>
            <a:pPr>
              <a:lnSpc>
                <a:spcPct val="120000"/>
              </a:lnSpc>
            </a:pPr>
            <a:r>
              <a:rPr lang="en-US" sz="2600"/>
              <a:t>Many adults with I/DD are considered a disabled adult child (DAC) under the Social Security Administration.</a:t>
            </a:r>
            <a:endParaRPr lang="en-US" sz="2600">
              <a:cs typeface="Arial"/>
            </a:endParaRPr>
          </a:p>
          <a:p>
            <a:pPr lvl="1">
              <a:lnSpc>
                <a:spcPct val="120000"/>
              </a:lnSpc>
            </a:pPr>
            <a:r>
              <a:rPr lang="en-US" sz="2000"/>
              <a:t>An adult who has a disability that began before age 22 may be eligible for benefits if their parent is deceased or starts receiving retirement or disability benefits. </a:t>
            </a:r>
            <a:endParaRPr lang="en-US" sz="2000">
              <a:cs typeface="Arial"/>
            </a:endParaRPr>
          </a:p>
          <a:p>
            <a:pPr lvl="1">
              <a:lnSpc>
                <a:spcPct val="120000"/>
              </a:lnSpc>
            </a:pPr>
            <a:r>
              <a:rPr lang="en-US" sz="2000"/>
              <a:t>Upon a qualifying event, the individual will begin receiving SSDI benefits based on their parent’s earning record.</a:t>
            </a:r>
            <a:endParaRPr lang="en-US" sz="2000">
              <a:cs typeface="Arial"/>
            </a:endParaRPr>
          </a:p>
          <a:p>
            <a:pPr lvl="1">
              <a:lnSpc>
                <a:spcPct val="120000"/>
              </a:lnSpc>
            </a:pPr>
            <a:r>
              <a:rPr lang="en-US" sz="2000"/>
              <a:t>This event also will begin a 24-month qualifying period for Medicare eligibility.</a:t>
            </a:r>
            <a:endParaRPr lang="en-US" sz="1800"/>
          </a:p>
        </p:txBody>
      </p:sp>
      <p:pic>
        <p:nvPicPr>
          <p:cNvPr id="6" name="Picture Placeholder 5" descr="Two people smiling">
            <a:extLst>
              <a:ext uri="{FF2B5EF4-FFF2-40B4-BE49-F238E27FC236}">
                <a16:creationId xmlns:a16="http://schemas.microsoft.com/office/drawing/2014/main" id="{E984DB38-A98C-7CD5-8CEB-714CC0E4CB03}"/>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8540" r="27481" b="-3"/>
          <a:stretch/>
        </p:blipFill>
        <p:spPr>
          <a:xfrm>
            <a:off x="7675658" y="2093976"/>
            <a:ext cx="3941064" cy="4096512"/>
          </a:xfrm>
          <a:prstGeom prst="rect">
            <a:avLst/>
          </a:prstGeom>
        </p:spPr>
      </p:pic>
      <p:sp>
        <p:nvSpPr>
          <p:cNvPr id="2" name="TextBox 1">
            <a:extLst>
              <a:ext uri="{FF2B5EF4-FFF2-40B4-BE49-F238E27FC236}">
                <a16:creationId xmlns:a16="http://schemas.microsoft.com/office/drawing/2014/main" id="{CDD5A527-0BE5-DB5B-78BD-5B97DD8AB47D}"/>
              </a:ext>
            </a:extLst>
          </p:cNvPr>
          <p:cNvSpPr txBox="1"/>
          <p:nvPr/>
        </p:nvSpPr>
        <p:spPr>
          <a:xfrm>
            <a:off x="4051702" y="6307087"/>
            <a:ext cx="756795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cs typeface="Arial"/>
                <a:hlinkClick r:id="rId5"/>
              </a:rPr>
              <a:t>[1]</a:t>
            </a:r>
            <a:r>
              <a:rPr lang="en-US" sz="800" dirty="0">
                <a:cs typeface="Arial"/>
              </a:rPr>
              <a:t> Medicare Payment Advisory Commission and the Medicaid and CHIP Payment and Access Commission. (2024). Data Book. Beneficiaries Dually Eligible for Medicare and Medicaid. Retrieved from: </a:t>
            </a:r>
            <a:r>
              <a:rPr lang="en-US" sz="800" dirty="0">
                <a:ea typeface="+mn-lt"/>
                <a:cs typeface="+mn-lt"/>
                <a:hlinkClick r:id="rId6"/>
              </a:rPr>
              <a:t>https://www.macpac.gov/wp-content/uploads/2024/01/Jan24_MedPAC_MACPAC_DualsDataBook-508.pdf</a:t>
            </a:r>
            <a:r>
              <a:rPr lang="en-US" sz="800" dirty="0">
                <a:solidFill>
                  <a:srgbClr val="000000"/>
                </a:solidFill>
                <a:cs typeface="Arial"/>
              </a:rPr>
              <a:t>.</a:t>
            </a:r>
            <a:endParaRPr lang="en-US" dirty="0"/>
          </a:p>
        </p:txBody>
      </p:sp>
      <p:sp>
        <p:nvSpPr>
          <p:cNvPr id="5" name="TextBox 4">
            <a:extLst>
              <a:ext uri="{FF2B5EF4-FFF2-40B4-BE49-F238E27FC236}">
                <a16:creationId xmlns:a16="http://schemas.microsoft.com/office/drawing/2014/main" id="{9EEB147F-AC06-99ED-1B5D-BAEE7A9742FA}"/>
              </a:ext>
            </a:extLst>
          </p:cNvPr>
          <p:cNvSpPr txBox="1"/>
          <p:nvPr/>
        </p:nvSpPr>
        <p:spPr>
          <a:xfrm>
            <a:off x="250673" y="6294479"/>
            <a:ext cx="6674722" cy="369332"/>
          </a:xfrm>
          <a:prstGeom prst="rect">
            <a:avLst/>
          </a:prstGeom>
          <a:noFill/>
        </p:spPr>
        <p:txBody>
          <a:bodyPr wrap="square" rtlCol="0" anchor="b">
            <a:spAutoFit/>
          </a:bodyPr>
          <a:lstStyle/>
          <a:p>
            <a:pPr algn="l"/>
            <a:r>
              <a:rPr lang="id-ID" sz="18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2553197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30C0-872E-6E03-4162-B8B017626C55}"/>
              </a:ext>
            </a:extLst>
          </p:cNvPr>
          <p:cNvSpPr>
            <a:spLocks noGrp="1"/>
          </p:cNvSpPr>
          <p:nvPr>
            <p:ph type="title"/>
          </p:nvPr>
        </p:nvSpPr>
        <p:spPr>
          <a:xfrm>
            <a:off x="4986338" y="341312"/>
            <a:ext cx="6765946" cy="1325563"/>
          </a:xfrm>
        </p:spPr>
        <p:txBody>
          <a:bodyPr lIns="91440" tIns="45720" rIns="91440" bIns="45720" anchor="t">
            <a:normAutofit fontScale="90000"/>
          </a:bodyPr>
          <a:lstStyle/>
          <a:p>
            <a:r>
              <a:rPr lang="en-US" sz="3600" dirty="0"/>
              <a:t>Focus: Coordinating Services for People who are Dually Eligible </a:t>
            </a:r>
            <a:br>
              <a:rPr lang="en-US" dirty="0"/>
            </a:br>
            <a:endParaRPr lang="en-US" dirty="0"/>
          </a:p>
        </p:txBody>
      </p:sp>
      <p:sp>
        <p:nvSpPr>
          <p:cNvPr id="3" name="Content Placeholder 2">
            <a:extLst>
              <a:ext uri="{FF2B5EF4-FFF2-40B4-BE49-F238E27FC236}">
                <a16:creationId xmlns:a16="http://schemas.microsoft.com/office/drawing/2014/main" id="{043D6781-7BD9-B9C2-05D9-0DE593F8D323}"/>
              </a:ext>
            </a:extLst>
          </p:cNvPr>
          <p:cNvSpPr>
            <a:spLocks noGrp="1"/>
          </p:cNvSpPr>
          <p:nvPr>
            <p:ph type="body" sz="quarter" idx="11"/>
          </p:nvPr>
        </p:nvSpPr>
        <p:spPr>
          <a:xfrm>
            <a:off x="4986338" y="1816925"/>
            <a:ext cx="6478587" cy="4809506"/>
          </a:xfrm>
        </p:spPr>
        <p:txBody>
          <a:bodyPr lIns="91440" tIns="45720" rIns="91440" bIns="45720" anchor="t">
            <a:normAutofit fontScale="85000" lnSpcReduction="20000"/>
          </a:bodyPr>
          <a:lstStyle/>
          <a:p>
            <a:pPr>
              <a:buFont typeface="Arial,Sans-Serif" panose="020B0604020202020204" pitchFamily="34" charset="0"/>
            </a:pPr>
            <a:r>
              <a:rPr lang="en-US" sz="2400">
                <a:latin typeface="ArialMT"/>
                <a:cs typeface="Arial"/>
              </a:rPr>
              <a:t>People who are dually eligible for Medicare and Medicaid programs are among the beneficiaries with the highest needs. </a:t>
            </a:r>
            <a:endParaRPr lang="en-US" sz="2400">
              <a:solidFill>
                <a:srgbClr val="808080"/>
              </a:solidFill>
              <a:latin typeface="ArialMT"/>
              <a:cs typeface="Arial"/>
            </a:endParaRPr>
          </a:p>
          <a:p>
            <a:pPr>
              <a:buFont typeface="Arial,Sans-Serif" panose="020B0604020202020204" pitchFamily="34" charset="0"/>
            </a:pPr>
            <a:r>
              <a:rPr lang="en-US" sz="2400">
                <a:latin typeface="ArialMT"/>
                <a:cs typeface="Arial"/>
              </a:rPr>
              <a:t>People who are dually eligible are a relatively small share of enrollment but account for a disproportionate share of spending in both programs, due to their significant health needs and utilization of services. </a:t>
            </a:r>
            <a:endParaRPr lang="en-US" sz="2400">
              <a:solidFill>
                <a:srgbClr val="808080"/>
              </a:solidFill>
              <a:latin typeface="ArialMT"/>
              <a:cs typeface="Arial"/>
            </a:endParaRPr>
          </a:p>
          <a:p>
            <a:pPr>
              <a:buFont typeface="Arial,Sans-Serif" panose="020B0604020202020204" pitchFamily="34" charset="0"/>
            </a:pPr>
            <a:r>
              <a:rPr lang="en-US" sz="2400">
                <a:latin typeface="ArialMT"/>
                <a:cs typeface="Arial"/>
              </a:rPr>
              <a:t>The Centers for Medicare &amp; Medicaid Services (CMS) (federal financing partner) and the states are continuing to explore various models to integrate Medicare and Medicaid service delivery and financing for duals. </a:t>
            </a:r>
            <a:endParaRPr lang="en-US" sz="2400">
              <a:solidFill>
                <a:srgbClr val="808080"/>
              </a:solidFill>
              <a:latin typeface="ArialMT"/>
              <a:cs typeface="Arial"/>
            </a:endParaRPr>
          </a:p>
          <a:p>
            <a:pPr lvl="1">
              <a:buFont typeface="Courier New" panose="020B0604020202020204" pitchFamily="34" charset="0"/>
              <a:buChar char="o"/>
            </a:pPr>
            <a:r>
              <a:rPr lang="en-US" sz="2000">
                <a:latin typeface="ArialMT"/>
                <a:cs typeface="Arial"/>
              </a:rPr>
              <a:t>Increasing numbers of duals are entering managed care in Medicare and Medicaid programs</a:t>
            </a:r>
          </a:p>
          <a:p>
            <a:pPr>
              <a:buFont typeface="Arial,Sans-Serif" panose="020B0604020202020204" pitchFamily="34" charset="0"/>
            </a:pPr>
            <a:r>
              <a:rPr lang="en-US" sz="2400">
                <a:latin typeface="ArialMT"/>
                <a:cs typeface="Arial"/>
              </a:rPr>
              <a:t>Careful design and oversight of new care integration models is important for the unique needs of this population.  This involves understanding how people who are dually eligible for both programs leverage (or do not leverage) services. </a:t>
            </a:r>
            <a:endParaRPr lang="en-US" sz="2400">
              <a:solidFill>
                <a:srgbClr val="808080"/>
              </a:solidFill>
              <a:latin typeface="ArialMT"/>
              <a:cs typeface="Arial"/>
            </a:endParaRPr>
          </a:p>
          <a:p>
            <a:endParaRPr lang="en-US" sz="8400">
              <a:latin typeface="ArialMT"/>
              <a:cs typeface="Arial"/>
            </a:endParaRPr>
          </a:p>
        </p:txBody>
      </p:sp>
      <p:pic>
        <p:nvPicPr>
          <p:cNvPr id="6" name="Picture Placeholder 5" descr="A woman with glasses smiling in front of a greenhouse background">
            <a:extLst>
              <a:ext uri="{FF2B5EF4-FFF2-40B4-BE49-F238E27FC236}">
                <a16:creationId xmlns:a16="http://schemas.microsoft.com/office/drawing/2014/main" id="{D10F993B-25C1-A3BB-B54D-B20102811767}"/>
              </a:ext>
            </a:extLst>
          </p:cNvPr>
          <p:cNvPicPr>
            <a:picLocks noGrp="1" noChangeAspect="1"/>
          </p:cNvPicPr>
          <p:nvPr>
            <p:ph type="pic" sz="quarter" idx="10"/>
          </p:nvPr>
        </p:nvPicPr>
        <p:blipFill>
          <a:blip r:embed="rId3"/>
          <a:srcRect l="30156" r="30156"/>
          <a:stretch>
            <a:fillRect/>
          </a:stretch>
        </p:blipFill>
        <p:spPr>
          <a:xfrm>
            <a:off x="0" y="0"/>
            <a:ext cx="4076899" cy="6858000"/>
          </a:xfrm>
        </p:spPr>
      </p:pic>
      <p:sp>
        <p:nvSpPr>
          <p:cNvPr id="4" name="TextBox 3">
            <a:extLst>
              <a:ext uri="{FF2B5EF4-FFF2-40B4-BE49-F238E27FC236}">
                <a16:creationId xmlns:a16="http://schemas.microsoft.com/office/drawing/2014/main" id="{CA5279AE-EAA1-56C2-5B3F-1C431D0DA6EC}"/>
              </a:ext>
            </a:extLst>
          </p:cNvPr>
          <p:cNvSpPr txBox="1"/>
          <p:nvPr/>
        </p:nvSpPr>
        <p:spPr>
          <a:xfrm>
            <a:off x="250673" y="6358487"/>
            <a:ext cx="6674722" cy="369332"/>
          </a:xfrm>
          <a:prstGeom prst="rect">
            <a:avLst/>
          </a:prstGeom>
          <a:noFill/>
        </p:spPr>
        <p:txBody>
          <a:bodyPr wrap="square" rtlCol="0" anchor="b">
            <a:spAutoFit/>
          </a:bodyPr>
          <a:lstStyle/>
          <a:p>
            <a:pPr algn="l"/>
            <a:r>
              <a:rPr lang="id-ID" sz="1800" strike="noStrike" spc="300">
                <a:solidFill>
                  <a:schemeClr val="bg1"/>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a:solidFill>
                  <a:schemeClr val="bg1"/>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a:solidFill>
                <a:schemeClr val="bg1"/>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861274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8043" y="3179133"/>
            <a:ext cx="8129067" cy="837390"/>
          </a:xfrm>
        </p:spPr>
        <p:txBody>
          <a:bodyPr lIns="91440" tIns="45720" rIns="91440" bIns="45720" anchor="t"/>
          <a:lstStyle/>
          <a:p>
            <a:r>
              <a:rPr lang="en-US"/>
              <a:t>Roundtable Discussion Summaries: Lessons Learned</a:t>
            </a:r>
          </a:p>
        </p:txBody>
      </p:sp>
    </p:spTree>
    <p:extLst>
      <p:ext uri="{BB962C8B-B14F-4D97-AF65-F5344CB8AC3E}">
        <p14:creationId xmlns:p14="http://schemas.microsoft.com/office/powerpoint/2010/main" val="20673222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E4633-DED5-0479-022D-46C129FFA4D1}"/>
              </a:ext>
            </a:extLst>
          </p:cNvPr>
          <p:cNvSpPr>
            <a:spLocks noGrp="1"/>
          </p:cNvSpPr>
          <p:nvPr>
            <p:ph type="title"/>
          </p:nvPr>
        </p:nvSpPr>
        <p:spPr>
          <a:xfrm>
            <a:off x="221653" y="258204"/>
            <a:ext cx="11867719" cy="634412"/>
          </a:xfrm>
        </p:spPr>
        <p:txBody>
          <a:bodyPr lIns="91440" tIns="45720" rIns="91440" bIns="45720" anchor="t"/>
          <a:lstStyle/>
          <a:p>
            <a:r>
              <a:rPr lang="en-US" sz="3200">
                <a:solidFill>
                  <a:schemeClr val="tx2"/>
                </a:solidFill>
              </a:rPr>
              <a:t>Anticipating When Individuals with I/DD Become Dually Eligible </a:t>
            </a:r>
            <a:endParaRPr lang="en-GB" sz="3200">
              <a:solidFill>
                <a:schemeClr val="tx2"/>
              </a:solidFill>
              <a:cs typeface="Arial"/>
            </a:endParaRPr>
          </a:p>
          <a:p>
            <a:endParaRPr lang="en-GB" sz="3600">
              <a:solidFill>
                <a:srgbClr val="004F6E"/>
              </a:solidFill>
              <a:cs typeface="Arial"/>
            </a:endParaRPr>
          </a:p>
        </p:txBody>
      </p:sp>
      <p:sp>
        <p:nvSpPr>
          <p:cNvPr id="3" name="Text Placeholder 2">
            <a:extLst>
              <a:ext uri="{FF2B5EF4-FFF2-40B4-BE49-F238E27FC236}">
                <a16:creationId xmlns:a16="http://schemas.microsoft.com/office/drawing/2014/main" id="{FC85A401-622F-5378-4611-3B0A6E913D14}"/>
              </a:ext>
            </a:extLst>
          </p:cNvPr>
          <p:cNvSpPr>
            <a:spLocks noGrp="1"/>
          </p:cNvSpPr>
          <p:nvPr>
            <p:ph type="body" sz="quarter" idx="10"/>
          </p:nvPr>
        </p:nvSpPr>
        <p:spPr>
          <a:xfrm>
            <a:off x="486927" y="1326963"/>
            <a:ext cx="11040003" cy="3941233"/>
          </a:xfrm>
        </p:spPr>
        <p:txBody>
          <a:bodyPr lIns="91440" tIns="45720" rIns="91440" bIns="45720" anchor="t"/>
          <a:lstStyle/>
          <a:p>
            <a:r>
              <a:rPr lang="en-US" dirty="0">
                <a:cs typeface="Arial"/>
              </a:rPr>
              <a:t>People with I/DD have been historically excluded from integrated care initiatives; as a result, many state I/DD systems aren't aware of duals data or are not well-versed in navigating Medicare service options for duals</a:t>
            </a:r>
          </a:p>
          <a:p>
            <a:endParaRPr lang="en-US" dirty="0">
              <a:cs typeface="Arial"/>
            </a:endParaRPr>
          </a:p>
          <a:p>
            <a:r>
              <a:rPr lang="en-US" dirty="0">
                <a:cs typeface="Arial"/>
              </a:rPr>
              <a:t>Identified needs include:</a:t>
            </a:r>
          </a:p>
          <a:p>
            <a:pPr lvl="1">
              <a:buFont typeface="Courier New" panose="020B0604020202020204" pitchFamily="34" charset="0"/>
              <a:buChar char="o"/>
            </a:pPr>
            <a:r>
              <a:rPr lang="en-US" dirty="0">
                <a:cs typeface="Arial"/>
              </a:rPr>
              <a:t>Learning more what the State Medicaid Agency (SMA) partners are doing in this area</a:t>
            </a:r>
          </a:p>
          <a:p>
            <a:pPr lvl="1">
              <a:buFont typeface="Courier New" panose="020B0604020202020204" pitchFamily="34" charset="0"/>
              <a:buChar char="o"/>
            </a:pPr>
            <a:r>
              <a:rPr lang="en-US" dirty="0">
                <a:cs typeface="Arial"/>
              </a:rPr>
              <a:t>Learning more about dual eligibility and how these individuals access services using data</a:t>
            </a:r>
            <a:endParaRPr lang="en-US" dirty="0"/>
          </a:p>
          <a:p>
            <a:pPr lvl="1">
              <a:buFont typeface="Courier New" panose="020B0604020202020204" pitchFamily="34" charset="0"/>
              <a:buChar char="o"/>
            </a:pPr>
            <a:r>
              <a:rPr lang="en-US" dirty="0">
                <a:cs typeface="Arial"/>
              </a:rPr>
              <a:t>Inclusion of state I/DD systems as key stakeholders in designing &amp; implementing integrated care systems</a:t>
            </a:r>
          </a:p>
          <a:p>
            <a:pPr lvl="1">
              <a:buFont typeface="Courier New" panose="020B0604020202020204" pitchFamily="34" charset="0"/>
              <a:buChar char="o"/>
            </a:pPr>
            <a:endParaRPr lang="en-US" sz="3200" dirty="0">
              <a:cs typeface="Arial"/>
            </a:endParaRPr>
          </a:p>
          <a:p>
            <a:pPr marL="0" indent="0">
              <a:buNone/>
            </a:pPr>
            <a:endParaRPr lang="en-US" sz="3600" dirty="0">
              <a:cs typeface="Arial"/>
            </a:endParaRPr>
          </a:p>
        </p:txBody>
      </p:sp>
    </p:spTree>
    <p:extLst>
      <p:ext uri="{BB962C8B-B14F-4D97-AF65-F5344CB8AC3E}">
        <p14:creationId xmlns:p14="http://schemas.microsoft.com/office/powerpoint/2010/main" val="633472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E4633-DED5-0479-022D-46C129FFA4D1}"/>
              </a:ext>
            </a:extLst>
          </p:cNvPr>
          <p:cNvSpPr>
            <a:spLocks noGrp="1"/>
          </p:cNvSpPr>
          <p:nvPr>
            <p:ph type="title"/>
          </p:nvPr>
        </p:nvSpPr>
        <p:spPr>
          <a:xfrm>
            <a:off x="886720" y="198417"/>
            <a:ext cx="7129043" cy="1111781"/>
          </a:xfrm>
        </p:spPr>
        <p:txBody>
          <a:bodyPr vert="horz" lIns="91440" tIns="45720" rIns="91440" bIns="45720" rtlCol="0" anchor="b">
            <a:noAutofit/>
          </a:bodyPr>
          <a:lstStyle/>
          <a:p>
            <a:r>
              <a:rPr lang="en-US" sz="2800">
                <a:solidFill>
                  <a:srgbClr val="004F6E"/>
                </a:solidFill>
              </a:rPr>
              <a:t>Educating Individuals &amp; Families about Medicare/Medicaid &amp; How They Integrate</a:t>
            </a:r>
          </a:p>
          <a:p>
            <a:endParaRPr lang="en-US" sz="2700">
              <a:solidFill>
                <a:schemeClr val="tx1"/>
              </a:solidFill>
            </a:endParaRPr>
          </a:p>
        </p:txBody>
      </p:sp>
      <p:sp>
        <p:nvSpPr>
          <p:cNvPr id="3" name="Text Placeholder 2">
            <a:extLst>
              <a:ext uri="{FF2B5EF4-FFF2-40B4-BE49-F238E27FC236}">
                <a16:creationId xmlns:a16="http://schemas.microsoft.com/office/drawing/2014/main" id="{FC85A401-622F-5378-4611-3B0A6E913D14}"/>
              </a:ext>
            </a:extLst>
          </p:cNvPr>
          <p:cNvSpPr>
            <a:spLocks noGrp="1"/>
          </p:cNvSpPr>
          <p:nvPr>
            <p:ph type="body" sz="quarter" idx="10"/>
          </p:nvPr>
        </p:nvSpPr>
        <p:spPr>
          <a:xfrm>
            <a:off x="587056" y="1273293"/>
            <a:ext cx="6251894" cy="5353463"/>
          </a:xfrm>
        </p:spPr>
        <p:txBody>
          <a:bodyPr vert="horz" lIns="91440" tIns="45720" rIns="91440" bIns="45720" rtlCol="0" anchor="t">
            <a:noAutofit/>
          </a:bodyPr>
          <a:lstStyle/>
          <a:p>
            <a:r>
              <a:rPr lang="en-US" sz="1700" dirty="0"/>
              <a:t>State systems are relatively unaware of strategies because the primary focus has been on Medicaid waiver eligibility</a:t>
            </a:r>
            <a:endParaRPr lang="en-US" sz="1700" dirty="0">
              <a:cs typeface="Arial"/>
            </a:endParaRPr>
          </a:p>
          <a:p>
            <a:pPr lvl="1"/>
            <a:r>
              <a:rPr lang="en-US" sz="1700" dirty="0"/>
              <a:t>Medicare is not seen as necessarily  "beneficial" by families</a:t>
            </a:r>
            <a:endParaRPr lang="en-US" sz="1700" dirty="0">
              <a:cs typeface="Arial"/>
            </a:endParaRPr>
          </a:p>
          <a:p>
            <a:pPr lvl="1"/>
            <a:r>
              <a:rPr lang="en-US" sz="1700" dirty="0">
                <a:cs typeface="Arial"/>
              </a:rPr>
              <a:t>The pathways for dual eligibility aren’t well known and often surprise families </a:t>
            </a:r>
          </a:p>
          <a:p>
            <a:r>
              <a:rPr lang="en-US" sz="1700" dirty="0"/>
              <a:t>State and local I/DD staff are uncertain/unaware of when or how to advocate with the state's SMA</a:t>
            </a:r>
            <a:endParaRPr lang="en-US" sz="1700" dirty="0">
              <a:cs typeface="Arial"/>
            </a:endParaRPr>
          </a:p>
          <a:p>
            <a:r>
              <a:rPr lang="en-US" sz="1700" dirty="0">
                <a:cs typeface="Arial"/>
              </a:rPr>
              <a:t>The pathway to dual eligibility can be a surprise to families</a:t>
            </a:r>
            <a:endParaRPr lang="en-US" sz="1700" dirty="0"/>
          </a:p>
          <a:p>
            <a:r>
              <a:rPr lang="en-US" sz="1700" dirty="0"/>
              <a:t>Explore leveraging existing practices to identify individuals as a model for dual eligibility education</a:t>
            </a:r>
            <a:endParaRPr lang="en-US" sz="1700" dirty="0">
              <a:cs typeface="Arial"/>
            </a:endParaRPr>
          </a:p>
          <a:p>
            <a:pPr lvl="1"/>
            <a:r>
              <a:rPr lang="en-US" sz="1700" dirty="0"/>
              <a:t> “Support guides” for individuals with I/DD who are transition age</a:t>
            </a:r>
            <a:endParaRPr lang="en-US" sz="1700" dirty="0">
              <a:cs typeface="Arial"/>
            </a:endParaRPr>
          </a:p>
          <a:p>
            <a:r>
              <a:rPr lang="en-US" sz="1700" b="1" i="1" dirty="0">
                <a:cs typeface="Arial"/>
              </a:rPr>
              <a:t>There is a need to educate individuals/families on how programs can complement one another and benefits can be anticipated and managed</a:t>
            </a:r>
            <a:endParaRPr lang="en-US" sz="1700" dirty="0">
              <a:cs typeface="Arial"/>
            </a:endParaRPr>
          </a:p>
          <a:p>
            <a:pPr lvl="1"/>
            <a:endParaRPr lang="en-US" sz="1600" dirty="0">
              <a:cs typeface="Arial"/>
            </a:endParaRPr>
          </a:p>
          <a:p>
            <a:pPr marL="0"/>
            <a:endParaRPr lang="en-US" sz="1600" dirty="0">
              <a:cs typeface="Arial"/>
            </a:endParaRPr>
          </a:p>
        </p:txBody>
      </p:sp>
      <p:pic>
        <p:nvPicPr>
          <p:cNvPr id="5" name="Picture 4" descr="A mother and adult daughter looking at flowers">
            <a:extLst>
              <a:ext uri="{FF2B5EF4-FFF2-40B4-BE49-F238E27FC236}">
                <a16:creationId xmlns:a16="http://schemas.microsoft.com/office/drawing/2014/main" id="{51B41888-AE5E-115E-F634-7B3135404522}"/>
              </a:ext>
            </a:extLst>
          </p:cNvPr>
          <p:cNvPicPr>
            <a:picLocks noChangeAspect="1"/>
          </p:cNvPicPr>
          <p:nvPr/>
        </p:nvPicPr>
        <p:blipFill rotWithShape="1">
          <a:blip r:embed="rId3"/>
          <a:srcRect r="17638"/>
          <a:stretch/>
        </p:blipFill>
        <p:spPr>
          <a:xfrm>
            <a:off x="6623783" y="937571"/>
            <a:ext cx="4688089" cy="5062634"/>
          </a:xfrm>
          <a:prstGeom prst="rect">
            <a:avLst/>
          </a:prstGeom>
        </p:spPr>
      </p:pic>
      <p:grpSp>
        <p:nvGrpSpPr>
          <p:cNvPr id="16" name="Group 15">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7" name="Rectangle 16">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0101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Office Theme">
  <a:themeElements>
    <a:clrScheme name="Custom 2">
      <a:dk1>
        <a:sysClr val="windowText" lastClr="000000"/>
      </a:dk1>
      <a:lt1>
        <a:sysClr val="window" lastClr="FFFFFF"/>
      </a:lt1>
      <a:dk2>
        <a:srgbClr val="004F6E"/>
      </a:dk2>
      <a:lt2>
        <a:srgbClr val="E7E6E6"/>
      </a:lt2>
      <a:accent1>
        <a:srgbClr val="004F6E"/>
      </a:accent1>
      <a:accent2>
        <a:srgbClr val="005D82"/>
      </a:accent2>
      <a:accent3>
        <a:srgbClr val="92D0AA"/>
      </a:accent3>
      <a:accent4>
        <a:srgbClr val="C2E4CF"/>
      </a:accent4>
      <a:accent5>
        <a:srgbClr val="C76C61"/>
      </a:accent5>
      <a:accent6>
        <a:srgbClr val="C76C61"/>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effectLst/>
      </a:spPr>
      <a:bodyPr wrap="square" rtlCol="0" anchor="ctr">
        <a:noAutofit/>
      </a:bodyPr>
      <a:lstStyle>
        <a:defPPr algn="just">
          <a:lnSpc>
            <a:spcPct val="109000"/>
          </a:lnSpc>
          <a:defRPr sz="1200" dirty="0" err="1" smtClean="0">
            <a:solidFill>
              <a:schemeClr val="tx1">
                <a:lumMod val="65000"/>
                <a:lumOff val="3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32d9777-d6aa-47cb-95d0-2ee704635ad7">
      <UserInfo>
        <DisplayName>Mary P. Sowers</DisplayName>
        <AccountId>37</AccountId>
        <AccountType/>
      </UserInfo>
      <UserInfo>
        <DisplayName>Teja Stokes</DisplayName>
        <AccountId>34</AccountId>
        <AccountType/>
      </UserInfo>
      <UserInfo>
        <DisplayName>Carrie McGraw</DisplayName>
        <AccountId>50</AccountId>
        <AccountType/>
      </UserInfo>
      <UserInfo>
        <DisplayName>Jeanine Zlockie</DisplayName>
        <AccountId>36</AccountId>
        <AccountType/>
      </UserInfo>
    </SharedWithUsers>
    <MediaLengthInSeconds xmlns="e064992e-5ee8-40fe-b952-f8515500a21a" xsi:nil="true"/>
    <TaxCatchAll xmlns="732d9777-d6aa-47cb-95d0-2ee704635ad7" xsi:nil="true"/>
    <lcf76f155ced4ddcb4097134ff3c332f xmlns="e064992e-5ee8-40fe-b952-f8515500a21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CA683BF5C7C144B15750DE27443F10" ma:contentTypeVersion="17" ma:contentTypeDescription="Create a new document." ma:contentTypeScope="" ma:versionID="4e19ab35a79361ae8da64372798f6cbf">
  <xsd:schema xmlns:xsd="http://www.w3.org/2001/XMLSchema" xmlns:xs="http://www.w3.org/2001/XMLSchema" xmlns:p="http://schemas.microsoft.com/office/2006/metadata/properties" xmlns:ns2="e064992e-5ee8-40fe-b952-f8515500a21a" xmlns:ns3="732d9777-d6aa-47cb-95d0-2ee704635ad7" targetNamespace="http://schemas.microsoft.com/office/2006/metadata/properties" ma:root="true" ma:fieldsID="eafa5a73f78eeea2e79f860f2c8d3e39" ns2:_="" ns3:_="">
    <xsd:import namespace="e064992e-5ee8-40fe-b952-f8515500a21a"/>
    <xsd:import namespace="732d9777-d6aa-47cb-95d0-2ee704635a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64992e-5ee8-40fe-b952-f8515500a2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description="" ma:hidden="true" ma:indexed="true" ma:internalName="MediaServiceObjectDetectorVersions" ma:readOnly="true">
      <xsd:simpleType>
        <xsd:restriction base="dms:Text"/>
      </xsd:simpleType>
    </xsd:element>
    <xsd:element name="MediaServiceDateTaken" ma:index="17" nillable="true" ma:displayName="MediaServiceDateTaken" ma:description="" ma:hidden="true" ma:indexed="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0be1c1c-b691-45e5-bfce-799eeedb140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2d9777-d6aa-47cb-95d0-2ee704635ad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a4550c-238c-4645-b34d-4dd6878dbe47}" ma:internalName="TaxCatchAll" ma:showField="CatchAllData" ma:web="732d9777-d6aa-47cb-95d0-2ee704635a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6E3717-D73A-422E-A0AF-D3682CB0AF12}">
  <ds:schemaRefs>
    <ds:schemaRef ds:uri="http://schemas.microsoft.com/sharepoint/v3/contenttype/forms"/>
  </ds:schemaRefs>
</ds:datastoreItem>
</file>

<file path=customXml/itemProps2.xml><?xml version="1.0" encoding="utf-8"?>
<ds:datastoreItem xmlns:ds="http://schemas.openxmlformats.org/officeDocument/2006/customXml" ds:itemID="{91AD41B5-26CF-4D9D-B73D-C883DF63E595}">
  <ds:schemaRefs>
    <ds:schemaRef ds:uri="732d9777-d6aa-47cb-95d0-2ee704635ad7"/>
    <ds:schemaRef ds:uri="e064992e-5ee8-40fe-b952-f8515500a21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C95A3F1-DB75-4BCB-8B42-175677A9B7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64992e-5ee8-40fe-b952-f8515500a21a"/>
    <ds:schemaRef ds:uri="732d9777-d6aa-47cb-95d0-2ee704635a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88</TotalTime>
  <Words>1589</Words>
  <Application>Microsoft Office PowerPoint</Application>
  <PresentationFormat>Widescreen</PresentationFormat>
  <Paragraphs>128</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Arial,Sans-Serif</vt:lpstr>
      <vt:lpstr>ArialMT</vt:lpstr>
      <vt:lpstr>Calibri</vt:lpstr>
      <vt:lpstr>Courier New</vt:lpstr>
      <vt:lpstr>Courier New,monospace</vt:lpstr>
      <vt:lpstr>Lato</vt:lpstr>
      <vt:lpstr>Lato Light</vt:lpstr>
      <vt:lpstr>Wingdings</vt:lpstr>
      <vt:lpstr>1_Office Theme</vt:lpstr>
      <vt:lpstr>Training Series Dual Eligibility for Medicare &amp; Medicaid Among People with I/DD Part 1 – Introduction to Dual Eligibility March 22, 2024</vt:lpstr>
      <vt:lpstr>I/DD Dual Eligibility Project with Arnold Ventures</vt:lpstr>
      <vt:lpstr>Dual Eligibility</vt:lpstr>
      <vt:lpstr>Level Setting - Who is A Dual Eligible?   </vt:lpstr>
      <vt:lpstr>Who are Individuals with I/DD Who Are Dually Eligible?</vt:lpstr>
      <vt:lpstr>Focus: Coordinating Services for People who are Dually Eligible  </vt:lpstr>
      <vt:lpstr>Roundtable Discussion Summaries: Lessons Learned</vt:lpstr>
      <vt:lpstr>Anticipating When Individuals with I/DD Become Dually Eligible  </vt:lpstr>
      <vt:lpstr>Educating Individuals &amp; Families about Medicare/Medicaid &amp; How They Integrate </vt:lpstr>
      <vt:lpstr>Informing Professionals About Their Role in Assisting Individuals &amp; Families to Navigate Transitioning to Dual Eligibility </vt:lpstr>
      <vt:lpstr>Engaging with Medicaid Agency Partners Regarding Individuals with I/DD who are Dually Eligible (1 of 2)</vt:lpstr>
      <vt:lpstr>Engaging with Medicaid Agency Partners Regarding Individuals with I/DD who are Dually Eligible (2 of 2) </vt:lpstr>
      <vt:lpstr>Taking Action: Information and/or Resource Needs </vt:lpstr>
      <vt:lpstr>Next Steps</vt:lpstr>
      <vt:lpstr>Additional Support for State Systems: Training Series</vt:lpstr>
      <vt:lpstr>Additional Support for State Systems: Targeted Technical Assistance</vt:lpstr>
      <vt:lpstr>Questions?  Teja Stokes – tstokes@nasddds.org Jeanine Zlockie – jzlockie@nasddds.org</vt:lpstr>
      <vt:lpstr>THANK YOU!</vt:lpstr>
      <vt:lpstr>Closing Slide with NASDDDS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Teja Stokes</dc:creator>
  <cp:lastModifiedBy>Nathalie Agnant</cp:lastModifiedBy>
  <cp:revision>44</cp:revision>
  <dcterms:created xsi:type="dcterms:W3CDTF">2023-05-04T13:47:22Z</dcterms:created>
  <dcterms:modified xsi:type="dcterms:W3CDTF">2024-08-06T15:06:59Z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0x01010047CA683BF5C7C144B15750DE27443F10</vt:lpwstr>
  </property>
  <property fmtid="{D5CDD505-2E9C-101B-9397-08002B2CF9AE}" pid="3" name="Order">
    <vt:r8>1669600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y fmtid="{D5CDD505-2E9C-101B-9397-08002B2CF9AE}" pid="8" name="_SourceUrl">
    <vt:lpwstr/>
  </property>
  <property fmtid="{D5CDD505-2E9C-101B-9397-08002B2CF9AE}" pid="9" name="_SharedFileIndex">
    <vt:lpwstr/>
  </property>
</Properties>
</file>