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9E9"/>
    <a:srgbClr val="6969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491" autoAdjust="0"/>
    <p:restoredTop sz="94660"/>
  </p:normalViewPr>
  <p:slideViewPr>
    <p:cSldViewPr>
      <p:cViewPr varScale="1">
        <p:scale>
          <a:sx n="86" d="100"/>
          <a:sy n="86" d="100"/>
        </p:scale>
        <p:origin x="76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1" i="0">
                <a:solidFill>
                  <a:srgbClr val="004F6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1" i="0">
                <a:solidFill>
                  <a:srgbClr val="004F6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1" i="0">
                <a:solidFill>
                  <a:srgbClr val="004F6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1" i="0">
                <a:solidFill>
                  <a:srgbClr val="004F6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5390" cy="6858000"/>
          </a:xfrm>
          <a:custGeom>
            <a:avLst/>
            <a:gdLst/>
            <a:ahLst/>
            <a:cxnLst/>
            <a:rect l="l" t="t" r="r" b="b"/>
            <a:pathLst>
              <a:path w="1215390" h="6858000">
                <a:moveTo>
                  <a:pt x="1214780" y="0"/>
                </a:moveTo>
                <a:lnTo>
                  <a:pt x="0" y="0"/>
                </a:lnTo>
                <a:lnTo>
                  <a:pt x="0" y="6858000"/>
                </a:lnTo>
                <a:lnTo>
                  <a:pt x="1214780" y="6858000"/>
                </a:lnTo>
                <a:lnTo>
                  <a:pt x="1214780" y="0"/>
                </a:lnTo>
                <a:close/>
              </a:path>
            </a:pathLst>
          </a:custGeom>
          <a:solidFill>
            <a:srgbClr val="004F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38169" y="151828"/>
            <a:ext cx="2881629" cy="376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1" i="0">
                <a:solidFill>
                  <a:srgbClr val="004F6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hiphelp.org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hyperlink" Target="http://www.nasddds.or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hyperlink" Target="https://www.medicaidplanningassistance.org/medicaid-eligibility-income-char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0076" y="0"/>
            <a:ext cx="764312" cy="6857999"/>
          </a:xfrm>
          <a:prstGeom prst="rect">
            <a:avLst/>
          </a:prstGeom>
        </p:spPr>
        <p:txBody>
          <a:bodyPr vert="vert270" wrap="square" lIns="0" tIns="10795" rIns="0" bIns="0" rtlCol="0">
            <a:spAutoFit/>
          </a:bodyPr>
          <a:lstStyle/>
          <a:p>
            <a:pPr algn="ctr" rtl="0">
              <a:lnSpc>
                <a:spcPct val="100000"/>
              </a:lnSpc>
              <a:spcBef>
                <a:spcPts val="85"/>
              </a:spcBef>
            </a:pPr>
            <a:r>
              <a:rPr lang="es-419" sz="2000" dirty="0">
                <a:solidFill>
                  <a:srgbClr val="FFFFFF"/>
                </a:solidFill>
                <a:latin typeface="Gotham Medium" pitchFamily="50" charset="0"/>
                <a:cs typeface="Gotham Medium" pitchFamily="50" charset="0"/>
              </a:rPr>
              <a:t>Doble elegibilidad para Medicare y Medicaid</a:t>
            </a:r>
          </a:p>
          <a:p>
            <a:pPr algn="ctr" rtl="0">
              <a:lnSpc>
                <a:spcPct val="100000"/>
              </a:lnSpc>
              <a:spcBef>
                <a:spcPts val="1440"/>
              </a:spcBef>
            </a:pPr>
            <a:r>
              <a:rPr lang="es-419" dirty="0">
                <a:solidFill>
                  <a:srgbClr val="FFFFFF"/>
                </a:solidFill>
                <a:latin typeface="Gotham Medium" pitchFamily="50" charset="0"/>
                <a:cs typeface="Gotham Medium" pitchFamily="50" charset="0"/>
              </a:rPr>
              <a:t>Información importante</a:t>
            </a:r>
          </a:p>
        </p:txBody>
      </p:sp>
      <p:grpSp>
        <p:nvGrpSpPr>
          <p:cNvPr id="3" name="object 3" descr="Preguntas con relleno sólido"/>
          <p:cNvGrpSpPr/>
          <p:nvPr/>
        </p:nvGrpSpPr>
        <p:grpSpPr>
          <a:xfrm>
            <a:off x="6619900" y="347167"/>
            <a:ext cx="766445" cy="766445"/>
            <a:chOff x="6619900" y="347167"/>
            <a:chExt cx="766445" cy="766445"/>
          </a:xfrm>
        </p:grpSpPr>
        <p:sp>
          <p:nvSpPr>
            <p:cNvPr id="4" name="object 4"/>
            <p:cNvSpPr/>
            <p:nvPr/>
          </p:nvSpPr>
          <p:spPr>
            <a:xfrm>
              <a:off x="6619900" y="347167"/>
              <a:ext cx="766445" cy="766445"/>
            </a:xfrm>
            <a:custGeom>
              <a:avLst/>
              <a:gdLst/>
              <a:ahLst/>
              <a:cxnLst/>
              <a:rect l="l" t="t" r="r" b="b"/>
              <a:pathLst>
                <a:path w="766445" h="766444">
                  <a:moveTo>
                    <a:pt x="382930" y="0"/>
                  </a:moveTo>
                  <a:lnTo>
                    <a:pt x="334895" y="2983"/>
                  </a:lnTo>
                  <a:lnTo>
                    <a:pt x="288640" y="11694"/>
                  </a:lnTo>
                  <a:lnTo>
                    <a:pt x="244526" y="25774"/>
                  </a:lnTo>
                  <a:lnTo>
                    <a:pt x="202910" y="44864"/>
                  </a:lnTo>
                  <a:lnTo>
                    <a:pt x="164151" y="68605"/>
                  </a:lnTo>
                  <a:lnTo>
                    <a:pt x="128608" y="96639"/>
                  </a:lnTo>
                  <a:lnTo>
                    <a:pt x="96640" y="128606"/>
                  </a:lnTo>
                  <a:lnTo>
                    <a:pt x="68606" y="164148"/>
                  </a:lnTo>
                  <a:lnTo>
                    <a:pt x="44865" y="202905"/>
                  </a:lnTo>
                  <a:lnTo>
                    <a:pt x="25774" y="244520"/>
                  </a:lnTo>
                  <a:lnTo>
                    <a:pt x="11694" y="288633"/>
                  </a:lnTo>
                  <a:lnTo>
                    <a:pt x="2983" y="334885"/>
                  </a:lnTo>
                  <a:lnTo>
                    <a:pt x="0" y="382917"/>
                  </a:lnTo>
                  <a:lnTo>
                    <a:pt x="2983" y="430950"/>
                  </a:lnTo>
                  <a:lnTo>
                    <a:pt x="11694" y="477202"/>
                  </a:lnTo>
                  <a:lnTo>
                    <a:pt x="25774" y="521315"/>
                  </a:lnTo>
                  <a:lnTo>
                    <a:pt x="44865" y="562929"/>
                  </a:lnTo>
                  <a:lnTo>
                    <a:pt x="68606" y="601687"/>
                  </a:lnTo>
                  <a:lnTo>
                    <a:pt x="96640" y="637228"/>
                  </a:lnTo>
                  <a:lnTo>
                    <a:pt x="128608" y="669195"/>
                  </a:lnTo>
                  <a:lnTo>
                    <a:pt x="164151" y="697229"/>
                  </a:lnTo>
                  <a:lnTo>
                    <a:pt x="202910" y="720970"/>
                  </a:lnTo>
                  <a:lnTo>
                    <a:pt x="244526" y="740060"/>
                  </a:lnTo>
                  <a:lnTo>
                    <a:pt x="288640" y="754140"/>
                  </a:lnTo>
                  <a:lnTo>
                    <a:pt x="334895" y="762851"/>
                  </a:lnTo>
                  <a:lnTo>
                    <a:pt x="382930" y="765835"/>
                  </a:lnTo>
                  <a:lnTo>
                    <a:pt x="430962" y="762851"/>
                  </a:lnTo>
                  <a:lnTo>
                    <a:pt x="477214" y="754140"/>
                  </a:lnTo>
                  <a:lnTo>
                    <a:pt x="521327" y="740060"/>
                  </a:lnTo>
                  <a:lnTo>
                    <a:pt x="562942" y="720970"/>
                  </a:lnTo>
                  <a:lnTo>
                    <a:pt x="601699" y="697229"/>
                  </a:lnTo>
                  <a:lnTo>
                    <a:pt x="637241" y="669195"/>
                  </a:lnTo>
                  <a:lnTo>
                    <a:pt x="669208" y="637228"/>
                  </a:lnTo>
                  <a:lnTo>
                    <a:pt x="697242" y="601687"/>
                  </a:lnTo>
                  <a:lnTo>
                    <a:pt x="720983" y="562929"/>
                  </a:lnTo>
                  <a:lnTo>
                    <a:pt x="740073" y="521315"/>
                  </a:lnTo>
                  <a:lnTo>
                    <a:pt x="754153" y="477202"/>
                  </a:lnTo>
                  <a:lnTo>
                    <a:pt x="762864" y="430950"/>
                  </a:lnTo>
                  <a:lnTo>
                    <a:pt x="765848" y="382917"/>
                  </a:lnTo>
                  <a:lnTo>
                    <a:pt x="762864" y="334885"/>
                  </a:lnTo>
                  <a:lnTo>
                    <a:pt x="754153" y="288633"/>
                  </a:lnTo>
                  <a:lnTo>
                    <a:pt x="740073" y="244520"/>
                  </a:lnTo>
                  <a:lnTo>
                    <a:pt x="720983" y="202905"/>
                  </a:lnTo>
                  <a:lnTo>
                    <a:pt x="697242" y="164148"/>
                  </a:lnTo>
                  <a:lnTo>
                    <a:pt x="669208" y="128606"/>
                  </a:lnTo>
                  <a:lnTo>
                    <a:pt x="637241" y="96639"/>
                  </a:lnTo>
                  <a:lnTo>
                    <a:pt x="601699" y="68605"/>
                  </a:lnTo>
                  <a:lnTo>
                    <a:pt x="562942" y="44864"/>
                  </a:lnTo>
                  <a:lnTo>
                    <a:pt x="521327" y="25774"/>
                  </a:lnTo>
                  <a:lnTo>
                    <a:pt x="477214" y="11694"/>
                  </a:lnTo>
                  <a:lnTo>
                    <a:pt x="430962" y="2983"/>
                  </a:lnTo>
                  <a:lnTo>
                    <a:pt x="382930" y="0"/>
                  </a:lnTo>
                  <a:close/>
                </a:path>
              </a:pathLst>
            </a:custGeom>
            <a:solidFill>
              <a:srgbClr val="004F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390" y="516991"/>
              <a:ext cx="370776" cy="418147"/>
            </a:xfrm>
            <a:prstGeom prst="rect">
              <a:avLst/>
            </a:prstGeom>
          </p:spPr>
        </p:pic>
      </p:grpSp>
      <p:grpSp>
        <p:nvGrpSpPr>
          <p:cNvPr id="6" name="object 6" descr="Repetir con relleno sólido"/>
          <p:cNvGrpSpPr/>
          <p:nvPr/>
        </p:nvGrpSpPr>
        <p:grpSpPr>
          <a:xfrm>
            <a:off x="6612750" y="1564055"/>
            <a:ext cx="766445" cy="766445"/>
            <a:chOff x="6612750" y="1564055"/>
            <a:chExt cx="766445" cy="766445"/>
          </a:xfrm>
        </p:grpSpPr>
        <p:sp>
          <p:nvSpPr>
            <p:cNvPr id="7" name="object 7"/>
            <p:cNvSpPr/>
            <p:nvPr/>
          </p:nvSpPr>
          <p:spPr>
            <a:xfrm>
              <a:off x="6612750" y="1564055"/>
              <a:ext cx="766445" cy="766445"/>
            </a:xfrm>
            <a:custGeom>
              <a:avLst/>
              <a:gdLst/>
              <a:ahLst/>
              <a:cxnLst/>
              <a:rect l="l" t="t" r="r" b="b"/>
              <a:pathLst>
                <a:path w="766445" h="766444">
                  <a:moveTo>
                    <a:pt x="382930" y="0"/>
                  </a:moveTo>
                  <a:lnTo>
                    <a:pt x="334895" y="2983"/>
                  </a:lnTo>
                  <a:lnTo>
                    <a:pt x="288640" y="11694"/>
                  </a:lnTo>
                  <a:lnTo>
                    <a:pt x="244526" y="25774"/>
                  </a:lnTo>
                  <a:lnTo>
                    <a:pt x="202910" y="44864"/>
                  </a:lnTo>
                  <a:lnTo>
                    <a:pt x="164151" y="68605"/>
                  </a:lnTo>
                  <a:lnTo>
                    <a:pt x="128608" y="96639"/>
                  </a:lnTo>
                  <a:lnTo>
                    <a:pt x="96640" y="128606"/>
                  </a:lnTo>
                  <a:lnTo>
                    <a:pt x="68606" y="164148"/>
                  </a:lnTo>
                  <a:lnTo>
                    <a:pt x="44865" y="202905"/>
                  </a:lnTo>
                  <a:lnTo>
                    <a:pt x="25774" y="244520"/>
                  </a:lnTo>
                  <a:lnTo>
                    <a:pt x="11694" y="288633"/>
                  </a:lnTo>
                  <a:lnTo>
                    <a:pt x="2983" y="334885"/>
                  </a:lnTo>
                  <a:lnTo>
                    <a:pt x="0" y="382917"/>
                  </a:lnTo>
                  <a:lnTo>
                    <a:pt x="2983" y="430950"/>
                  </a:lnTo>
                  <a:lnTo>
                    <a:pt x="11694" y="477203"/>
                  </a:lnTo>
                  <a:lnTo>
                    <a:pt x="25774" y="521316"/>
                  </a:lnTo>
                  <a:lnTo>
                    <a:pt x="44865" y="562932"/>
                  </a:lnTo>
                  <a:lnTo>
                    <a:pt x="68606" y="601691"/>
                  </a:lnTo>
                  <a:lnTo>
                    <a:pt x="96640" y="637234"/>
                  </a:lnTo>
                  <a:lnTo>
                    <a:pt x="128608" y="669203"/>
                  </a:lnTo>
                  <a:lnTo>
                    <a:pt x="164151" y="697238"/>
                  </a:lnTo>
                  <a:lnTo>
                    <a:pt x="202910" y="720980"/>
                  </a:lnTo>
                  <a:lnTo>
                    <a:pt x="244526" y="740071"/>
                  </a:lnTo>
                  <a:lnTo>
                    <a:pt x="288640" y="754152"/>
                  </a:lnTo>
                  <a:lnTo>
                    <a:pt x="334895" y="762864"/>
                  </a:lnTo>
                  <a:lnTo>
                    <a:pt x="382930" y="765848"/>
                  </a:lnTo>
                  <a:lnTo>
                    <a:pt x="430962" y="762864"/>
                  </a:lnTo>
                  <a:lnTo>
                    <a:pt x="477214" y="754152"/>
                  </a:lnTo>
                  <a:lnTo>
                    <a:pt x="521327" y="740071"/>
                  </a:lnTo>
                  <a:lnTo>
                    <a:pt x="562942" y="720980"/>
                  </a:lnTo>
                  <a:lnTo>
                    <a:pt x="601699" y="697238"/>
                  </a:lnTo>
                  <a:lnTo>
                    <a:pt x="637241" y="669203"/>
                  </a:lnTo>
                  <a:lnTo>
                    <a:pt x="669208" y="637234"/>
                  </a:lnTo>
                  <a:lnTo>
                    <a:pt x="697242" y="601691"/>
                  </a:lnTo>
                  <a:lnTo>
                    <a:pt x="720983" y="562932"/>
                  </a:lnTo>
                  <a:lnTo>
                    <a:pt x="740073" y="521316"/>
                  </a:lnTo>
                  <a:lnTo>
                    <a:pt x="754153" y="477203"/>
                  </a:lnTo>
                  <a:lnTo>
                    <a:pt x="762864" y="430950"/>
                  </a:lnTo>
                  <a:lnTo>
                    <a:pt x="765848" y="382917"/>
                  </a:lnTo>
                  <a:lnTo>
                    <a:pt x="762864" y="334885"/>
                  </a:lnTo>
                  <a:lnTo>
                    <a:pt x="754153" y="288633"/>
                  </a:lnTo>
                  <a:lnTo>
                    <a:pt x="740073" y="244520"/>
                  </a:lnTo>
                  <a:lnTo>
                    <a:pt x="720983" y="202905"/>
                  </a:lnTo>
                  <a:lnTo>
                    <a:pt x="697242" y="164148"/>
                  </a:lnTo>
                  <a:lnTo>
                    <a:pt x="669208" y="128606"/>
                  </a:lnTo>
                  <a:lnTo>
                    <a:pt x="637241" y="96639"/>
                  </a:lnTo>
                  <a:lnTo>
                    <a:pt x="601699" y="68605"/>
                  </a:lnTo>
                  <a:lnTo>
                    <a:pt x="562942" y="44864"/>
                  </a:lnTo>
                  <a:lnTo>
                    <a:pt x="521327" y="25774"/>
                  </a:lnTo>
                  <a:lnTo>
                    <a:pt x="477214" y="11694"/>
                  </a:lnTo>
                  <a:lnTo>
                    <a:pt x="430962" y="2983"/>
                  </a:lnTo>
                  <a:lnTo>
                    <a:pt x="382930" y="0"/>
                  </a:lnTo>
                  <a:close/>
                </a:path>
              </a:pathLst>
            </a:custGeom>
            <a:solidFill>
              <a:srgbClr val="C66C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756172" y="1760435"/>
              <a:ext cx="485775" cy="387350"/>
            </a:xfrm>
            <a:custGeom>
              <a:avLst/>
              <a:gdLst/>
              <a:ahLst/>
              <a:cxnLst/>
              <a:rect l="l" t="t" r="r" b="b"/>
              <a:pathLst>
                <a:path w="485775" h="387350">
                  <a:moveTo>
                    <a:pt x="417385" y="110807"/>
                  </a:moveTo>
                  <a:lnTo>
                    <a:pt x="394779" y="73990"/>
                  </a:lnTo>
                  <a:lnTo>
                    <a:pt x="364769" y="43345"/>
                  </a:lnTo>
                  <a:lnTo>
                    <a:pt x="328625" y="20040"/>
                  </a:lnTo>
                  <a:lnTo>
                    <a:pt x="287578" y="5194"/>
                  </a:lnTo>
                  <a:lnTo>
                    <a:pt x="242912" y="0"/>
                  </a:lnTo>
                  <a:lnTo>
                    <a:pt x="191312" y="6959"/>
                  </a:lnTo>
                  <a:lnTo>
                    <a:pt x="144995" y="26619"/>
                  </a:lnTo>
                  <a:lnTo>
                    <a:pt x="105816" y="57124"/>
                  </a:lnTo>
                  <a:lnTo>
                    <a:pt x="75666" y="96608"/>
                  </a:lnTo>
                  <a:lnTo>
                    <a:pt x="56413" y="143217"/>
                  </a:lnTo>
                  <a:lnTo>
                    <a:pt x="0" y="143217"/>
                  </a:lnTo>
                  <a:lnTo>
                    <a:pt x="100304" y="243560"/>
                  </a:lnTo>
                  <a:lnTo>
                    <a:pt x="200596" y="143217"/>
                  </a:lnTo>
                  <a:lnTo>
                    <a:pt x="144703" y="143217"/>
                  </a:lnTo>
                  <a:lnTo>
                    <a:pt x="161734" y="118821"/>
                  </a:lnTo>
                  <a:lnTo>
                    <a:pt x="184594" y="99834"/>
                  </a:lnTo>
                  <a:lnTo>
                    <a:pt x="212064" y="87503"/>
                  </a:lnTo>
                  <a:lnTo>
                    <a:pt x="242912" y="83108"/>
                  </a:lnTo>
                  <a:lnTo>
                    <a:pt x="263220" y="85001"/>
                  </a:lnTo>
                  <a:lnTo>
                    <a:pt x="282346" y="90487"/>
                  </a:lnTo>
                  <a:lnTo>
                    <a:pt x="299910" y="99199"/>
                  </a:lnTo>
                  <a:lnTo>
                    <a:pt x="315518" y="110807"/>
                  </a:lnTo>
                  <a:lnTo>
                    <a:pt x="417385" y="110807"/>
                  </a:lnTo>
                  <a:close/>
                </a:path>
                <a:path w="485775" h="387350">
                  <a:moveTo>
                    <a:pt x="485292" y="243560"/>
                  </a:moveTo>
                  <a:lnTo>
                    <a:pt x="384987" y="143217"/>
                  </a:lnTo>
                  <a:lnTo>
                    <a:pt x="284683" y="243560"/>
                  </a:lnTo>
                  <a:lnTo>
                    <a:pt x="341109" y="243560"/>
                  </a:lnTo>
                  <a:lnTo>
                    <a:pt x="324078" y="267957"/>
                  </a:lnTo>
                  <a:lnTo>
                    <a:pt x="301205" y="286943"/>
                  </a:lnTo>
                  <a:lnTo>
                    <a:pt x="273748" y="299275"/>
                  </a:lnTo>
                  <a:lnTo>
                    <a:pt x="242900" y="303669"/>
                  </a:lnTo>
                  <a:lnTo>
                    <a:pt x="222592" y="301777"/>
                  </a:lnTo>
                  <a:lnTo>
                    <a:pt x="203454" y="296291"/>
                  </a:lnTo>
                  <a:lnTo>
                    <a:pt x="185889" y="287578"/>
                  </a:lnTo>
                  <a:lnTo>
                    <a:pt x="170281" y="275971"/>
                  </a:lnTo>
                  <a:lnTo>
                    <a:pt x="67894" y="275971"/>
                  </a:lnTo>
                  <a:lnTo>
                    <a:pt x="90716" y="312788"/>
                  </a:lnTo>
                  <a:lnTo>
                    <a:pt x="120777" y="343433"/>
                  </a:lnTo>
                  <a:lnTo>
                    <a:pt x="156921" y="366737"/>
                  </a:lnTo>
                  <a:lnTo>
                    <a:pt x="198018" y="381584"/>
                  </a:lnTo>
                  <a:lnTo>
                    <a:pt x="242900" y="386778"/>
                  </a:lnTo>
                  <a:lnTo>
                    <a:pt x="294487" y="379818"/>
                  </a:lnTo>
                  <a:lnTo>
                    <a:pt x="340817" y="360159"/>
                  </a:lnTo>
                  <a:lnTo>
                    <a:pt x="379996" y="329653"/>
                  </a:lnTo>
                  <a:lnTo>
                    <a:pt x="410146" y="290169"/>
                  </a:lnTo>
                  <a:lnTo>
                    <a:pt x="429387" y="243560"/>
                  </a:lnTo>
                  <a:lnTo>
                    <a:pt x="485292" y="24356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 descr="Lista de verificación con relleno sólido"/>
          <p:cNvGrpSpPr/>
          <p:nvPr/>
        </p:nvGrpSpPr>
        <p:grpSpPr>
          <a:xfrm>
            <a:off x="6619900" y="4167123"/>
            <a:ext cx="766445" cy="766445"/>
            <a:chOff x="6619900" y="4167123"/>
            <a:chExt cx="766445" cy="766445"/>
          </a:xfrm>
        </p:grpSpPr>
        <p:sp>
          <p:nvSpPr>
            <p:cNvPr id="10" name="object 10"/>
            <p:cNvSpPr/>
            <p:nvPr/>
          </p:nvSpPr>
          <p:spPr>
            <a:xfrm>
              <a:off x="6619900" y="4167123"/>
              <a:ext cx="766445" cy="766445"/>
            </a:xfrm>
            <a:custGeom>
              <a:avLst/>
              <a:gdLst/>
              <a:ahLst/>
              <a:cxnLst/>
              <a:rect l="l" t="t" r="r" b="b"/>
              <a:pathLst>
                <a:path w="766445" h="766445">
                  <a:moveTo>
                    <a:pt x="382930" y="0"/>
                  </a:moveTo>
                  <a:lnTo>
                    <a:pt x="334895" y="2983"/>
                  </a:lnTo>
                  <a:lnTo>
                    <a:pt x="288640" y="11694"/>
                  </a:lnTo>
                  <a:lnTo>
                    <a:pt x="244526" y="25774"/>
                  </a:lnTo>
                  <a:lnTo>
                    <a:pt x="202910" y="44864"/>
                  </a:lnTo>
                  <a:lnTo>
                    <a:pt x="164151" y="68605"/>
                  </a:lnTo>
                  <a:lnTo>
                    <a:pt x="128608" y="96639"/>
                  </a:lnTo>
                  <a:lnTo>
                    <a:pt x="96640" y="128606"/>
                  </a:lnTo>
                  <a:lnTo>
                    <a:pt x="68606" y="164148"/>
                  </a:lnTo>
                  <a:lnTo>
                    <a:pt x="44865" y="202905"/>
                  </a:lnTo>
                  <a:lnTo>
                    <a:pt x="25774" y="244520"/>
                  </a:lnTo>
                  <a:lnTo>
                    <a:pt x="11694" y="288633"/>
                  </a:lnTo>
                  <a:lnTo>
                    <a:pt x="2983" y="334885"/>
                  </a:lnTo>
                  <a:lnTo>
                    <a:pt x="0" y="382917"/>
                  </a:lnTo>
                  <a:lnTo>
                    <a:pt x="2983" y="430950"/>
                  </a:lnTo>
                  <a:lnTo>
                    <a:pt x="11694" y="477203"/>
                  </a:lnTo>
                  <a:lnTo>
                    <a:pt x="25774" y="521316"/>
                  </a:lnTo>
                  <a:lnTo>
                    <a:pt x="44865" y="562932"/>
                  </a:lnTo>
                  <a:lnTo>
                    <a:pt x="68606" y="601691"/>
                  </a:lnTo>
                  <a:lnTo>
                    <a:pt x="96640" y="637234"/>
                  </a:lnTo>
                  <a:lnTo>
                    <a:pt x="128608" y="669203"/>
                  </a:lnTo>
                  <a:lnTo>
                    <a:pt x="164151" y="697238"/>
                  </a:lnTo>
                  <a:lnTo>
                    <a:pt x="202910" y="720980"/>
                  </a:lnTo>
                  <a:lnTo>
                    <a:pt x="244526" y="740071"/>
                  </a:lnTo>
                  <a:lnTo>
                    <a:pt x="288640" y="754152"/>
                  </a:lnTo>
                  <a:lnTo>
                    <a:pt x="334895" y="762864"/>
                  </a:lnTo>
                  <a:lnTo>
                    <a:pt x="382930" y="765848"/>
                  </a:lnTo>
                  <a:lnTo>
                    <a:pt x="430962" y="762864"/>
                  </a:lnTo>
                  <a:lnTo>
                    <a:pt x="477214" y="754152"/>
                  </a:lnTo>
                  <a:lnTo>
                    <a:pt x="521327" y="740071"/>
                  </a:lnTo>
                  <a:lnTo>
                    <a:pt x="562942" y="720980"/>
                  </a:lnTo>
                  <a:lnTo>
                    <a:pt x="601699" y="697238"/>
                  </a:lnTo>
                  <a:lnTo>
                    <a:pt x="637241" y="669203"/>
                  </a:lnTo>
                  <a:lnTo>
                    <a:pt x="669208" y="637234"/>
                  </a:lnTo>
                  <a:lnTo>
                    <a:pt x="697242" y="601691"/>
                  </a:lnTo>
                  <a:lnTo>
                    <a:pt x="720983" y="562932"/>
                  </a:lnTo>
                  <a:lnTo>
                    <a:pt x="740073" y="521316"/>
                  </a:lnTo>
                  <a:lnTo>
                    <a:pt x="754153" y="477203"/>
                  </a:lnTo>
                  <a:lnTo>
                    <a:pt x="762864" y="430950"/>
                  </a:lnTo>
                  <a:lnTo>
                    <a:pt x="765848" y="382917"/>
                  </a:lnTo>
                  <a:lnTo>
                    <a:pt x="762864" y="334885"/>
                  </a:lnTo>
                  <a:lnTo>
                    <a:pt x="754153" y="288633"/>
                  </a:lnTo>
                  <a:lnTo>
                    <a:pt x="740073" y="244520"/>
                  </a:lnTo>
                  <a:lnTo>
                    <a:pt x="720983" y="202905"/>
                  </a:lnTo>
                  <a:lnTo>
                    <a:pt x="697242" y="164148"/>
                  </a:lnTo>
                  <a:lnTo>
                    <a:pt x="669208" y="128606"/>
                  </a:lnTo>
                  <a:lnTo>
                    <a:pt x="637241" y="96639"/>
                  </a:lnTo>
                  <a:lnTo>
                    <a:pt x="601699" y="68605"/>
                  </a:lnTo>
                  <a:lnTo>
                    <a:pt x="562942" y="44864"/>
                  </a:lnTo>
                  <a:lnTo>
                    <a:pt x="521327" y="25774"/>
                  </a:lnTo>
                  <a:lnTo>
                    <a:pt x="477214" y="11694"/>
                  </a:lnTo>
                  <a:lnTo>
                    <a:pt x="430962" y="2983"/>
                  </a:lnTo>
                  <a:lnTo>
                    <a:pt x="382930" y="0"/>
                  </a:lnTo>
                  <a:close/>
                </a:path>
              </a:pathLst>
            </a:custGeom>
            <a:solidFill>
              <a:srgbClr val="C66C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846989" y="4345241"/>
              <a:ext cx="324485" cy="419734"/>
            </a:xfrm>
            <a:custGeom>
              <a:avLst/>
              <a:gdLst/>
              <a:ahLst/>
              <a:cxnLst/>
              <a:rect l="l" t="t" r="r" b="b"/>
              <a:pathLst>
                <a:path w="324484" h="419735">
                  <a:moveTo>
                    <a:pt x="261188" y="329780"/>
                  </a:moveTo>
                  <a:lnTo>
                    <a:pt x="172377" y="329780"/>
                  </a:lnTo>
                  <a:lnTo>
                    <a:pt x="172377" y="350685"/>
                  </a:lnTo>
                  <a:lnTo>
                    <a:pt x="261188" y="350685"/>
                  </a:lnTo>
                  <a:lnTo>
                    <a:pt x="261188" y="329780"/>
                  </a:lnTo>
                  <a:close/>
                </a:path>
                <a:path w="324484" h="419735">
                  <a:moveTo>
                    <a:pt x="261188" y="246151"/>
                  </a:moveTo>
                  <a:lnTo>
                    <a:pt x="172389" y="246151"/>
                  </a:lnTo>
                  <a:lnTo>
                    <a:pt x="172389" y="267055"/>
                  </a:lnTo>
                  <a:lnTo>
                    <a:pt x="261188" y="267055"/>
                  </a:lnTo>
                  <a:lnTo>
                    <a:pt x="261188" y="246151"/>
                  </a:lnTo>
                  <a:close/>
                </a:path>
                <a:path w="324484" h="419735">
                  <a:moveTo>
                    <a:pt x="261188" y="162509"/>
                  </a:moveTo>
                  <a:lnTo>
                    <a:pt x="172377" y="162509"/>
                  </a:lnTo>
                  <a:lnTo>
                    <a:pt x="172377" y="183426"/>
                  </a:lnTo>
                  <a:lnTo>
                    <a:pt x="261188" y="183426"/>
                  </a:lnTo>
                  <a:lnTo>
                    <a:pt x="261188" y="162509"/>
                  </a:lnTo>
                  <a:close/>
                </a:path>
                <a:path w="324484" h="419735">
                  <a:moveTo>
                    <a:pt x="261188" y="78879"/>
                  </a:moveTo>
                  <a:lnTo>
                    <a:pt x="172377" y="78879"/>
                  </a:lnTo>
                  <a:lnTo>
                    <a:pt x="172377" y="99796"/>
                  </a:lnTo>
                  <a:lnTo>
                    <a:pt x="261188" y="99796"/>
                  </a:lnTo>
                  <a:lnTo>
                    <a:pt x="261188" y="78879"/>
                  </a:lnTo>
                  <a:close/>
                </a:path>
                <a:path w="324484" h="419735">
                  <a:moveTo>
                    <a:pt x="323862" y="31851"/>
                  </a:moveTo>
                  <a:lnTo>
                    <a:pt x="292531" y="31851"/>
                  </a:lnTo>
                  <a:lnTo>
                    <a:pt x="292531" y="387273"/>
                  </a:lnTo>
                  <a:lnTo>
                    <a:pt x="323862" y="387273"/>
                  </a:lnTo>
                  <a:lnTo>
                    <a:pt x="323862" y="31851"/>
                  </a:lnTo>
                  <a:close/>
                </a:path>
                <a:path w="324484" h="419735">
                  <a:moveTo>
                    <a:pt x="323862" y="0"/>
                  </a:moveTo>
                  <a:lnTo>
                    <a:pt x="0" y="0"/>
                  </a:lnTo>
                  <a:lnTo>
                    <a:pt x="0" y="31762"/>
                  </a:lnTo>
                  <a:lnTo>
                    <a:pt x="0" y="387464"/>
                  </a:lnTo>
                  <a:lnTo>
                    <a:pt x="0" y="419214"/>
                  </a:lnTo>
                  <a:lnTo>
                    <a:pt x="323862" y="419214"/>
                  </a:lnTo>
                  <a:lnTo>
                    <a:pt x="323862" y="387464"/>
                  </a:lnTo>
                  <a:lnTo>
                    <a:pt x="31330" y="387464"/>
                  </a:lnTo>
                  <a:lnTo>
                    <a:pt x="31330" y="31762"/>
                  </a:lnTo>
                  <a:lnTo>
                    <a:pt x="323862" y="31762"/>
                  </a:lnTo>
                  <a:lnTo>
                    <a:pt x="32386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909663" y="4397994"/>
              <a:ext cx="77313" cy="63761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09663" y="4481624"/>
              <a:ext cx="77313" cy="63761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909663" y="4565248"/>
              <a:ext cx="77313" cy="146355"/>
            </a:xfrm>
            <a:prstGeom prst="rect">
              <a:avLst/>
            </a:prstGeom>
          </p:spPr>
        </p:pic>
      </p:grpSp>
      <p:grpSp>
        <p:nvGrpSpPr>
          <p:cNvPr id="15" name="object 15" descr="Vibración de un teléfono con relleno sólido"/>
          <p:cNvGrpSpPr/>
          <p:nvPr/>
        </p:nvGrpSpPr>
        <p:grpSpPr>
          <a:xfrm>
            <a:off x="6608178" y="5311249"/>
            <a:ext cx="766445" cy="766445"/>
            <a:chOff x="6608178" y="5311249"/>
            <a:chExt cx="766445" cy="766445"/>
          </a:xfrm>
        </p:grpSpPr>
        <p:sp>
          <p:nvSpPr>
            <p:cNvPr id="16" name="object 16"/>
            <p:cNvSpPr/>
            <p:nvPr/>
          </p:nvSpPr>
          <p:spPr>
            <a:xfrm>
              <a:off x="6608178" y="5311249"/>
              <a:ext cx="766445" cy="766445"/>
            </a:xfrm>
            <a:custGeom>
              <a:avLst/>
              <a:gdLst/>
              <a:ahLst/>
              <a:cxnLst/>
              <a:rect l="l" t="t" r="r" b="b"/>
              <a:pathLst>
                <a:path w="766445" h="766445">
                  <a:moveTo>
                    <a:pt x="382930" y="0"/>
                  </a:moveTo>
                  <a:lnTo>
                    <a:pt x="334895" y="2983"/>
                  </a:lnTo>
                  <a:lnTo>
                    <a:pt x="288640" y="11694"/>
                  </a:lnTo>
                  <a:lnTo>
                    <a:pt x="244526" y="25774"/>
                  </a:lnTo>
                  <a:lnTo>
                    <a:pt x="202910" y="44864"/>
                  </a:lnTo>
                  <a:lnTo>
                    <a:pt x="164151" y="68605"/>
                  </a:lnTo>
                  <a:lnTo>
                    <a:pt x="128608" y="96639"/>
                  </a:lnTo>
                  <a:lnTo>
                    <a:pt x="96640" y="128606"/>
                  </a:lnTo>
                  <a:lnTo>
                    <a:pt x="68606" y="164148"/>
                  </a:lnTo>
                  <a:lnTo>
                    <a:pt x="44865" y="202905"/>
                  </a:lnTo>
                  <a:lnTo>
                    <a:pt x="25774" y="244520"/>
                  </a:lnTo>
                  <a:lnTo>
                    <a:pt x="11694" y="288633"/>
                  </a:lnTo>
                  <a:lnTo>
                    <a:pt x="2983" y="334885"/>
                  </a:lnTo>
                  <a:lnTo>
                    <a:pt x="0" y="382917"/>
                  </a:lnTo>
                  <a:lnTo>
                    <a:pt x="2983" y="430950"/>
                  </a:lnTo>
                  <a:lnTo>
                    <a:pt x="11694" y="477203"/>
                  </a:lnTo>
                  <a:lnTo>
                    <a:pt x="25774" y="521316"/>
                  </a:lnTo>
                  <a:lnTo>
                    <a:pt x="44865" y="562932"/>
                  </a:lnTo>
                  <a:lnTo>
                    <a:pt x="68606" y="601691"/>
                  </a:lnTo>
                  <a:lnTo>
                    <a:pt x="96640" y="637234"/>
                  </a:lnTo>
                  <a:lnTo>
                    <a:pt x="128608" y="669203"/>
                  </a:lnTo>
                  <a:lnTo>
                    <a:pt x="164151" y="697238"/>
                  </a:lnTo>
                  <a:lnTo>
                    <a:pt x="202910" y="720980"/>
                  </a:lnTo>
                  <a:lnTo>
                    <a:pt x="244526" y="740071"/>
                  </a:lnTo>
                  <a:lnTo>
                    <a:pt x="288640" y="754152"/>
                  </a:lnTo>
                  <a:lnTo>
                    <a:pt x="334895" y="762864"/>
                  </a:lnTo>
                  <a:lnTo>
                    <a:pt x="382930" y="765848"/>
                  </a:lnTo>
                  <a:lnTo>
                    <a:pt x="430962" y="762864"/>
                  </a:lnTo>
                  <a:lnTo>
                    <a:pt x="477214" y="754152"/>
                  </a:lnTo>
                  <a:lnTo>
                    <a:pt x="521327" y="740071"/>
                  </a:lnTo>
                  <a:lnTo>
                    <a:pt x="562942" y="720980"/>
                  </a:lnTo>
                  <a:lnTo>
                    <a:pt x="601699" y="697238"/>
                  </a:lnTo>
                  <a:lnTo>
                    <a:pt x="637241" y="669203"/>
                  </a:lnTo>
                  <a:lnTo>
                    <a:pt x="669208" y="637234"/>
                  </a:lnTo>
                  <a:lnTo>
                    <a:pt x="697242" y="601691"/>
                  </a:lnTo>
                  <a:lnTo>
                    <a:pt x="720983" y="562932"/>
                  </a:lnTo>
                  <a:lnTo>
                    <a:pt x="740073" y="521316"/>
                  </a:lnTo>
                  <a:lnTo>
                    <a:pt x="754153" y="477203"/>
                  </a:lnTo>
                  <a:lnTo>
                    <a:pt x="762864" y="430950"/>
                  </a:lnTo>
                  <a:lnTo>
                    <a:pt x="765848" y="382917"/>
                  </a:lnTo>
                  <a:lnTo>
                    <a:pt x="762864" y="334885"/>
                  </a:lnTo>
                  <a:lnTo>
                    <a:pt x="754153" y="288633"/>
                  </a:lnTo>
                  <a:lnTo>
                    <a:pt x="740073" y="244520"/>
                  </a:lnTo>
                  <a:lnTo>
                    <a:pt x="720983" y="202905"/>
                  </a:lnTo>
                  <a:lnTo>
                    <a:pt x="697242" y="164148"/>
                  </a:lnTo>
                  <a:lnTo>
                    <a:pt x="669208" y="128606"/>
                  </a:lnTo>
                  <a:lnTo>
                    <a:pt x="637241" y="96639"/>
                  </a:lnTo>
                  <a:lnTo>
                    <a:pt x="601699" y="68605"/>
                  </a:lnTo>
                  <a:lnTo>
                    <a:pt x="562942" y="44864"/>
                  </a:lnTo>
                  <a:lnTo>
                    <a:pt x="521327" y="25774"/>
                  </a:lnTo>
                  <a:lnTo>
                    <a:pt x="477214" y="11694"/>
                  </a:lnTo>
                  <a:lnTo>
                    <a:pt x="430962" y="2983"/>
                  </a:lnTo>
                  <a:lnTo>
                    <a:pt x="382930" y="0"/>
                  </a:lnTo>
                  <a:close/>
                </a:path>
              </a:pathLst>
            </a:custGeom>
            <a:solidFill>
              <a:srgbClr val="004F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816605" y="5451970"/>
              <a:ext cx="377190" cy="483870"/>
            </a:xfrm>
            <a:custGeom>
              <a:avLst/>
              <a:gdLst/>
              <a:ahLst/>
              <a:cxnLst/>
              <a:rect l="l" t="t" r="r" b="b"/>
              <a:pathLst>
                <a:path w="377190" h="483870">
                  <a:moveTo>
                    <a:pt x="211044" y="483478"/>
                  </a:moveTo>
                  <a:lnTo>
                    <a:pt x="205820" y="481388"/>
                  </a:lnTo>
                  <a:lnTo>
                    <a:pt x="7313" y="399327"/>
                  </a:lnTo>
                  <a:lnTo>
                    <a:pt x="2611" y="397236"/>
                  </a:lnTo>
                  <a:lnTo>
                    <a:pt x="0" y="392009"/>
                  </a:lnTo>
                  <a:lnTo>
                    <a:pt x="2089" y="386783"/>
                  </a:lnTo>
                  <a:lnTo>
                    <a:pt x="158805" y="7317"/>
                  </a:lnTo>
                  <a:lnTo>
                    <a:pt x="160895" y="2613"/>
                  </a:lnTo>
                  <a:lnTo>
                    <a:pt x="166119" y="0"/>
                  </a:lnTo>
                  <a:lnTo>
                    <a:pt x="171343" y="2090"/>
                  </a:lnTo>
                  <a:lnTo>
                    <a:pt x="291459" y="51745"/>
                  </a:lnTo>
                  <a:lnTo>
                    <a:pt x="239776" y="51745"/>
                  </a:lnTo>
                  <a:lnTo>
                    <a:pt x="234029" y="54358"/>
                  </a:lnTo>
                  <a:lnTo>
                    <a:pt x="232462" y="59062"/>
                  </a:lnTo>
                  <a:lnTo>
                    <a:pt x="230373" y="63766"/>
                  </a:lnTo>
                  <a:lnTo>
                    <a:pt x="166641" y="63766"/>
                  </a:lnTo>
                  <a:lnTo>
                    <a:pt x="47537" y="352808"/>
                  </a:lnTo>
                  <a:lnTo>
                    <a:pt x="209999" y="420234"/>
                  </a:lnTo>
                  <a:lnTo>
                    <a:pt x="241378" y="420234"/>
                  </a:lnTo>
                  <a:lnTo>
                    <a:pt x="218358" y="476161"/>
                  </a:lnTo>
                  <a:lnTo>
                    <a:pt x="216268" y="480865"/>
                  </a:lnTo>
                  <a:lnTo>
                    <a:pt x="211044" y="483478"/>
                  </a:lnTo>
                  <a:close/>
                </a:path>
                <a:path w="377190" h="483870">
                  <a:moveTo>
                    <a:pt x="375739" y="88855"/>
                  </a:moveTo>
                  <a:lnTo>
                    <a:pt x="278432" y="88855"/>
                  </a:lnTo>
                  <a:lnTo>
                    <a:pt x="284178" y="86764"/>
                  </a:lnTo>
                  <a:lnTo>
                    <a:pt x="286268" y="81538"/>
                  </a:lnTo>
                  <a:lnTo>
                    <a:pt x="288358" y="76833"/>
                  </a:lnTo>
                  <a:lnTo>
                    <a:pt x="286268" y="71084"/>
                  </a:lnTo>
                  <a:lnTo>
                    <a:pt x="281044" y="68993"/>
                  </a:lnTo>
                  <a:lnTo>
                    <a:pt x="244999" y="53836"/>
                  </a:lnTo>
                  <a:lnTo>
                    <a:pt x="239776" y="51745"/>
                  </a:lnTo>
                  <a:lnTo>
                    <a:pt x="291459" y="51745"/>
                  </a:lnTo>
                  <a:lnTo>
                    <a:pt x="369850" y="84151"/>
                  </a:lnTo>
                  <a:lnTo>
                    <a:pt x="374552" y="86242"/>
                  </a:lnTo>
                  <a:lnTo>
                    <a:pt x="375739" y="88855"/>
                  </a:lnTo>
                  <a:close/>
                </a:path>
                <a:path w="377190" h="483870">
                  <a:moveTo>
                    <a:pt x="241378" y="420234"/>
                  </a:moveTo>
                  <a:lnTo>
                    <a:pt x="209999" y="420234"/>
                  </a:lnTo>
                  <a:lnTo>
                    <a:pt x="329626" y="131192"/>
                  </a:lnTo>
                  <a:lnTo>
                    <a:pt x="166641" y="63766"/>
                  </a:lnTo>
                  <a:lnTo>
                    <a:pt x="230373" y="63766"/>
                  </a:lnTo>
                  <a:lnTo>
                    <a:pt x="232462" y="69516"/>
                  </a:lnTo>
                  <a:lnTo>
                    <a:pt x="237686" y="71607"/>
                  </a:lnTo>
                  <a:lnTo>
                    <a:pt x="273731" y="86764"/>
                  </a:lnTo>
                  <a:lnTo>
                    <a:pt x="278432" y="88855"/>
                  </a:lnTo>
                  <a:lnTo>
                    <a:pt x="375739" y="88855"/>
                  </a:lnTo>
                  <a:lnTo>
                    <a:pt x="377164" y="91991"/>
                  </a:lnTo>
                  <a:lnTo>
                    <a:pt x="374552" y="96695"/>
                  </a:lnTo>
                  <a:lnTo>
                    <a:pt x="241378" y="42023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110182" y="5670451"/>
              <a:ext cx="91417" cy="173529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808761" y="5544485"/>
              <a:ext cx="91417" cy="173529"/>
            </a:xfrm>
            <a:prstGeom prst="rect">
              <a:avLst/>
            </a:prstGeom>
          </p:spPr>
        </p:pic>
      </p:grpSp>
      <p:sp>
        <p:nvSpPr>
          <p:cNvPr id="20" name="object 20"/>
          <p:cNvSpPr txBox="1"/>
          <p:nvPr/>
        </p:nvSpPr>
        <p:spPr>
          <a:xfrm>
            <a:off x="1453032" y="512673"/>
            <a:ext cx="4989830" cy="6037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5810" marR="6350" indent="-294640" algn="r" rtl="0">
              <a:lnSpc>
                <a:spcPct val="100000"/>
              </a:lnSpc>
              <a:spcBef>
                <a:spcPts val="100"/>
              </a:spcBef>
            </a:pPr>
            <a:r>
              <a:rPr lang="es-419" sz="1000" dirty="0">
                <a:latin typeface="Aptos" panose="020B0004020202020204" pitchFamily="34" charset="0"/>
                <a:cs typeface="Calibri"/>
              </a:rPr>
              <a:t>Algunas personas califican tanto para los servicios de Medicare como para los de Medicaid. A estas personas se les conoce como "de doble elegibilidad". Tener doble elegibilidad en estos programas ayuda a cubrir más costos </a:t>
            </a:r>
            <a:br>
              <a:rPr lang="es-419" sz="1000" dirty="0">
                <a:latin typeface="Aptos" panose="020B0004020202020204" pitchFamily="34" charset="0"/>
                <a:cs typeface="Calibri"/>
              </a:rPr>
            </a:br>
            <a:r>
              <a:rPr lang="es-419" sz="1000" dirty="0">
                <a:latin typeface="Aptos" panose="020B0004020202020204" pitchFamily="34" charset="0"/>
                <a:cs typeface="Calibri"/>
              </a:rPr>
              <a:t>y servicios de atención médica.</a:t>
            </a:r>
          </a:p>
          <a:p>
            <a:pPr marR="33020" algn="r" rtl="0">
              <a:lnSpc>
                <a:spcPct val="100000"/>
              </a:lnSpc>
              <a:spcBef>
                <a:spcPts val="740"/>
              </a:spcBef>
            </a:pPr>
            <a:r>
              <a:rPr lang="es-419" sz="2000" b="1" dirty="0">
                <a:solidFill>
                  <a:srgbClr val="C66C60"/>
                </a:solidFill>
                <a:latin typeface="Calibri"/>
                <a:cs typeface="Calibri"/>
              </a:rPr>
              <a:t>¿Qué son Medicare y Medicaid?</a:t>
            </a:r>
          </a:p>
          <a:p>
            <a:pPr marL="699135" marR="5080" indent="-463550" algn="r" rtl="0">
              <a:lnSpc>
                <a:spcPct val="100000"/>
              </a:lnSpc>
              <a:spcBef>
                <a:spcPts val="280"/>
              </a:spcBef>
            </a:pPr>
            <a:r>
              <a:rPr lang="es-419" sz="1000" b="1" dirty="0">
                <a:latin typeface="Aptos" panose="020B0004020202020204" pitchFamily="34" charset="0"/>
                <a:cs typeface="Calibri"/>
              </a:rPr>
              <a:t>Medicare </a:t>
            </a:r>
            <a:r>
              <a:rPr lang="es-419" sz="1000" dirty="0">
                <a:latin typeface="Aptos" panose="020B0004020202020204" pitchFamily="34" charset="0"/>
                <a:cs typeface="Calibri"/>
              </a:rPr>
              <a:t>es un programa de seguro médico administrado por el gobierno federal para personas de cierta edad o con discapacidades. </a:t>
            </a:r>
            <a:r>
              <a:rPr lang="es-419" sz="1000" b="1" dirty="0">
                <a:latin typeface="Aptos" panose="020B0004020202020204" pitchFamily="34" charset="0"/>
                <a:cs typeface="Calibri"/>
              </a:rPr>
              <a:t>Medicaid </a:t>
            </a:r>
            <a:r>
              <a:rPr lang="es-419" sz="1000" dirty="0">
                <a:latin typeface="Aptos" panose="020B0004020202020204" pitchFamily="34" charset="0"/>
                <a:cs typeface="Calibri"/>
              </a:rPr>
              <a:t>es un programa de seguro médico que ofrecen conjuntamente el gobierno federal y el estatal para que ciertas personas tengan cobertura médica y otros beneficios.</a:t>
            </a:r>
          </a:p>
          <a:p>
            <a:pPr marR="26670" algn="r" rtl="0">
              <a:lnSpc>
                <a:spcPct val="100000"/>
              </a:lnSpc>
              <a:spcBef>
                <a:spcPts val="665"/>
              </a:spcBef>
            </a:pPr>
            <a:r>
              <a:rPr lang="es-419" sz="2000" b="1" dirty="0">
                <a:solidFill>
                  <a:srgbClr val="004F6D"/>
                </a:solidFill>
                <a:latin typeface="Calibri"/>
                <a:cs typeface="Calibri"/>
              </a:rPr>
              <a:t>¿Quiénes califican para ambos programas?</a:t>
            </a:r>
          </a:p>
          <a:p>
            <a:pPr marL="200025" marR="6985" indent="243840" algn="r" rtl="0">
              <a:lnSpc>
                <a:spcPct val="100000"/>
              </a:lnSpc>
              <a:spcBef>
                <a:spcPts val="385"/>
              </a:spcBef>
            </a:pPr>
            <a:r>
              <a:rPr lang="es-419" sz="1000" spc="-10" dirty="0">
                <a:latin typeface="Aptos" panose="020B0004020202020204" pitchFamily="34" charset="0"/>
                <a:cs typeface="Calibri"/>
              </a:rPr>
              <a:t>Medicare es para personas de 65 años o más, o menores de 65 con discapacidades. Medicaid es para ciertas personas de bajos ingresos. Es importante saber </a:t>
            </a:r>
            <a:r>
              <a:rPr lang="es-419" sz="1000" b="1" spc="-10" dirty="0">
                <a:latin typeface="Aptos" panose="020B0004020202020204" pitchFamily="34" charset="0"/>
                <a:cs typeface="Calibri"/>
              </a:rPr>
              <a:t>si alguien en el hogar tiene alguna discapacidad, </a:t>
            </a:r>
            <a:r>
              <a:rPr lang="es-419" sz="1000" spc="-10" dirty="0">
                <a:latin typeface="Aptos" panose="020B0004020202020204" pitchFamily="34" charset="0"/>
                <a:cs typeface="Calibri"/>
              </a:rPr>
              <a:t>ya que podría ser automáticamente elegible para Medicare después de que un progenitor se jubile o fallezca.</a:t>
            </a:r>
          </a:p>
          <a:p>
            <a:pPr marR="27940" algn="r" rtl="0">
              <a:lnSpc>
                <a:spcPct val="100000"/>
              </a:lnSpc>
              <a:spcBef>
                <a:spcPts val="795"/>
              </a:spcBef>
            </a:pPr>
            <a:r>
              <a:rPr lang="es-419" sz="2000" b="1" dirty="0">
                <a:solidFill>
                  <a:srgbClr val="C66C60"/>
                </a:solidFill>
                <a:latin typeface="Calibri"/>
                <a:cs typeface="Calibri"/>
              </a:rPr>
              <a:t>¿Cuáles son los beneficios </a:t>
            </a:r>
            <a:br>
              <a:rPr lang="es-419" sz="2000" b="1" dirty="0">
                <a:solidFill>
                  <a:srgbClr val="C66C60"/>
                </a:solidFill>
                <a:latin typeface="Calibri"/>
                <a:cs typeface="Calibri"/>
              </a:rPr>
            </a:br>
            <a:r>
              <a:rPr lang="es-419" sz="2000" b="1" dirty="0">
                <a:solidFill>
                  <a:srgbClr val="C66C60"/>
                </a:solidFill>
                <a:latin typeface="Calibri"/>
                <a:cs typeface="Calibri"/>
              </a:rPr>
              <a:t>de la doble elegibilidad?</a:t>
            </a:r>
          </a:p>
          <a:p>
            <a:pPr marL="127635" marR="8255" indent="276860" algn="r" rtl="0">
              <a:lnSpc>
                <a:spcPct val="100000"/>
              </a:lnSpc>
              <a:spcBef>
                <a:spcPts val="470"/>
              </a:spcBef>
            </a:pPr>
            <a:r>
              <a:rPr lang="es-419" sz="1000" spc="-10" dirty="0">
                <a:latin typeface="Aptos" panose="020B0004020202020204" pitchFamily="34" charset="0"/>
                <a:cs typeface="Calibri"/>
              </a:rPr>
              <a:t>La cobertura es </a:t>
            </a:r>
            <a:r>
              <a:rPr lang="es-419" sz="1000" b="1" spc="-10" dirty="0">
                <a:latin typeface="Aptos" panose="020B0004020202020204" pitchFamily="34" charset="0"/>
                <a:cs typeface="Calibri"/>
              </a:rPr>
              <a:t>más amplia, </a:t>
            </a:r>
            <a:r>
              <a:rPr lang="es-419" sz="1000" spc="-10" dirty="0">
                <a:latin typeface="Aptos" panose="020B0004020202020204" pitchFamily="34" charset="0"/>
                <a:cs typeface="Calibri"/>
              </a:rPr>
              <a:t>ya que Medicaid cubre lo que Medicare no incluye, como atención a largo plazo y cuidado personal, además de algunos servicios dentales, </a:t>
            </a:r>
            <a:br>
              <a:rPr lang="es-419" sz="1000" spc="-10" dirty="0">
                <a:latin typeface="Aptos" panose="020B0004020202020204" pitchFamily="34" charset="0"/>
                <a:cs typeface="Calibri"/>
              </a:rPr>
            </a:br>
            <a:r>
              <a:rPr lang="es-419" sz="1000" spc="-10" dirty="0">
                <a:latin typeface="Aptos" panose="020B0004020202020204" pitchFamily="34" charset="0"/>
                <a:cs typeface="Calibri"/>
              </a:rPr>
              <a:t>de visión y auditivos. Los costos pueden </a:t>
            </a:r>
            <a:r>
              <a:rPr lang="es-419" sz="1000" b="1" spc="-10" dirty="0">
                <a:latin typeface="Aptos" panose="020B0004020202020204" pitchFamily="34" charset="0"/>
                <a:cs typeface="Calibri"/>
              </a:rPr>
              <a:t>ser menores </a:t>
            </a:r>
            <a:r>
              <a:rPr lang="es-419" sz="1000" spc="-10" dirty="0">
                <a:latin typeface="Aptos" panose="020B0004020202020204" pitchFamily="34" charset="0"/>
                <a:cs typeface="Calibri"/>
              </a:rPr>
              <a:t>debido a que Medicaid puede pagar las primas, los copagos y los deducibles de Medicare. También ofrece ayuda adicional con los costos de los medicamentos a través de los planes de la Parte D.</a:t>
            </a:r>
          </a:p>
          <a:p>
            <a:pPr marR="35560" algn="r" rtl="0">
              <a:lnSpc>
                <a:spcPct val="100000"/>
              </a:lnSpc>
              <a:spcBef>
                <a:spcPts val="1090"/>
              </a:spcBef>
            </a:pPr>
            <a:r>
              <a:rPr lang="es-419" sz="2000" b="1" dirty="0">
                <a:solidFill>
                  <a:srgbClr val="004F6D"/>
                </a:solidFill>
                <a:latin typeface="Calibri"/>
                <a:cs typeface="Calibri"/>
              </a:rPr>
              <a:t>¿Dónde se puede obtener ayuda?</a:t>
            </a:r>
          </a:p>
          <a:p>
            <a:pPr marL="1117600" marR="34925" indent="-504825" algn="r" rtl="0">
              <a:lnSpc>
                <a:spcPct val="100000"/>
              </a:lnSpc>
              <a:spcBef>
                <a:spcPts val="315"/>
              </a:spcBef>
            </a:pPr>
            <a:r>
              <a:rPr lang="es-419" sz="1150" b="1" dirty="0">
                <a:solidFill>
                  <a:srgbClr val="004F6D"/>
                </a:solidFill>
                <a:latin typeface="Aptos" panose="020B0004020202020204" pitchFamily="34" charset="0"/>
                <a:cs typeface="Calibri"/>
              </a:rPr>
              <a:t>¿</a:t>
            </a:r>
            <a:r>
              <a:rPr lang="es-419" sz="1000" b="1" dirty="0">
                <a:solidFill>
                  <a:srgbClr val="004F6D"/>
                </a:solidFill>
                <a:latin typeface="Aptos" panose="020B0004020202020204" pitchFamily="34" charset="0"/>
                <a:cs typeface="Calibri"/>
              </a:rPr>
              <a:t>Tiene preguntas sobre Medicare? </a:t>
            </a:r>
            <a:r>
              <a:rPr lang="es-419" sz="1000" dirty="0">
                <a:latin typeface="Aptos" panose="020B0004020202020204" pitchFamily="34" charset="0"/>
                <a:cs typeface="Calibri"/>
              </a:rPr>
              <a:t>Llame al 1-800-MEDICARE o encuentre un asesor estatal de seguros de salud en </a:t>
            </a:r>
            <a:r>
              <a:rPr lang="es-419" sz="1000" u="sng" dirty="0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  <a:latin typeface="Aptos" panose="020B0004020202020204" pitchFamily="34" charset="0"/>
                <a:cs typeface="Calibri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</a:t>
            </a:r>
            <a:r>
              <a:rPr lang="es-419" sz="1000" u="sng" dirty="0" err="1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  <a:latin typeface="Aptos" panose="020B0004020202020204" pitchFamily="34" charset="0"/>
                <a:cs typeface="Calibri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www.shiphelp.org</a:t>
            </a:r>
            <a:r>
              <a:rPr lang="es-419" sz="1000" u="sng" dirty="0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  <a:latin typeface="Aptos" panose="020B0004020202020204" pitchFamily="34" charset="0"/>
                <a:cs typeface="Calibri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</a:p>
          <a:p>
            <a:pPr marR="36195" algn="r" rtl="0">
              <a:lnSpc>
                <a:spcPct val="100000"/>
              </a:lnSpc>
            </a:pPr>
            <a:r>
              <a:rPr lang="es-419" sz="1000" b="1" dirty="0">
                <a:solidFill>
                  <a:srgbClr val="004F6D"/>
                </a:solidFill>
                <a:latin typeface="Aptos" panose="020B0004020202020204" pitchFamily="34" charset="0"/>
                <a:cs typeface="Calibri"/>
              </a:rPr>
              <a:t>¿Tiene preguntas sobre Medicaid? </a:t>
            </a:r>
            <a:r>
              <a:rPr lang="es-419" sz="1000" dirty="0">
                <a:latin typeface="Aptos" panose="020B0004020202020204" pitchFamily="34" charset="0"/>
                <a:cs typeface="Calibri"/>
              </a:rPr>
              <a:t>Busque la oficina estatal de Medicaid </a:t>
            </a:r>
            <a:br>
              <a:rPr lang="es-419" sz="1000" dirty="0">
                <a:latin typeface="Aptos" panose="020B0004020202020204" pitchFamily="34" charset="0"/>
                <a:cs typeface="Calibri"/>
              </a:rPr>
            </a:br>
            <a:r>
              <a:rPr lang="es-419" sz="1000" dirty="0">
                <a:latin typeface="Aptos" panose="020B0004020202020204" pitchFamily="34" charset="0"/>
                <a:cs typeface="Calibri"/>
              </a:rPr>
              <a:t>en la página web del estado.</a:t>
            </a:r>
          </a:p>
          <a:p>
            <a:pPr marR="36195" algn="r" rtl="0">
              <a:lnSpc>
                <a:spcPct val="100000"/>
              </a:lnSpc>
            </a:pPr>
            <a:r>
              <a:rPr lang="es-419" sz="1000" b="1" dirty="0">
                <a:solidFill>
                  <a:srgbClr val="004F6D"/>
                </a:solidFill>
                <a:latin typeface="Aptos" panose="020B0004020202020204" pitchFamily="34" charset="0"/>
                <a:cs typeface="Calibri"/>
              </a:rPr>
              <a:t>¿Tiene preguntas sobre el Seguro Social? </a:t>
            </a:r>
            <a:r>
              <a:rPr lang="es-419" sz="1000" dirty="0">
                <a:latin typeface="Aptos" panose="020B0004020202020204" pitchFamily="34" charset="0"/>
                <a:cs typeface="Calibri"/>
              </a:rPr>
              <a:t>Acuda a la oficina local del Seguro Social.</a:t>
            </a:r>
          </a:p>
          <a:p>
            <a:pPr marR="34925" algn="r" rtl="0">
              <a:lnSpc>
                <a:spcPct val="100000"/>
              </a:lnSpc>
            </a:pPr>
            <a:r>
              <a:rPr lang="es-419" sz="1000" b="1" dirty="0">
                <a:solidFill>
                  <a:srgbClr val="004F6D"/>
                </a:solidFill>
                <a:latin typeface="Aptos" panose="020B0004020202020204" pitchFamily="34" charset="0"/>
                <a:cs typeface="Calibri"/>
              </a:rPr>
              <a:t>¿Necesita recursos para personas mayores y con discapacidad? </a:t>
            </a:r>
            <a:br>
              <a:rPr lang="es-419" sz="1000" b="1" dirty="0">
                <a:solidFill>
                  <a:srgbClr val="004F6D"/>
                </a:solidFill>
                <a:latin typeface="Aptos" panose="020B0004020202020204" pitchFamily="34" charset="0"/>
                <a:cs typeface="Calibri"/>
              </a:rPr>
            </a:br>
            <a:r>
              <a:rPr lang="es-419" sz="1000" dirty="0">
                <a:latin typeface="Aptos" panose="020B0004020202020204" pitchFamily="34" charset="0"/>
                <a:cs typeface="Calibri"/>
              </a:rPr>
              <a:t>Llame a la agencia local de su área para personas mayores.</a:t>
            </a:r>
          </a:p>
          <a:p>
            <a:pPr marR="34925" algn="r" rtl="0">
              <a:lnSpc>
                <a:spcPct val="100000"/>
              </a:lnSpc>
            </a:pPr>
            <a:r>
              <a:rPr lang="es-419" sz="1000" b="1" dirty="0">
                <a:solidFill>
                  <a:srgbClr val="004F6D"/>
                </a:solidFill>
                <a:latin typeface="Aptos" panose="020B0004020202020204" pitchFamily="34" charset="0"/>
                <a:cs typeface="Calibri"/>
              </a:rPr>
              <a:t>¿No sabe dónde obtener ayuda? </a:t>
            </a:r>
            <a:r>
              <a:rPr lang="es-419" sz="1000" dirty="0">
                <a:latin typeface="Aptos" panose="020B0004020202020204" pitchFamily="34" charset="0"/>
                <a:cs typeface="Calibri"/>
              </a:rPr>
              <a:t>Llame al 2-1-1.</a:t>
            </a:r>
            <a:endParaRPr lang="es-419" sz="1150" dirty="0">
              <a:latin typeface="Aptos" panose="020B0004020202020204" pitchFamily="34" charset="0"/>
              <a:cs typeface="Calibri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2286001" y="151828"/>
            <a:ext cx="4133798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 rtl="0">
              <a:lnSpc>
                <a:spcPct val="100000"/>
              </a:lnSpc>
              <a:spcBef>
                <a:spcPts val="100"/>
              </a:spcBef>
            </a:pPr>
            <a:r>
              <a:rPr lang="es-419" sz="2000" dirty="0"/>
              <a:t>¿Qué es la doble elegibilidad?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7876159" y="437799"/>
            <a:ext cx="3706242" cy="3399007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161925" rtl="0">
              <a:lnSpc>
                <a:spcPct val="100000"/>
              </a:lnSpc>
              <a:spcBef>
                <a:spcPts val="925"/>
              </a:spcBef>
            </a:pPr>
            <a:r>
              <a:rPr lang="es-419" sz="2100" b="1" dirty="0">
                <a:solidFill>
                  <a:srgbClr val="004F6D"/>
                </a:solidFill>
                <a:latin typeface="Calibri"/>
                <a:cs typeface="Calibri"/>
              </a:rPr>
              <a:t>¿Cómo se solicita?</a:t>
            </a:r>
          </a:p>
          <a:p>
            <a:pPr marL="183515" marR="5080" indent="-172720" rtl="0">
              <a:lnSpc>
                <a:spcPct val="100000"/>
              </a:lnSpc>
              <a:spcBef>
                <a:spcPts val="620"/>
              </a:spcBef>
              <a:buFont typeface="Wingdings"/>
              <a:buChar char=""/>
              <a:tabLst>
                <a:tab pos="184785" algn="l"/>
              </a:tabLst>
            </a:pPr>
            <a:r>
              <a:rPr lang="es-419" sz="1550" b="1" dirty="0">
                <a:latin typeface="Aptos" panose="020B0004020202020204" pitchFamily="34" charset="0"/>
                <a:cs typeface="Calibri"/>
              </a:rPr>
              <a:t>Paso 1</a:t>
            </a:r>
            <a:r>
              <a:rPr lang="es-419" sz="1550" dirty="0">
                <a:latin typeface="Aptos" panose="020B0004020202020204" pitchFamily="34" charset="0"/>
                <a:cs typeface="Calibri"/>
              </a:rPr>
              <a:t>: compruebe si reúne los requisitos de ingresos, edad o discapacidad</a:t>
            </a:r>
            <a:r>
              <a:rPr lang="es-419" sz="1550" dirty="0">
                <a:solidFill>
                  <a:schemeClr val="tx1"/>
                </a:solidFill>
                <a:latin typeface="Aptos" panose="020B0004020202020204" pitchFamily="34" charset="0"/>
                <a:cs typeface="Calibri"/>
              </a:rPr>
              <a:t>. (</a:t>
            </a:r>
            <a:r>
              <a:rPr lang="es-419" sz="1550" dirty="0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  <a:latin typeface="Aptos" panose="020B0004020202020204" pitchFamily="34" charset="0"/>
                <a:cs typeface="Calibri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Tabla de límites de ingresos para Medicaid por estado </a:t>
            </a:r>
            <a:r>
              <a:rPr lang="es-419" sz="1550" i="1" dirty="0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  <a:latin typeface="Aptos" panose="020B0004020202020204" pitchFamily="34" charset="0"/>
                <a:cs typeface="Calibri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[actualizada en enero de 2025]</a:t>
            </a:r>
            <a:r>
              <a:rPr lang="es-419" sz="1550" i="1" dirty="0">
                <a:solidFill>
                  <a:schemeClr val="tx1"/>
                </a:solidFill>
                <a:latin typeface="Aptos" panose="020B0004020202020204" pitchFamily="34" charset="0"/>
                <a:cs typeface="Gill Sans MT"/>
              </a:rPr>
              <a:t>). </a:t>
            </a:r>
          </a:p>
          <a:p>
            <a:pPr>
              <a:lnSpc>
                <a:spcPct val="100000"/>
              </a:lnSpc>
              <a:spcBef>
                <a:spcPts val="65"/>
              </a:spcBef>
              <a:buFont typeface="Wingdings"/>
              <a:buChar char=""/>
            </a:pPr>
            <a:endParaRPr sz="1550" dirty="0">
              <a:latin typeface="Aptos" panose="020B0004020202020204" pitchFamily="34" charset="0"/>
              <a:cs typeface="Gill Sans MT"/>
            </a:endParaRPr>
          </a:p>
          <a:p>
            <a:pPr marL="183515" marR="64135" indent="-172720" rtl="0">
              <a:lnSpc>
                <a:spcPct val="100000"/>
              </a:lnSpc>
              <a:buFont typeface="Wingdings"/>
              <a:buChar char=""/>
              <a:tabLst>
                <a:tab pos="184785" algn="l"/>
              </a:tabLst>
            </a:pPr>
            <a:r>
              <a:rPr lang="es-419" sz="1550" b="1" dirty="0">
                <a:latin typeface="Aptos" panose="020B0004020202020204" pitchFamily="34" charset="0"/>
                <a:cs typeface="Calibri"/>
              </a:rPr>
              <a:t>Paso 2: </a:t>
            </a:r>
            <a:r>
              <a:rPr lang="es-419" sz="1550" dirty="0">
                <a:latin typeface="Aptos" panose="020B0004020202020204" pitchFamily="34" charset="0"/>
                <a:cs typeface="Calibri"/>
              </a:rPr>
              <a:t>solicite Medicare a través del Seguro Social (1-800-MEDICARE).</a:t>
            </a:r>
          </a:p>
          <a:p>
            <a:pPr marL="184785" marR="330835" indent="-173355" rtl="0">
              <a:lnSpc>
                <a:spcPct val="100000"/>
              </a:lnSpc>
              <a:spcBef>
                <a:spcPts val="1920"/>
              </a:spcBef>
              <a:buFont typeface="Wingdings"/>
              <a:buChar char=""/>
              <a:tabLst>
                <a:tab pos="184785" algn="l"/>
              </a:tabLst>
            </a:pPr>
            <a:r>
              <a:rPr lang="es-419" sz="1550" b="1" dirty="0">
                <a:latin typeface="Aptos" panose="020B0004020202020204" pitchFamily="34" charset="0"/>
                <a:cs typeface="Calibri"/>
              </a:rPr>
              <a:t>Paso 3: </a:t>
            </a:r>
            <a:r>
              <a:rPr lang="es-419" sz="1550" dirty="0">
                <a:latin typeface="Aptos" panose="020B0004020202020204" pitchFamily="34" charset="0"/>
                <a:cs typeface="Calibri"/>
              </a:rPr>
              <a:t>solicite Medicaid a través de </a:t>
            </a:r>
            <a:br>
              <a:rPr lang="es-419" sz="1550" dirty="0">
                <a:latin typeface="Aptos" panose="020B0004020202020204" pitchFamily="34" charset="0"/>
                <a:cs typeface="Calibri"/>
              </a:rPr>
            </a:br>
            <a:r>
              <a:rPr lang="es-419" sz="1550" dirty="0">
                <a:latin typeface="Aptos" panose="020B0004020202020204" pitchFamily="34" charset="0"/>
                <a:cs typeface="Calibri"/>
              </a:rPr>
              <a:t>la oficina estatal de Medicaid o en su sitio web.</a:t>
            </a:r>
          </a:p>
        </p:txBody>
      </p:sp>
      <p:grpSp>
        <p:nvGrpSpPr>
          <p:cNvPr id="23" name="object 23" descr="Usuarios con relleno sólido"/>
          <p:cNvGrpSpPr/>
          <p:nvPr/>
        </p:nvGrpSpPr>
        <p:grpSpPr>
          <a:xfrm>
            <a:off x="6612750" y="2853689"/>
            <a:ext cx="766445" cy="766445"/>
            <a:chOff x="6612750" y="2853689"/>
            <a:chExt cx="766445" cy="766445"/>
          </a:xfrm>
        </p:grpSpPr>
        <p:sp>
          <p:nvSpPr>
            <p:cNvPr id="24" name="object 24"/>
            <p:cNvSpPr/>
            <p:nvPr/>
          </p:nvSpPr>
          <p:spPr>
            <a:xfrm>
              <a:off x="6612750" y="2853689"/>
              <a:ext cx="766445" cy="766445"/>
            </a:xfrm>
            <a:custGeom>
              <a:avLst/>
              <a:gdLst/>
              <a:ahLst/>
              <a:cxnLst/>
              <a:rect l="l" t="t" r="r" b="b"/>
              <a:pathLst>
                <a:path w="766445" h="766445">
                  <a:moveTo>
                    <a:pt x="382930" y="0"/>
                  </a:moveTo>
                  <a:lnTo>
                    <a:pt x="334895" y="2983"/>
                  </a:lnTo>
                  <a:lnTo>
                    <a:pt x="288640" y="11694"/>
                  </a:lnTo>
                  <a:lnTo>
                    <a:pt x="244526" y="25774"/>
                  </a:lnTo>
                  <a:lnTo>
                    <a:pt x="202910" y="44864"/>
                  </a:lnTo>
                  <a:lnTo>
                    <a:pt x="164151" y="68605"/>
                  </a:lnTo>
                  <a:lnTo>
                    <a:pt x="128608" y="96639"/>
                  </a:lnTo>
                  <a:lnTo>
                    <a:pt x="96640" y="128606"/>
                  </a:lnTo>
                  <a:lnTo>
                    <a:pt x="68606" y="164148"/>
                  </a:lnTo>
                  <a:lnTo>
                    <a:pt x="44865" y="202905"/>
                  </a:lnTo>
                  <a:lnTo>
                    <a:pt x="25774" y="244520"/>
                  </a:lnTo>
                  <a:lnTo>
                    <a:pt x="11694" y="288633"/>
                  </a:lnTo>
                  <a:lnTo>
                    <a:pt x="2983" y="334885"/>
                  </a:lnTo>
                  <a:lnTo>
                    <a:pt x="0" y="382917"/>
                  </a:lnTo>
                  <a:lnTo>
                    <a:pt x="2983" y="430950"/>
                  </a:lnTo>
                  <a:lnTo>
                    <a:pt x="11694" y="477203"/>
                  </a:lnTo>
                  <a:lnTo>
                    <a:pt x="25774" y="521316"/>
                  </a:lnTo>
                  <a:lnTo>
                    <a:pt x="44865" y="562932"/>
                  </a:lnTo>
                  <a:lnTo>
                    <a:pt x="68606" y="601691"/>
                  </a:lnTo>
                  <a:lnTo>
                    <a:pt x="96640" y="637234"/>
                  </a:lnTo>
                  <a:lnTo>
                    <a:pt x="128608" y="669203"/>
                  </a:lnTo>
                  <a:lnTo>
                    <a:pt x="164151" y="697238"/>
                  </a:lnTo>
                  <a:lnTo>
                    <a:pt x="202910" y="720980"/>
                  </a:lnTo>
                  <a:lnTo>
                    <a:pt x="244526" y="740071"/>
                  </a:lnTo>
                  <a:lnTo>
                    <a:pt x="288640" y="754152"/>
                  </a:lnTo>
                  <a:lnTo>
                    <a:pt x="334895" y="762864"/>
                  </a:lnTo>
                  <a:lnTo>
                    <a:pt x="382930" y="765848"/>
                  </a:lnTo>
                  <a:lnTo>
                    <a:pt x="430962" y="762864"/>
                  </a:lnTo>
                  <a:lnTo>
                    <a:pt x="477214" y="754152"/>
                  </a:lnTo>
                  <a:lnTo>
                    <a:pt x="521327" y="740071"/>
                  </a:lnTo>
                  <a:lnTo>
                    <a:pt x="562942" y="720980"/>
                  </a:lnTo>
                  <a:lnTo>
                    <a:pt x="601699" y="697238"/>
                  </a:lnTo>
                  <a:lnTo>
                    <a:pt x="637241" y="669203"/>
                  </a:lnTo>
                  <a:lnTo>
                    <a:pt x="669208" y="637234"/>
                  </a:lnTo>
                  <a:lnTo>
                    <a:pt x="697242" y="601691"/>
                  </a:lnTo>
                  <a:lnTo>
                    <a:pt x="720983" y="562932"/>
                  </a:lnTo>
                  <a:lnTo>
                    <a:pt x="740073" y="521316"/>
                  </a:lnTo>
                  <a:lnTo>
                    <a:pt x="754153" y="477203"/>
                  </a:lnTo>
                  <a:lnTo>
                    <a:pt x="762864" y="430950"/>
                  </a:lnTo>
                  <a:lnTo>
                    <a:pt x="765848" y="382917"/>
                  </a:lnTo>
                  <a:lnTo>
                    <a:pt x="762864" y="334885"/>
                  </a:lnTo>
                  <a:lnTo>
                    <a:pt x="754153" y="288633"/>
                  </a:lnTo>
                  <a:lnTo>
                    <a:pt x="740073" y="244520"/>
                  </a:lnTo>
                  <a:lnTo>
                    <a:pt x="720983" y="202905"/>
                  </a:lnTo>
                  <a:lnTo>
                    <a:pt x="697242" y="164148"/>
                  </a:lnTo>
                  <a:lnTo>
                    <a:pt x="669208" y="128606"/>
                  </a:lnTo>
                  <a:lnTo>
                    <a:pt x="637241" y="96639"/>
                  </a:lnTo>
                  <a:lnTo>
                    <a:pt x="601699" y="68605"/>
                  </a:lnTo>
                  <a:lnTo>
                    <a:pt x="562942" y="44864"/>
                  </a:lnTo>
                  <a:lnTo>
                    <a:pt x="521327" y="25774"/>
                  </a:lnTo>
                  <a:lnTo>
                    <a:pt x="477214" y="11694"/>
                  </a:lnTo>
                  <a:lnTo>
                    <a:pt x="430962" y="2983"/>
                  </a:lnTo>
                  <a:lnTo>
                    <a:pt x="382930" y="0"/>
                  </a:lnTo>
                  <a:close/>
                </a:path>
              </a:pathLst>
            </a:custGeom>
            <a:solidFill>
              <a:srgbClr val="004F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778624" y="3111169"/>
              <a:ext cx="438816" cy="273888"/>
            </a:xfrm>
            <a:prstGeom prst="rect">
              <a:avLst/>
            </a:prstGeom>
          </p:spPr>
        </p:pic>
      </p:grpSp>
      <p:grpSp>
        <p:nvGrpSpPr>
          <p:cNvPr id="26" name="object 26"/>
          <p:cNvGrpSpPr/>
          <p:nvPr/>
        </p:nvGrpSpPr>
        <p:grpSpPr>
          <a:xfrm>
            <a:off x="7561922" y="310565"/>
            <a:ext cx="4344035" cy="5962650"/>
            <a:chOff x="7561922" y="310565"/>
            <a:chExt cx="4344035" cy="5962650"/>
          </a:xfrm>
        </p:grpSpPr>
        <p:sp>
          <p:nvSpPr>
            <p:cNvPr id="27" name="object 27"/>
            <p:cNvSpPr/>
            <p:nvPr/>
          </p:nvSpPr>
          <p:spPr>
            <a:xfrm>
              <a:off x="7590497" y="339140"/>
              <a:ext cx="4286885" cy="4181475"/>
            </a:xfrm>
            <a:custGeom>
              <a:avLst/>
              <a:gdLst/>
              <a:ahLst/>
              <a:cxnLst/>
              <a:rect l="l" t="t" r="r" b="b"/>
              <a:pathLst>
                <a:path w="4286884" h="4181475">
                  <a:moveTo>
                    <a:pt x="0" y="0"/>
                  </a:moveTo>
                  <a:lnTo>
                    <a:pt x="714476" y="0"/>
                  </a:lnTo>
                  <a:lnTo>
                    <a:pt x="1786191" y="0"/>
                  </a:lnTo>
                  <a:lnTo>
                    <a:pt x="4286859" y="0"/>
                  </a:lnTo>
                  <a:lnTo>
                    <a:pt x="4286859" y="2168144"/>
                  </a:lnTo>
                  <a:lnTo>
                    <a:pt x="4286859" y="3097339"/>
                  </a:lnTo>
                  <a:lnTo>
                    <a:pt x="4286859" y="3716807"/>
                  </a:lnTo>
                  <a:lnTo>
                    <a:pt x="1786191" y="3716807"/>
                  </a:lnTo>
                  <a:lnTo>
                    <a:pt x="1250353" y="4181411"/>
                  </a:lnTo>
                  <a:lnTo>
                    <a:pt x="714476" y="3716807"/>
                  </a:lnTo>
                  <a:lnTo>
                    <a:pt x="0" y="3716807"/>
                  </a:lnTo>
                  <a:lnTo>
                    <a:pt x="0" y="3097339"/>
                  </a:lnTo>
                  <a:lnTo>
                    <a:pt x="0" y="2168144"/>
                  </a:lnTo>
                  <a:lnTo>
                    <a:pt x="0" y="0"/>
                  </a:lnTo>
                  <a:close/>
                </a:path>
              </a:pathLst>
            </a:custGeom>
            <a:ln w="57150">
              <a:solidFill>
                <a:srgbClr val="004F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8524201" y="4276016"/>
              <a:ext cx="2851721" cy="1996869"/>
            </a:xfrm>
            <a:prstGeom prst="rect">
              <a:avLst/>
            </a:prstGeom>
          </p:spPr>
        </p:pic>
      </p:grpSp>
      <p:sp>
        <p:nvSpPr>
          <p:cNvPr id="29" name="object 29"/>
          <p:cNvSpPr txBox="1"/>
          <p:nvPr/>
        </p:nvSpPr>
        <p:spPr>
          <a:xfrm>
            <a:off x="7475334" y="6480327"/>
            <a:ext cx="4345305" cy="329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algn="ctr" rtl="0">
              <a:lnSpc>
                <a:spcPct val="100000"/>
              </a:lnSpc>
            </a:pPr>
            <a:r>
              <a:rPr lang="es-419" sz="1000" i="1" dirty="0">
                <a:solidFill>
                  <a:srgbClr val="696969"/>
                </a:solidFill>
                <a:latin typeface="Gotham" panose="02000603030000020004" pitchFamily="50" charset="0"/>
                <a:cs typeface="Gotham Medium" pitchFamily="50" charset="0"/>
              </a:rPr>
              <a:t>Kit de herramientas de doble elegibilidad para I/</a:t>
            </a:r>
            <a:r>
              <a:rPr lang="es-419" sz="1000" i="1" dirty="0" err="1">
                <a:solidFill>
                  <a:srgbClr val="696969"/>
                </a:solidFill>
                <a:latin typeface="Gotham" panose="02000603030000020004" pitchFamily="50" charset="0"/>
                <a:cs typeface="Gotham Medium" pitchFamily="50" charset="0"/>
              </a:rPr>
              <a:t>DD</a:t>
            </a:r>
            <a:r>
              <a:rPr lang="es-419" sz="1000" i="1" dirty="0">
                <a:solidFill>
                  <a:srgbClr val="696969"/>
                </a:solidFill>
                <a:latin typeface="Gotham" panose="02000603030000020004" pitchFamily="50" charset="0"/>
                <a:cs typeface="Gotham Medium" pitchFamily="50" charset="0"/>
              </a:rPr>
              <a:t>, creado </a:t>
            </a:r>
            <a:r>
              <a:rPr lang="es-419" sz="1000" i="1">
                <a:solidFill>
                  <a:srgbClr val="696969"/>
                </a:solidFill>
                <a:latin typeface="Gotham" panose="02000603030000020004" pitchFamily="50" charset="0"/>
                <a:cs typeface="Gotham Medium" pitchFamily="50" charset="0"/>
              </a:rPr>
              <a:t>por </a:t>
            </a:r>
            <a:r>
              <a:rPr lang="es-419" sz="1000" i="1">
                <a:solidFill>
                  <a:srgbClr val="696969"/>
                </a:solidFill>
                <a:latin typeface="Gotham" panose="02000603030000020004" pitchFamily="50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NASDDDS</a:t>
            </a:r>
            <a:r>
              <a:rPr lang="es-419" sz="1000" i="1" dirty="0">
                <a:solidFill>
                  <a:srgbClr val="696969"/>
                </a:solidFill>
                <a:latin typeface="Gotham" panose="02000603030000020004" pitchFamily="50" charset="0"/>
              </a:rPr>
              <a:t> </a:t>
            </a:r>
            <a:br>
              <a:rPr lang="es-419" sz="1000" i="1" dirty="0">
                <a:solidFill>
                  <a:srgbClr val="696969"/>
                </a:solidFill>
                <a:latin typeface="Gotham" panose="02000603030000020004" pitchFamily="50" charset="0"/>
              </a:rPr>
            </a:br>
            <a:r>
              <a:rPr lang="es-419" sz="1000" i="1">
                <a:solidFill>
                  <a:srgbClr val="696969"/>
                </a:solidFill>
                <a:latin typeface="Gotham" panose="02000603030000020004" pitchFamily="50" charset="0"/>
                <a:cs typeface="Gotham Medium" pitchFamily="50" charset="0"/>
              </a:rPr>
              <a:t>con </a:t>
            </a:r>
            <a:r>
              <a:rPr lang="es-419" sz="1000" i="1" dirty="0">
                <a:solidFill>
                  <a:srgbClr val="696969"/>
                </a:solidFill>
                <a:latin typeface="Gotham" panose="02000603030000020004" pitchFamily="50" charset="0"/>
                <a:cs typeface="Gotham Medium" pitchFamily="50" charset="0"/>
              </a:rPr>
              <a:t>el apoyo de Arnold Ventures, 2025</a:t>
            </a:r>
          </a:p>
        </p:txBody>
      </p:sp>
    </p:spTree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466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Gotham</vt:lpstr>
      <vt:lpstr>Aptos</vt:lpstr>
      <vt:lpstr>Calibri</vt:lpstr>
      <vt:lpstr>Gotham Medium</vt:lpstr>
      <vt:lpstr>Wingdings</vt:lpstr>
      <vt:lpstr>Office Theme</vt:lpstr>
      <vt:lpstr>¿Qué es la doble elegibilidad?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Dual Eligibility for Medicare &amp; Medicaid</dc:title>
  <dc:subject>What You Need to Know</dc:subject>
  <dc:creator>National Association of State Directors of Developmental Disabilities Services</dc:creator>
  <cp:keywords>Dual, Eligibility, for, Medicare, and, Medicaid, National, Association, of, State, Directors, Developmental, Disabilities, Services, What, You, Need, to, Know</cp:keywords>
  <cp:lastModifiedBy>PUMA</cp:lastModifiedBy>
  <cp:revision>17</cp:revision>
  <dcterms:created xsi:type="dcterms:W3CDTF">2025-08-19T07:16:19Z</dcterms:created>
  <dcterms:modified xsi:type="dcterms:W3CDTF">2025-08-22T20:27:45Z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0x01010047CA683BF5C7C144B15750DE27443F10</vt:lpwstr>
  </property>
  <property fmtid="{D5CDD505-2E9C-101B-9397-08002B2CF9AE}" pid="3" name="Created">
    <vt:filetime>2025-04-22T00:00:00Z</vt:filetime>
  </property>
  <property fmtid="{D5CDD505-2E9C-101B-9397-08002B2CF9AE}" pid="4" name="Creator">
    <vt:lpwstr>Acrobat PDFMaker 25 for PowerPoint</vt:lpwstr>
  </property>
  <property fmtid="{D5CDD505-2E9C-101B-9397-08002B2CF9AE}" pid="5" name="LastSaved">
    <vt:filetime>2025-08-19T00:00:00Z</vt:filetime>
  </property>
  <property fmtid="{D5CDD505-2E9C-101B-9397-08002B2CF9AE}" pid="6" name="Order">
    <vt:lpwstr>1669600</vt:lpwstr>
  </property>
  <property fmtid="{D5CDD505-2E9C-101B-9397-08002B2CF9AE}" pid="7" name="Producer">
    <vt:lpwstr>Adobe PDF Library 25.1.234</vt:lpwstr>
  </property>
</Properties>
</file>