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94" r:id="rId5"/>
    <p:sldMasterId id="2147483696" r:id="rId6"/>
  </p:sldMasterIdLst>
  <p:notesMasterIdLst>
    <p:notesMasterId r:id="rId23"/>
  </p:notesMasterIdLst>
  <p:sldIdLst>
    <p:sldId id="448" r:id="rId7"/>
    <p:sldId id="352" r:id="rId8"/>
    <p:sldId id="442" r:id="rId9"/>
    <p:sldId id="399" r:id="rId10"/>
    <p:sldId id="443" r:id="rId11"/>
    <p:sldId id="431" r:id="rId12"/>
    <p:sldId id="432" r:id="rId13"/>
    <p:sldId id="449" r:id="rId14"/>
    <p:sldId id="444" r:id="rId15"/>
    <p:sldId id="434" r:id="rId16"/>
    <p:sldId id="445" r:id="rId17"/>
    <p:sldId id="435" r:id="rId18"/>
    <p:sldId id="446" r:id="rId19"/>
    <p:sldId id="439" r:id="rId20"/>
    <p:sldId id="440" r:id="rId21"/>
    <p:sldId id="26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6958E20-A406-A324-105D-A5474597A8CB}" name="Mary P. Sowers" initials="MS" userId="S::msowers@nasddds.org::4aa69016-db8c-4ad5-b7c9-256955403801" providerId="AD"/>
  <p188:author id="{4982B12C-6FCF-95FF-0EB2-CA5B67B220D9}" name="Teja Stokes" initials="TS" userId="S::tstokes@nasddds.org::b467c6ac-05a6-4d4a-a2a4-a756c7b8bec0" providerId="AD"/>
  <p188:author id="{ED5C6B2F-490D-07AD-BC77-2CFC96712ACD}" name="Taylor Reilly" initials="TR" userId="S::treilly@nasddds.org::b99e0bf6-05c9-462b-9c5c-07ed4b0eaaa7" providerId="AD"/>
  <p188:author id="{9265F648-18A6-E9C3-3941-1E2BF17E72D8}" name="Language Scientific" initials="LS" userId="Language Scientific" providerId="None"/>
  <p188:author id="{9F8EDF5A-75F6-B771-5518-7ACEA7709542}" name="Guest User" initials="GU" userId="S::urn:spo:anon#4588159b59cd4ce4b9352e29da88dc47281971c0913f4640fee2b0933d418fe7::" providerId="AD"/>
  <p188:author id="{86CDF671-C324-DE68-8D78-815F2CAF388C}" name="Carrie McGraw" initials="CM" userId="S::cmcgraw@nasddds.org::e3c6e029-6536-4681-b54d-fbbee0dad0a7" providerId="AD"/>
  <p188:author id="{0704457C-5C4B-EBAB-5FBB-735D0EB25DBF}" name="Guest User" initials="GU" userId="S::urn:spo:anon#7eba04c55cfae7b048f7f426c22ee143fc6be6b7300cd641ed05465be4d8f932::" providerId="AD"/>
  <p188:author id="{DF4F9A88-D52B-DE86-6F60-07EEF297013B}" name="Guest User" initials="GU" userId="S::urn:spo:anon#12c30a7415f0f9333dcb013fd27a149b1601c30422b81d71a170cf3293dd0dac::" providerId="AD"/>
  <p188:author id="{8CC635F6-3BBD-81D6-9649-CB2FF4079F44}" name="Jeanine Zlockie" initials="JZ" userId="S::jzlockie@nasddds.org::d05465d1-bc2b-4123-8f5f-9261d0a4b1c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viser" initials="NVS" lastIdx="27" clrIdx="0">
    <p:extLst>
      <p:ext uri="{19B8F6BF-5375-455C-9EA6-DF929625EA0E}">
        <p15:presenceInfo xmlns:p15="http://schemas.microsoft.com/office/powerpoint/2012/main" userId="Reviser" providerId="None"/>
      </p:ext>
    </p:extLst>
  </p:cmAuthor>
  <p:cmAuthor id="2" name="Cherie Poland" initials="CP" lastIdx="1" clrIdx="1">
    <p:extLst>
      <p:ext uri="{19B8F6BF-5375-455C-9EA6-DF929625EA0E}">
        <p15:presenceInfo xmlns:p15="http://schemas.microsoft.com/office/powerpoint/2012/main" userId="28696941fc1fe33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A461"/>
    <a:srgbClr val="C76C61"/>
    <a:srgbClr val="004F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64" autoAdjust="0"/>
    <p:restoredTop sz="92500" autoAdjust="0"/>
  </p:normalViewPr>
  <p:slideViewPr>
    <p:cSldViewPr snapToGrid="0">
      <p:cViewPr>
        <p:scale>
          <a:sx n="70" d="100"/>
          <a:sy n="70" d="100"/>
        </p:scale>
        <p:origin x="1128" y="2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75DD73-E487-48DB-B13F-3178CD6B77EE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900205B-292C-47F5-8FF6-0815712F349B}">
      <dgm:prSet phldrT="[Text]" custT="1"/>
      <dgm:spPr/>
      <dgm:t>
        <a:bodyPr/>
        <a:lstStyle/>
        <a:p>
          <a:pPr rtl="0"/>
          <a:r>
            <a:rPr lang="es-419" sz="2400" b="1">
              <a:solidFill>
                <a:schemeClr val="tx1"/>
              </a:solidFill>
            </a:rPr>
            <a:t>Medicare</a:t>
          </a:r>
        </a:p>
      </dgm:t>
    </dgm:pt>
    <dgm:pt modelId="{D8ACCE0F-30E0-47F1-AA4D-B34DBD1D4498}" type="parTrans" cxnId="{C6B4D4E9-78C7-4004-A6CA-D20E24FB2368}">
      <dgm:prSet/>
      <dgm:spPr/>
      <dgm:t>
        <a:bodyPr/>
        <a:lstStyle/>
        <a:p>
          <a:endParaRPr lang="en-US"/>
        </a:p>
      </dgm:t>
    </dgm:pt>
    <dgm:pt modelId="{F05B9647-BC90-4F43-B61C-EE0037EC279B}" type="sibTrans" cxnId="{C6B4D4E9-78C7-4004-A6CA-D20E24FB2368}">
      <dgm:prSet/>
      <dgm:spPr/>
      <dgm:t>
        <a:bodyPr/>
        <a:lstStyle/>
        <a:p>
          <a:endParaRPr lang="en-US"/>
        </a:p>
      </dgm:t>
    </dgm:pt>
    <dgm:pt modelId="{68C9A369-74CA-49D0-BBB2-6D5A8A6DB95B}">
      <dgm:prSet phldrT="[Text]" custT="1"/>
      <dgm:spPr/>
      <dgm:t>
        <a:bodyPr/>
        <a:lstStyle/>
        <a:p>
          <a:pPr marL="171450" indent="0" rtl="0">
            <a:buNone/>
          </a:pPr>
          <a:r>
            <a:rPr lang="es-419" sz="1600"/>
            <a:t>La Parte A cubre:</a:t>
          </a:r>
        </a:p>
      </dgm:t>
    </dgm:pt>
    <dgm:pt modelId="{560B0C58-DECF-450E-917C-F65D06342A0D}" type="parTrans" cxnId="{185B8826-F988-4FB0-80EB-7444A34AD3AF}">
      <dgm:prSet/>
      <dgm:spPr/>
      <dgm:t>
        <a:bodyPr/>
        <a:lstStyle/>
        <a:p>
          <a:endParaRPr lang="en-US"/>
        </a:p>
      </dgm:t>
    </dgm:pt>
    <dgm:pt modelId="{B9747052-9F74-4655-AFE4-7D09862B2D88}" type="sibTrans" cxnId="{185B8826-F988-4FB0-80EB-7444A34AD3AF}">
      <dgm:prSet/>
      <dgm:spPr/>
      <dgm:t>
        <a:bodyPr/>
        <a:lstStyle/>
        <a:p>
          <a:endParaRPr lang="en-US"/>
        </a:p>
      </dgm:t>
    </dgm:pt>
    <dgm:pt modelId="{ED880389-4815-49A2-933B-6209DEC82825}">
      <dgm:prSet phldrT="[Text]" custT="1"/>
      <dgm:spPr/>
      <dgm:t>
        <a:bodyPr/>
        <a:lstStyle/>
        <a:p>
          <a:pPr rtl="0"/>
          <a:r>
            <a:rPr lang="es-419" sz="2400" b="1">
              <a:solidFill>
                <a:schemeClr val="tx1"/>
              </a:solidFill>
            </a:rPr>
            <a:t>Medicaid</a:t>
          </a:r>
        </a:p>
      </dgm:t>
    </dgm:pt>
    <dgm:pt modelId="{38387E44-3D5A-4955-B27E-701490349917}" type="parTrans" cxnId="{10D1E1C4-A673-46E2-A58E-8355B1D721AA}">
      <dgm:prSet/>
      <dgm:spPr/>
      <dgm:t>
        <a:bodyPr/>
        <a:lstStyle/>
        <a:p>
          <a:endParaRPr lang="en-US"/>
        </a:p>
      </dgm:t>
    </dgm:pt>
    <dgm:pt modelId="{86081731-991E-449D-BEED-C35D3DEEACCA}" type="sibTrans" cxnId="{10D1E1C4-A673-46E2-A58E-8355B1D721AA}">
      <dgm:prSet/>
      <dgm:spPr/>
      <dgm:t>
        <a:bodyPr/>
        <a:lstStyle/>
        <a:p>
          <a:endParaRPr lang="en-US"/>
        </a:p>
      </dgm:t>
    </dgm:pt>
    <dgm:pt modelId="{43767EAB-025A-40B9-A4D4-3A76E820AAD3}">
      <dgm:prSet phldrT="[Text]" custT="1"/>
      <dgm:spPr/>
      <dgm:t>
        <a:bodyPr/>
        <a:lstStyle/>
        <a:p>
          <a:pPr rtl="0">
            <a:buFontTx/>
            <a:buNone/>
          </a:pPr>
          <a:r>
            <a:rPr lang="es-419" sz="1600" dirty="0"/>
            <a:t>Los estados deben cubrir algunos servicios, tales como:</a:t>
          </a:r>
        </a:p>
      </dgm:t>
    </dgm:pt>
    <dgm:pt modelId="{EEEEF269-BC48-4218-A904-C25BA6D5AC86}" type="parTrans" cxnId="{18D207E5-BBB1-428B-9747-B2F43856DE89}">
      <dgm:prSet/>
      <dgm:spPr/>
      <dgm:t>
        <a:bodyPr/>
        <a:lstStyle/>
        <a:p>
          <a:endParaRPr lang="en-US"/>
        </a:p>
      </dgm:t>
    </dgm:pt>
    <dgm:pt modelId="{A6087097-CC63-42D5-943A-B6EC52CF70D3}" type="sibTrans" cxnId="{18D207E5-BBB1-428B-9747-B2F43856DE89}">
      <dgm:prSet/>
      <dgm:spPr/>
      <dgm:t>
        <a:bodyPr/>
        <a:lstStyle/>
        <a:p>
          <a:endParaRPr lang="en-US"/>
        </a:p>
      </dgm:t>
    </dgm:pt>
    <dgm:pt modelId="{BDE64850-528B-4968-A8C8-87194690C70C}">
      <dgm:prSet phldrT="[Text]" custT="1"/>
      <dgm:spPr/>
      <dgm:t>
        <a:bodyPr/>
        <a:lstStyle/>
        <a:p>
          <a:pPr marL="342900" indent="-169863" rtl="0"/>
          <a:r>
            <a:rPr lang="es-419" sz="1600" dirty="0"/>
            <a:t>Atención en centros de enfermería especializada.</a:t>
          </a:r>
        </a:p>
      </dgm:t>
    </dgm:pt>
    <dgm:pt modelId="{71F28543-1403-41F0-8337-3DE552080194}" type="parTrans" cxnId="{0A2DBD9C-6541-47C7-82BC-1E278C3677B3}">
      <dgm:prSet/>
      <dgm:spPr/>
      <dgm:t>
        <a:bodyPr/>
        <a:lstStyle/>
        <a:p>
          <a:endParaRPr lang="en-US"/>
        </a:p>
      </dgm:t>
    </dgm:pt>
    <dgm:pt modelId="{CF5A55BF-9640-4FA9-A2AF-9125F239BC7B}" type="sibTrans" cxnId="{0A2DBD9C-6541-47C7-82BC-1E278C3677B3}">
      <dgm:prSet/>
      <dgm:spPr/>
      <dgm:t>
        <a:bodyPr/>
        <a:lstStyle/>
        <a:p>
          <a:endParaRPr lang="en-US"/>
        </a:p>
      </dgm:t>
    </dgm:pt>
    <dgm:pt modelId="{DC2D7FAE-2488-429E-B6DC-8AB7892AC595}">
      <dgm:prSet phldrT="[Text]" custT="1"/>
      <dgm:spPr/>
      <dgm:t>
        <a:bodyPr/>
        <a:lstStyle/>
        <a:p>
          <a:pPr marL="342900" indent="-169863" rtl="0"/>
          <a:r>
            <a:rPr lang="es-419" sz="1600" dirty="0"/>
            <a:t>Atención médica domiciliaria.</a:t>
          </a:r>
        </a:p>
      </dgm:t>
    </dgm:pt>
    <dgm:pt modelId="{EB926789-EA98-4728-84F4-6E29B91531A0}" type="parTrans" cxnId="{CACD1183-8261-458A-A645-F77B3DD99445}">
      <dgm:prSet/>
      <dgm:spPr/>
      <dgm:t>
        <a:bodyPr/>
        <a:lstStyle/>
        <a:p>
          <a:endParaRPr lang="en-US"/>
        </a:p>
      </dgm:t>
    </dgm:pt>
    <dgm:pt modelId="{B34F10CB-58F9-4A37-B14F-69AAD26AC439}" type="sibTrans" cxnId="{CACD1183-8261-458A-A645-F77B3DD99445}">
      <dgm:prSet/>
      <dgm:spPr/>
      <dgm:t>
        <a:bodyPr/>
        <a:lstStyle/>
        <a:p>
          <a:endParaRPr lang="en-US"/>
        </a:p>
      </dgm:t>
    </dgm:pt>
    <dgm:pt modelId="{C984AFED-0F4B-4BFF-A9E5-027268D20C4F}">
      <dgm:prSet phldrT="[Text]" custT="1"/>
      <dgm:spPr/>
      <dgm:t>
        <a:bodyPr/>
        <a:lstStyle/>
        <a:p>
          <a:pPr marL="342900" indent="-169863" rtl="0"/>
          <a:r>
            <a:rPr lang="es-419" sz="1600" dirty="0"/>
            <a:t>Atención ambulatoria.</a:t>
          </a:r>
        </a:p>
      </dgm:t>
    </dgm:pt>
    <dgm:pt modelId="{9B353D92-BB73-4092-8550-91E9823CFF4D}" type="parTrans" cxnId="{06506464-A212-40B2-B86A-43799BA5344F}">
      <dgm:prSet/>
      <dgm:spPr/>
      <dgm:t>
        <a:bodyPr/>
        <a:lstStyle/>
        <a:p>
          <a:endParaRPr lang="en-US"/>
        </a:p>
      </dgm:t>
    </dgm:pt>
    <dgm:pt modelId="{E408904D-2D15-4A1C-865B-36A9740A4162}" type="sibTrans" cxnId="{06506464-A212-40B2-B86A-43799BA5344F}">
      <dgm:prSet/>
      <dgm:spPr/>
      <dgm:t>
        <a:bodyPr/>
        <a:lstStyle/>
        <a:p>
          <a:endParaRPr lang="en-US"/>
        </a:p>
      </dgm:t>
    </dgm:pt>
    <dgm:pt modelId="{949C0A29-0D8D-470F-847B-4FC3BFFC4A00}">
      <dgm:prSet phldrT="[Text]" custT="1"/>
      <dgm:spPr/>
      <dgm:t>
        <a:bodyPr/>
        <a:lstStyle/>
        <a:p>
          <a:pPr marL="0" indent="0" rtl="0">
            <a:buFont typeface="Arial" panose="020B0604020202020204" pitchFamily="34" charset="0"/>
            <a:buNone/>
          </a:pPr>
          <a:r>
            <a:rPr lang="es-419" sz="1600"/>
            <a:t>La Parte D cubre:</a:t>
          </a:r>
        </a:p>
      </dgm:t>
    </dgm:pt>
    <dgm:pt modelId="{F67B5E28-1A2E-41EB-B81F-BB8C0B8139D7}" type="parTrans" cxnId="{0DE88B5A-4AB9-47A1-BBB1-D4D50152D69F}">
      <dgm:prSet/>
      <dgm:spPr/>
      <dgm:t>
        <a:bodyPr/>
        <a:lstStyle/>
        <a:p>
          <a:endParaRPr lang="en-US"/>
        </a:p>
      </dgm:t>
    </dgm:pt>
    <dgm:pt modelId="{1C6F9542-16A2-484B-B6E3-330F87396E8E}" type="sibTrans" cxnId="{0DE88B5A-4AB9-47A1-BBB1-D4D50152D69F}">
      <dgm:prSet/>
      <dgm:spPr/>
      <dgm:t>
        <a:bodyPr/>
        <a:lstStyle/>
        <a:p>
          <a:endParaRPr lang="en-US"/>
        </a:p>
      </dgm:t>
    </dgm:pt>
    <dgm:pt modelId="{49E1306C-47BE-4FF3-ADA3-2514421E3DA3}">
      <dgm:prSet phldrT="[Text]" custT="1"/>
      <dgm:spPr/>
      <dgm:t>
        <a:bodyPr/>
        <a:lstStyle/>
        <a:p>
          <a:pPr marL="342900" indent="-169863" rtl="0"/>
          <a:r>
            <a:rPr lang="es-419" sz="1600" dirty="0"/>
            <a:t>Atención hospitalaria.</a:t>
          </a:r>
        </a:p>
      </dgm:t>
    </dgm:pt>
    <dgm:pt modelId="{C7D017C7-93DA-48B3-844A-DE67368E23B3}" type="parTrans" cxnId="{5A375D32-4D99-4860-84B4-D4CC73C0451D}">
      <dgm:prSet/>
      <dgm:spPr/>
      <dgm:t>
        <a:bodyPr/>
        <a:lstStyle/>
        <a:p>
          <a:endParaRPr lang="en-US"/>
        </a:p>
      </dgm:t>
    </dgm:pt>
    <dgm:pt modelId="{191AF462-E38A-4AEB-8702-580DC84B7135}" type="sibTrans" cxnId="{5A375D32-4D99-4860-84B4-D4CC73C0451D}">
      <dgm:prSet/>
      <dgm:spPr/>
      <dgm:t>
        <a:bodyPr/>
        <a:lstStyle/>
        <a:p>
          <a:endParaRPr lang="en-US"/>
        </a:p>
      </dgm:t>
    </dgm:pt>
    <dgm:pt modelId="{29631877-A2E1-4F2A-9D26-D7DB113396EF}">
      <dgm:prSet phldrT="[Text]" custT="1"/>
      <dgm:spPr/>
      <dgm:t>
        <a:bodyPr/>
        <a:lstStyle/>
        <a:p>
          <a:pPr marL="171450" indent="0" rtl="0">
            <a:buNone/>
          </a:pPr>
          <a:r>
            <a:rPr lang="es-419" sz="1600" dirty="0"/>
            <a:t>La Parte B cubre:</a:t>
          </a:r>
        </a:p>
      </dgm:t>
    </dgm:pt>
    <dgm:pt modelId="{A1BD904C-41D9-43AF-B23B-67B6635794A4}" type="parTrans" cxnId="{5A963992-DFB7-428A-B256-C7EB02BC2DA6}">
      <dgm:prSet/>
      <dgm:spPr/>
      <dgm:t>
        <a:bodyPr/>
        <a:lstStyle/>
        <a:p>
          <a:endParaRPr lang="en-US"/>
        </a:p>
      </dgm:t>
    </dgm:pt>
    <dgm:pt modelId="{798AB2CA-D2A6-4767-B588-7F468DCAC8D9}" type="sibTrans" cxnId="{5A963992-DFB7-428A-B256-C7EB02BC2DA6}">
      <dgm:prSet/>
      <dgm:spPr/>
      <dgm:t>
        <a:bodyPr/>
        <a:lstStyle/>
        <a:p>
          <a:endParaRPr lang="en-US"/>
        </a:p>
      </dgm:t>
    </dgm:pt>
    <dgm:pt modelId="{5E483BAC-0344-4823-A839-C06FAF211459}">
      <dgm:prSet phldrT="[Text]" custT="1"/>
      <dgm:spPr/>
      <dgm:t>
        <a:bodyPr/>
        <a:lstStyle/>
        <a:p>
          <a:pPr marL="342900" indent="-169863" rtl="0"/>
          <a:r>
            <a:rPr lang="es-419" sz="1600"/>
            <a:t>Servicios médicos.</a:t>
          </a:r>
        </a:p>
      </dgm:t>
    </dgm:pt>
    <dgm:pt modelId="{F9AE7CD3-4735-4E54-9833-B1C61AB15D9C}" type="parTrans" cxnId="{7B46E082-FB9F-4D0B-AA26-77922BFCC3F2}">
      <dgm:prSet/>
      <dgm:spPr/>
      <dgm:t>
        <a:bodyPr/>
        <a:lstStyle/>
        <a:p>
          <a:endParaRPr lang="en-US"/>
        </a:p>
      </dgm:t>
    </dgm:pt>
    <dgm:pt modelId="{7F64A3CF-DE71-4722-936B-0E10D6858351}" type="sibTrans" cxnId="{7B46E082-FB9F-4D0B-AA26-77922BFCC3F2}">
      <dgm:prSet/>
      <dgm:spPr/>
      <dgm:t>
        <a:bodyPr/>
        <a:lstStyle/>
        <a:p>
          <a:endParaRPr lang="en-US"/>
        </a:p>
      </dgm:t>
    </dgm:pt>
    <dgm:pt modelId="{14E731F9-A852-4BF5-9893-6416738ADA52}">
      <dgm:prSet phldrT="[Text]" custT="1"/>
      <dgm:spPr/>
      <dgm:t>
        <a:bodyPr/>
        <a:lstStyle/>
        <a:p>
          <a:pPr marL="342900" indent="-169863" rtl="0"/>
          <a:r>
            <a:rPr lang="es-419" sz="1600"/>
            <a:t>Equipo médico duradero.</a:t>
          </a:r>
        </a:p>
      </dgm:t>
    </dgm:pt>
    <dgm:pt modelId="{EFB67C33-80CB-4F64-845B-8EC5A827A3DE}" type="parTrans" cxnId="{1A301BDD-044A-4D6A-8B69-1E5CF606D8E3}">
      <dgm:prSet/>
      <dgm:spPr/>
      <dgm:t>
        <a:bodyPr/>
        <a:lstStyle/>
        <a:p>
          <a:endParaRPr lang="en-US"/>
        </a:p>
      </dgm:t>
    </dgm:pt>
    <dgm:pt modelId="{0D07C153-F7FD-4B58-9603-8E72AB133800}" type="sibTrans" cxnId="{1A301BDD-044A-4D6A-8B69-1E5CF606D8E3}">
      <dgm:prSet/>
      <dgm:spPr/>
      <dgm:t>
        <a:bodyPr/>
        <a:lstStyle/>
        <a:p>
          <a:endParaRPr lang="en-US"/>
        </a:p>
      </dgm:t>
    </dgm:pt>
    <dgm:pt modelId="{FFFFF1AB-1D2C-418A-AF0D-542DFB84F0E1}">
      <dgm:prSet phldrT="[Text]" custT="1"/>
      <dgm:spPr/>
      <dgm:t>
        <a:bodyPr/>
        <a:lstStyle/>
        <a:p>
          <a:pPr marL="342900" indent="-169863" rtl="0"/>
          <a:r>
            <a:rPr lang="es-419" sz="1600"/>
            <a:t>Servicios de prevención.</a:t>
          </a:r>
        </a:p>
      </dgm:t>
    </dgm:pt>
    <dgm:pt modelId="{6E73416D-BD47-4F72-87DF-FAB4A3A565D9}" type="parTrans" cxnId="{64944BEE-1D86-4739-BB04-F68A54D787CD}">
      <dgm:prSet/>
      <dgm:spPr/>
      <dgm:t>
        <a:bodyPr/>
        <a:lstStyle/>
        <a:p>
          <a:endParaRPr lang="en-US"/>
        </a:p>
      </dgm:t>
    </dgm:pt>
    <dgm:pt modelId="{3A957CC4-1DC9-402A-8306-15C96F97DBEF}" type="sibTrans" cxnId="{64944BEE-1D86-4739-BB04-F68A54D787CD}">
      <dgm:prSet/>
      <dgm:spPr/>
      <dgm:t>
        <a:bodyPr/>
        <a:lstStyle/>
        <a:p>
          <a:endParaRPr lang="en-US"/>
        </a:p>
      </dgm:t>
    </dgm:pt>
    <dgm:pt modelId="{794288E3-B259-4758-B356-62A5B13AA082}">
      <dgm:prSet phldrT="[Text]" custT="1"/>
      <dgm:spPr/>
      <dgm:t>
        <a:bodyPr/>
        <a:lstStyle/>
        <a:p>
          <a:pPr rtl="0"/>
          <a:r>
            <a:rPr lang="es-419" sz="1600" dirty="0"/>
            <a:t>Servicios médicos.</a:t>
          </a:r>
        </a:p>
      </dgm:t>
    </dgm:pt>
    <dgm:pt modelId="{8F1305C9-00B0-4C18-83F1-EF3E65DBBBED}" type="parTrans" cxnId="{7638295A-C19A-4C7C-BFD0-8786C5ECF226}">
      <dgm:prSet/>
      <dgm:spPr/>
      <dgm:t>
        <a:bodyPr/>
        <a:lstStyle/>
        <a:p>
          <a:endParaRPr lang="en-US"/>
        </a:p>
      </dgm:t>
    </dgm:pt>
    <dgm:pt modelId="{7E8C8A10-ED40-459C-A280-F0992B99A324}" type="sibTrans" cxnId="{7638295A-C19A-4C7C-BFD0-8786C5ECF226}">
      <dgm:prSet/>
      <dgm:spPr/>
      <dgm:t>
        <a:bodyPr/>
        <a:lstStyle/>
        <a:p>
          <a:endParaRPr lang="en-US"/>
        </a:p>
      </dgm:t>
    </dgm:pt>
    <dgm:pt modelId="{FC37AAD1-3600-45A6-88D4-C0277AB119B1}">
      <dgm:prSet phldrT="[Text]" custT="1"/>
      <dgm:spPr/>
      <dgm:t>
        <a:bodyPr/>
        <a:lstStyle/>
        <a:p>
          <a:pPr rtl="0"/>
          <a:r>
            <a:rPr lang="es-419" sz="1600" dirty="0"/>
            <a:t>Servicios de laboratorio </a:t>
          </a:r>
          <a:br>
            <a:rPr lang="es-419" sz="1600" dirty="0"/>
          </a:br>
          <a:r>
            <a:rPr lang="es-419" sz="1600" dirty="0"/>
            <a:t>y radiografías.</a:t>
          </a:r>
        </a:p>
      </dgm:t>
    </dgm:pt>
    <dgm:pt modelId="{AF2D4FBB-3790-4CD7-BBAE-918CDE38D39A}" type="parTrans" cxnId="{8B1CD03D-4BAF-4AEF-A3A2-5272A5FA4674}">
      <dgm:prSet/>
      <dgm:spPr/>
      <dgm:t>
        <a:bodyPr/>
        <a:lstStyle/>
        <a:p>
          <a:endParaRPr lang="en-US"/>
        </a:p>
      </dgm:t>
    </dgm:pt>
    <dgm:pt modelId="{56451134-C94C-48EE-829A-4C188424B73F}" type="sibTrans" cxnId="{8B1CD03D-4BAF-4AEF-A3A2-5272A5FA4674}">
      <dgm:prSet/>
      <dgm:spPr/>
      <dgm:t>
        <a:bodyPr/>
        <a:lstStyle/>
        <a:p>
          <a:endParaRPr lang="en-US"/>
        </a:p>
      </dgm:t>
    </dgm:pt>
    <dgm:pt modelId="{98889734-682C-4BB1-9758-06477D1F4595}">
      <dgm:prSet phldrT="[Text]" custT="1"/>
      <dgm:spPr/>
      <dgm:t>
        <a:bodyPr/>
        <a:lstStyle/>
        <a:p>
          <a:pPr rtl="0"/>
          <a:r>
            <a:rPr lang="es-419" sz="1600"/>
            <a:t>Servicios en centros de enfermería.</a:t>
          </a:r>
        </a:p>
      </dgm:t>
    </dgm:pt>
    <dgm:pt modelId="{3BF2559D-8AEE-44D6-9F17-23A196ED80B8}" type="parTrans" cxnId="{B76BBE27-5B22-43C6-A616-400010A23A88}">
      <dgm:prSet/>
      <dgm:spPr/>
      <dgm:t>
        <a:bodyPr/>
        <a:lstStyle/>
        <a:p>
          <a:endParaRPr lang="en-US"/>
        </a:p>
      </dgm:t>
    </dgm:pt>
    <dgm:pt modelId="{69B9C9A6-7C57-4317-A788-694FFA6F8682}" type="sibTrans" cxnId="{B76BBE27-5B22-43C6-A616-400010A23A88}">
      <dgm:prSet/>
      <dgm:spPr/>
      <dgm:t>
        <a:bodyPr/>
        <a:lstStyle/>
        <a:p>
          <a:endParaRPr lang="en-US"/>
        </a:p>
      </dgm:t>
    </dgm:pt>
    <dgm:pt modelId="{A69200F8-E979-4037-851F-08E4C0D1E17D}">
      <dgm:prSet phldrT="[Text]" custT="1"/>
      <dgm:spPr/>
      <dgm:t>
        <a:bodyPr/>
        <a:lstStyle/>
        <a:p>
          <a:pPr rtl="0">
            <a:buFontTx/>
            <a:buNone/>
          </a:pPr>
          <a:r>
            <a:rPr lang="es-419" sz="1600"/>
            <a:t>Los estados pueden optar por incluir aspectos como:</a:t>
          </a:r>
        </a:p>
      </dgm:t>
    </dgm:pt>
    <dgm:pt modelId="{6F617AB7-69C7-43C4-810A-6C8F74D2781F}" type="parTrans" cxnId="{69F87590-9723-4F23-BFB2-E61CE439E4DD}">
      <dgm:prSet/>
      <dgm:spPr/>
      <dgm:t>
        <a:bodyPr/>
        <a:lstStyle/>
        <a:p>
          <a:endParaRPr lang="en-US"/>
        </a:p>
      </dgm:t>
    </dgm:pt>
    <dgm:pt modelId="{68CCDE9D-AB95-4623-A8B6-A3E449EDDBC3}" type="sibTrans" cxnId="{69F87590-9723-4F23-BFB2-E61CE439E4DD}">
      <dgm:prSet/>
      <dgm:spPr/>
      <dgm:t>
        <a:bodyPr/>
        <a:lstStyle/>
        <a:p>
          <a:endParaRPr lang="en-US"/>
        </a:p>
      </dgm:t>
    </dgm:pt>
    <dgm:pt modelId="{BA4CB7F7-9CEA-41F0-A6E4-660C5C962F6C}">
      <dgm:prSet phldrT="[Text]" custT="1"/>
      <dgm:spPr/>
      <dgm:t>
        <a:bodyPr/>
        <a:lstStyle/>
        <a:p>
          <a:pPr rtl="0"/>
          <a:r>
            <a:rPr lang="es-419" sz="1600" dirty="0"/>
            <a:t>Servicios dentales.</a:t>
          </a:r>
        </a:p>
      </dgm:t>
    </dgm:pt>
    <dgm:pt modelId="{869B561F-464D-4ADF-8D69-47A9CD747484}" type="parTrans" cxnId="{404A40B1-2B79-49F3-8CA3-B7C50215BAE0}">
      <dgm:prSet/>
      <dgm:spPr/>
      <dgm:t>
        <a:bodyPr/>
        <a:lstStyle/>
        <a:p>
          <a:endParaRPr lang="en-US"/>
        </a:p>
      </dgm:t>
    </dgm:pt>
    <dgm:pt modelId="{9EAADE8C-9AFE-4961-B560-2033058C9E3B}" type="sibTrans" cxnId="{404A40B1-2B79-49F3-8CA3-B7C50215BAE0}">
      <dgm:prSet/>
      <dgm:spPr/>
      <dgm:t>
        <a:bodyPr/>
        <a:lstStyle/>
        <a:p>
          <a:endParaRPr lang="en-US"/>
        </a:p>
      </dgm:t>
    </dgm:pt>
    <dgm:pt modelId="{9910D735-6723-49ED-A64E-96AAD5AC90BE}">
      <dgm:prSet phldrT="[Text]" custT="1"/>
      <dgm:spPr/>
      <dgm:t>
        <a:bodyPr/>
        <a:lstStyle/>
        <a:p>
          <a:pPr rtl="0"/>
          <a:r>
            <a:rPr lang="es-419" sz="1600" dirty="0"/>
            <a:t>Terapia física.</a:t>
          </a:r>
        </a:p>
      </dgm:t>
    </dgm:pt>
    <dgm:pt modelId="{8755BF7C-58A7-4E11-BF1D-AFC1F4A7003A}" type="parTrans" cxnId="{849A0AB9-2DA5-4C65-9B28-8C38A92CA2F7}">
      <dgm:prSet/>
      <dgm:spPr/>
      <dgm:t>
        <a:bodyPr/>
        <a:lstStyle/>
        <a:p>
          <a:endParaRPr lang="en-US"/>
        </a:p>
      </dgm:t>
    </dgm:pt>
    <dgm:pt modelId="{445A46DE-57B2-4E3F-900A-FCA95C8B0B5F}" type="sibTrans" cxnId="{849A0AB9-2DA5-4C65-9B28-8C38A92CA2F7}">
      <dgm:prSet/>
      <dgm:spPr/>
      <dgm:t>
        <a:bodyPr/>
        <a:lstStyle/>
        <a:p>
          <a:endParaRPr lang="en-US"/>
        </a:p>
      </dgm:t>
    </dgm:pt>
    <dgm:pt modelId="{1B4FE090-798A-4C35-9230-57ED90B2C69D}">
      <dgm:prSet phldrT="[Text]" custT="1"/>
      <dgm:spPr/>
      <dgm:t>
        <a:bodyPr/>
        <a:lstStyle/>
        <a:p>
          <a:endParaRPr lang="en-US" sz="1600" dirty="0"/>
        </a:p>
      </dgm:t>
    </dgm:pt>
    <dgm:pt modelId="{AAC4F4D9-3EBE-4F3C-9B0C-7D3512E60EEB}" type="parTrans" cxnId="{77F6437F-B166-4DFB-A14C-758198B9720D}">
      <dgm:prSet/>
      <dgm:spPr/>
      <dgm:t>
        <a:bodyPr/>
        <a:lstStyle/>
        <a:p>
          <a:endParaRPr lang="en-US"/>
        </a:p>
      </dgm:t>
    </dgm:pt>
    <dgm:pt modelId="{53905670-922D-4BB8-8343-332104BEB9C0}" type="sibTrans" cxnId="{77F6437F-B166-4DFB-A14C-758198B9720D}">
      <dgm:prSet/>
      <dgm:spPr/>
      <dgm:t>
        <a:bodyPr/>
        <a:lstStyle/>
        <a:p>
          <a:endParaRPr lang="en-US"/>
        </a:p>
      </dgm:t>
    </dgm:pt>
    <dgm:pt modelId="{DA94DB0B-3694-4941-AF9A-AE3AAB48CCAF}">
      <dgm:prSet phldrT="[Text]" custT="1"/>
      <dgm:spPr/>
      <dgm:t>
        <a:bodyPr/>
        <a:lstStyle/>
        <a:p>
          <a:pPr rtl="0"/>
          <a:r>
            <a:rPr lang="es-419" sz="1600" dirty="0"/>
            <a:t>Salud visual y anteojos.</a:t>
          </a:r>
        </a:p>
      </dgm:t>
    </dgm:pt>
    <dgm:pt modelId="{3713A1F4-FEEF-4B96-B034-4C16EE55C99A}" type="parTrans" cxnId="{806AE708-ABF4-491E-94F2-7398F3816442}">
      <dgm:prSet/>
      <dgm:spPr/>
      <dgm:t>
        <a:bodyPr/>
        <a:lstStyle/>
        <a:p>
          <a:endParaRPr lang="en-US"/>
        </a:p>
      </dgm:t>
    </dgm:pt>
    <dgm:pt modelId="{8AEA9BA2-527A-4804-80B3-1F3787BDC976}" type="sibTrans" cxnId="{806AE708-ABF4-491E-94F2-7398F3816442}">
      <dgm:prSet/>
      <dgm:spPr/>
      <dgm:t>
        <a:bodyPr/>
        <a:lstStyle/>
        <a:p>
          <a:endParaRPr lang="en-US"/>
        </a:p>
      </dgm:t>
    </dgm:pt>
    <dgm:pt modelId="{9562AC4E-E421-43AB-BA8F-61487E2D11E0}">
      <dgm:prSet phldrT="[Text]" custT="1"/>
      <dgm:spPr/>
      <dgm:t>
        <a:bodyPr/>
        <a:lstStyle/>
        <a:p>
          <a:pPr rtl="0"/>
          <a:r>
            <a:rPr lang="es-419" sz="1600"/>
            <a:t>Medicamentos necesarios.</a:t>
          </a:r>
        </a:p>
      </dgm:t>
    </dgm:pt>
    <dgm:pt modelId="{A64B75CE-5423-4F26-A9FC-21E214F9014E}" type="parTrans" cxnId="{220FFC79-1BFF-404B-AF67-C3898A30C9DB}">
      <dgm:prSet/>
      <dgm:spPr/>
      <dgm:t>
        <a:bodyPr/>
        <a:lstStyle/>
        <a:p>
          <a:endParaRPr lang="en-US"/>
        </a:p>
      </dgm:t>
    </dgm:pt>
    <dgm:pt modelId="{55C54CA5-40AE-4A05-8346-AC8AB050ADAB}" type="sibTrans" cxnId="{220FFC79-1BFF-404B-AF67-C3898A30C9DB}">
      <dgm:prSet/>
      <dgm:spPr/>
      <dgm:t>
        <a:bodyPr/>
        <a:lstStyle/>
        <a:p>
          <a:endParaRPr lang="en-US"/>
        </a:p>
      </dgm:t>
    </dgm:pt>
    <dgm:pt modelId="{5EB6E7A8-475C-4C56-8D5D-6AFE3A8B965B}">
      <dgm:prSet phldrT="[Text]" custT="1"/>
      <dgm:spPr/>
      <dgm:t>
        <a:bodyPr/>
        <a:lstStyle/>
        <a:p>
          <a:pPr rtl="0"/>
          <a:r>
            <a:rPr lang="es-419" sz="1600" dirty="0"/>
            <a:t>Otros exámenes diagnósticos, servicios preventivos y servicios </a:t>
          </a:r>
          <a:br>
            <a:rPr lang="es-419" sz="1600" dirty="0"/>
          </a:br>
          <a:r>
            <a:rPr lang="es-419" sz="1600" dirty="0"/>
            <a:t>de rehabilitación.</a:t>
          </a:r>
        </a:p>
      </dgm:t>
    </dgm:pt>
    <dgm:pt modelId="{9465D968-B702-412E-9DF7-FD788BA0C8AA}" type="parTrans" cxnId="{95A5944F-572D-448D-99BC-53105F463A09}">
      <dgm:prSet/>
      <dgm:spPr/>
      <dgm:t>
        <a:bodyPr/>
        <a:lstStyle/>
        <a:p>
          <a:endParaRPr lang="en-US"/>
        </a:p>
      </dgm:t>
    </dgm:pt>
    <dgm:pt modelId="{3281DA3A-BE96-4524-B5FB-828596E7597C}" type="sibTrans" cxnId="{95A5944F-572D-448D-99BC-53105F463A09}">
      <dgm:prSet/>
      <dgm:spPr/>
      <dgm:t>
        <a:bodyPr/>
        <a:lstStyle/>
        <a:p>
          <a:endParaRPr lang="en-US"/>
        </a:p>
      </dgm:t>
    </dgm:pt>
    <dgm:pt modelId="{E5950895-4E12-41EC-AC86-FA4A35EC2311}">
      <dgm:prSet phldrT="[Text]" custT="1"/>
      <dgm:spPr/>
      <dgm:t>
        <a:bodyPr/>
        <a:lstStyle/>
        <a:p>
          <a:pPr marL="346075" indent="-173038" rtl="0">
            <a:buFont typeface="Arial" panose="020B0604020202020204" pitchFamily="34" charset="0"/>
            <a:buChar char="•"/>
          </a:pPr>
          <a:r>
            <a:rPr lang="es-419" sz="1600" dirty="0"/>
            <a:t>Costos de medicamentos recetados.</a:t>
          </a:r>
        </a:p>
      </dgm:t>
    </dgm:pt>
    <dgm:pt modelId="{33F65041-0ED3-40E0-8263-A111744C3674}" type="parTrans" cxnId="{0B93A881-F78F-483A-911E-4A96488A5EA9}">
      <dgm:prSet/>
      <dgm:spPr/>
      <dgm:t>
        <a:bodyPr/>
        <a:lstStyle/>
        <a:p>
          <a:endParaRPr lang="zh-CN" altLang="en-US"/>
        </a:p>
      </dgm:t>
    </dgm:pt>
    <dgm:pt modelId="{47BEF3AB-5239-491D-B252-6FA1F78318D0}" type="sibTrans" cxnId="{0B93A881-F78F-483A-911E-4A96488A5EA9}">
      <dgm:prSet/>
      <dgm:spPr/>
      <dgm:t>
        <a:bodyPr/>
        <a:lstStyle/>
        <a:p>
          <a:endParaRPr lang="zh-CN" altLang="en-US"/>
        </a:p>
      </dgm:t>
    </dgm:pt>
    <dgm:pt modelId="{F11F4D38-079E-4801-A23E-E2CC25B46D52}">
      <dgm:prSet phldrT="[Text]" custT="1"/>
      <dgm:spPr/>
      <dgm:t>
        <a:bodyPr/>
        <a:lstStyle/>
        <a:p>
          <a:endParaRPr lang="en-US" sz="1600" dirty="0"/>
        </a:p>
      </dgm:t>
    </dgm:pt>
    <dgm:pt modelId="{C2A0E01F-5E6F-4C74-BD91-D67A56BD9A4B}" type="sibTrans" cxnId="{29C57574-DF6E-4BAC-A65A-16B210214F91}">
      <dgm:prSet/>
      <dgm:spPr/>
      <dgm:t>
        <a:bodyPr/>
        <a:lstStyle/>
        <a:p>
          <a:endParaRPr lang="en-US"/>
        </a:p>
      </dgm:t>
    </dgm:pt>
    <dgm:pt modelId="{EEC36C67-9DBA-4EDE-99F8-3ED6FC10FCFE}" type="parTrans" cxnId="{29C57574-DF6E-4BAC-A65A-16B210214F91}">
      <dgm:prSet/>
      <dgm:spPr/>
      <dgm:t>
        <a:bodyPr/>
        <a:lstStyle/>
        <a:p>
          <a:endParaRPr lang="en-US"/>
        </a:p>
      </dgm:t>
    </dgm:pt>
    <dgm:pt modelId="{0FCA8485-BD86-4518-8170-1F3658E00987}" type="pres">
      <dgm:prSet presAssocID="{2275DD73-E487-48DB-B13F-3178CD6B77EE}" presName="Name0" presStyleCnt="0">
        <dgm:presLayoutVars>
          <dgm:dir/>
          <dgm:animLvl val="lvl"/>
          <dgm:resizeHandles val="exact"/>
        </dgm:presLayoutVars>
      </dgm:prSet>
      <dgm:spPr/>
    </dgm:pt>
    <dgm:pt modelId="{3F37ABD1-9D0F-42BB-964B-CD5C40AB2E12}" type="pres">
      <dgm:prSet presAssocID="{5900205B-292C-47F5-8FF6-0815712F349B}" presName="composite" presStyleCnt="0"/>
      <dgm:spPr/>
    </dgm:pt>
    <dgm:pt modelId="{996C63A7-4CCA-4BEE-A47E-71AB2CCF4E28}" type="pres">
      <dgm:prSet presAssocID="{5900205B-292C-47F5-8FF6-0815712F349B}" presName="parTx" presStyleLbl="alignNode1" presStyleIdx="0" presStyleCnt="2" custLinFactNeighborX="-210" custLinFactNeighborY="-2120">
        <dgm:presLayoutVars>
          <dgm:chMax val="0"/>
          <dgm:chPref val="0"/>
          <dgm:bulletEnabled val="1"/>
        </dgm:presLayoutVars>
      </dgm:prSet>
      <dgm:spPr/>
    </dgm:pt>
    <dgm:pt modelId="{9BF2CCE7-37A4-40E2-8F5C-B0972AAAA8B1}" type="pres">
      <dgm:prSet presAssocID="{5900205B-292C-47F5-8FF6-0815712F349B}" presName="desTx" presStyleLbl="alignAccFollowNode1" presStyleIdx="0" presStyleCnt="2">
        <dgm:presLayoutVars>
          <dgm:bulletEnabled val="1"/>
        </dgm:presLayoutVars>
      </dgm:prSet>
      <dgm:spPr/>
    </dgm:pt>
    <dgm:pt modelId="{9C9CA660-983F-4E27-A2B2-C89BD74569ED}" type="pres">
      <dgm:prSet presAssocID="{F05B9647-BC90-4F43-B61C-EE0037EC279B}" presName="space" presStyleCnt="0"/>
      <dgm:spPr/>
    </dgm:pt>
    <dgm:pt modelId="{91A0DB30-7351-4C3B-9E7A-652FFB222CAD}" type="pres">
      <dgm:prSet presAssocID="{ED880389-4815-49A2-933B-6209DEC82825}" presName="composite" presStyleCnt="0"/>
      <dgm:spPr/>
    </dgm:pt>
    <dgm:pt modelId="{F7AD0D62-1381-42E0-A8E2-D9AA34AFF967}" type="pres">
      <dgm:prSet presAssocID="{ED880389-4815-49A2-933B-6209DEC82825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A13BC89F-017E-4877-A2D3-746F225F83B8}" type="pres">
      <dgm:prSet presAssocID="{ED880389-4815-49A2-933B-6209DEC82825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806AE708-ABF4-491E-94F2-7398F3816442}" srcId="{A69200F8-E979-4037-851F-08E4C0D1E17D}" destId="{DA94DB0B-3694-4941-AF9A-AE3AAB48CCAF}" srcOrd="2" destOrd="0" parTransId="{3713A1F4-FEEF-4B96-B034-4C16EE55C99A}" sibTransId="{8AEA9BA2-527A-4804-80B3-1F3787BDC976}"/>
    <dgm:cxn modelId="{564E2A0C-205A-452E-82EA-BCC793C42432}" type="presOf" srcId="{FFFFF1AB-1D2C-418A-AF0D-542DFB84F0E1}" destId="{9BF2CCE7-37A4-40E2-8F5C-B0972AAAA8B1}" srcOrd="0" destOrd="8" presId="urn:microsoft.com/office/officeart/2005/8/layout/hList1"/>
    <dgm:cxn modelId="{17752511-3303-46A1-9161-EBCB92973A1D}" type="presOf" srcId="{C984AFED-0F4B-4BFF-A9E5-027268D20C4F}" destId="{9BF2CCE7-37A4-40E2-8F5C-B0972AAAA8B1}" srcOrd="0" destOrd="6" presId="urn:microsoft.com/office/officeart/2005/8/layout/hList1"/>
    <dgm:cxn modelId="{56E1F912-1CCA-4F9E-B31F-4EC9ED36C24E}" type="presOf" srcId="{5900205B-292C-47F5-8FF6-0815712F349B}" destId="{996C63A7-4CCA-4BEE-A47E-71AB2CCF4E28}" srcOrd="0" destOrd="0" presId="urn:microsoft.com/office/officeart/2005/8/layout/hList1"/>
    <dgm:cxn modelId="{91C9CC15-25E8-41A4-AB25-9C30DB0E64F1}" type="presOf" srcId="{14E731F9-A852-4BF5-9893-6416738ADA52}" destId="{9BF2CCE7-37A4-40E2-8F5C-B0972AAAA8B1}" srcOrd="0" destOrd="7" presId="urn:microsoft.com/office/officeart/2005/8/layout/hList1"/>
    <dgm:cxn modelId="{185B8826-F988-4FB0-80EB-7444A34AD3AF}" srcId="{5900205B-292C-47F5-8FF6-0815712F349B}" destId="{68C9A369-74CA-49D0-BBB2-6D5A8A6DB95B}" srcOrd="0" destOrd="0" parTransId="{560B0C58-DECF-450E-917C-F65D06342A0D}" sibTransId="{B9747052-9F74-4655-AFE4-7D09862B2D88}"/>
    <dgm:cxn modelId="{B76BBE27-5B22-43C6-A616-400010A23A88}" srcId="{43767EAB-025A-40B9-A4D4-3A76E820AAD3}" destId="{98889734-682C-4BB1-9758-06477D1F4595}" srcOrd="2" destOrd="0" parTransId="{3BF2559D-8AEE-44D6-9F17-23A196ED80B8}" sibTransId="{69B9C9A6-7C57-4317-A788-694FFA6F8682}"/>
    <dgm:cxn modelId="{FA525528-5954-4C7F-B6BF-6BCC1C682EBC}" type="presOf" srcId="{E5950895-4E12-41EC-AC86-FA4A35EC2311}" destId="{9BF2CCE7-37A4-40E2-8F5C-B0972AAAA8B1}" srcOrd="0" destOrd="10" presId="urn:microsoft.com/office/officeart/2005/8/layout/hList1"/>
    <dgm:cxn modelId="{5A375D32-4D99-4860-84B4-D4CC73C0451D}" srcId="{68C9A369-74CA-49D0-BBB2-6D5A8A6DB95B}" destId="{49E1306C-47BE-4FF3-ADA3-2514421E3DA3}" srcOrd="0" destOrd="0" parTransId="{C7D017C7-93DA-48B3-844A-DE67368E23B3}" sibTransId="{191AF462-E38A-4AEB-8702-580DC84B7135}"/>
    <dgm:cxn modelId="{A81DFF37-591B-4B5D-A61B-F887E62F2645}" type="presOf" srcId="{FC37AAD1-3600-45A6-88D4-C0277AB119B1}" destId="{A13BC89F-017E-4877-A2D3-746F225F83B8}" srcOrd="0" destOrd="2" presId="urn:microsoft.com/office/officeart/2005/8/layout/hList1"/>
    <dgm:cxn modelId="{8B1CD03D-4BAF-4AEF-A3A2-5272A5FA4674}" srcId="{43767EAB-025A-40B9-A4D4-3A76E820AAD3}" destId="{FC37AAD1-3600-45A6-88D4-C0277AB119B1}" srcOrd="1" destOrd="0" parTransId="{AF2D4FBB-3790-4CD7-BBAE-918CDE38D39A}" sibTransId="{56451134-C94C-48EE-829A-4C188424B73F}"/>
    <dgm:cxn modelId="{530F8A5B-F0C1-45B0-BBFE-D53B63DF7F51}" type="presOf" srcId="{9910D735-6723-49ED-A64E-96AAD5AC90BE}" destId="{A13BC89F-017E-4877-A2D3-746F225F83B8}" srcOrd="0" destOrd="6" presId="urn:microsoft.com/office/officeart/2005/8/layout/hList1"/>
    <dgm:cxn modelId="{C3A38160-584A-4221-9C8D-B06764E9E611}" type="presOf" srcId="{1B4FE090-798A-4C35-9230-57ED90B2C69D}" destId="{A13BC89F-017E-4877-A2D3-746F225F83B8}" srcOrd="0" destOrd="10" presId="urn:microsoft.com/office/officeart/2005/8/layout/hList1"/>
    <dgm:cxn modelId="{CBFDB143-728B-4C5F-9B80-4A2180AB7D44}" type="presOf" srcId="{29631877-A2E1-4F2A-9D26-D7DB113396EF}" destId="{9BF2CCE7-37A4-40E2-8F5C-B0972AAAA8B1}" srcOrd="0" destOrd="4" presId="urn:microsoft.com/office/officeart/2005/8/layout/hList1"/>
    <dgm:cxn modelId="{06506464-A212-40B2-B86A-43799BA5344F}" srcId="{29631877-A2E1-4F2A-9D26-D7DB113396EF}" destId="{C984AFED-0F4B-4BFF-A9E5-027268D20C4F}" srcOrd="1" destOrd="0" parTransId="{9B353D92-BB73-4092-8550-91E9823CFF4D}" sibTransId="{E408904D-2D15-4A1C-865B-36A9740A4162}"/>
    <dgm:cxn modelId="{87E5A364-F688-4391-9229-95A2E0830170}" type="presOf" srcId="{BA4CB7F7-9CEA-41F0-A6E4-660C5C962F6C}" destId="{A13BC89F-017E-4877-A2D3-746F225F83B8}" srcOrd="0" destOrd="5" presId="urn:microsoft.com/office/officeart/2005/8/layout/hList1"/>
    <dgm:cxn modelId="{78050B65-8D59-4893-872F-19C5A26B7F45}" type="presOf" srcId="{5EB6E7A8-475C-4C56-8D5D-6AFE3A8B965B}" destId="{A13BC89F-017E-4877-A2D3-746F225F83B8}" srcOrd="0" destOrd="9" presId="urn:microsoft.com/office/officeart/2005/8/layout/hList1"/>
    <dgm:cxn modelId="{6552904A-E057-4178-AFCE-4A4279F75306}" type="presOf" srcId="{949C0A29-0D8D-470F-847B-4FC3BFFC4A00}" destId="{9BF2CCE7-37A4-40E2-8F5C-B0972AAAA8B1}" srcOrd="0" destOrd="9" presId="urn:microsoft.com/office/officeart/2005/8/layout/hList1"/>
    <dgm:cxn modelId="{AC73C46D-08CD-4F2A-AA8E-835EBD0D2C90}" type="presOf" srcId="{794288E3-B259-4758-B356-62A5B13AA082}" destId="{A13BC89F-017E-4877-A2D3-746F225F83B8}" srcOrd="0" destOrd="1" presId="urn:microsoft.com/office/officeart/2005/8/layout/hList1"/>
    <dgm:cxn modelId="{95A5944F-572D-448D-99BC-53105F463A09}" srcId="{A69200F8-E979-4037-851F-08E4C0D1E17D}" destId="{5EB6E7A8-475C-4C56-8D5D-6AFE3A8B965B}" srcOrd="4" destOrd="0" parTransId="{9465D968-B702-412E-9DF7-FD788BA0C8AA}" sibTransId="{3281DA3A-BE96-4524-B5FB-828596E7597C}"/>
    <dgm:cxn modelId="{B1EE6C50-14B8-4CFF-9C89-B2513CEA7E63}" type="presOf" srcId="{98889734-682C-4BB1-9758-06477D1F4595}" destId="{A13BC89F-017E-4877-A2D3-746F225F83B8}" srcOrd="0" destOrd="3" presId="urn:microsoft.com/office/officeart/2005/8/layout/hList1"/>
    <dgm:cxn modelId="{A8DEF971-3861-4A79-90EB-18A7FAAEC33A}" type="presOf" srcId="{2275DD73-E487-48DB-B13F-3178CD6B77EE}" destId="{0FCA8485-BD86-4518-8170-1F3658E00987}" srcOrd="0" destOrd="0" presId="urn:microsoft.com/office/officeart/2005/8/layout/hList1"/>
    <dgm:cxn modelId="{29C57574-DF6E-4BAC-A65A-16B210214F91}" srcId="{1B4FE090-798A-4C35-9230-57ED90B2C69D}" destId="{F11F4D38-079E-4801-A23E-E2CC25B46D52}" srcOrd="0" destOrd="0" parTransId="{EEC36C67-9DBA-4EDE-99F8-3ED6FC10FCFE}" sibTransId="{C2A0E01F-5E6F-4C74-BD91-D67A56BD9A4B}"/>
    <dgm:cxn modelId="{220FFC79-1BFF-404B-AF67-C3898A30C9DB}" srcId="{A69200F8-E979-4037-851F-08E4C0D1E17D}" destId="{9562AC4E-E421-43AB-BA8F-61487E2D11E0}" srcOrd="3" destOrd="0" parTransId="{A64B75CE-5423-4F26-A9FC-21E214F9014E}" sibTransId="{55C54CA5-40AE-4A05-8346-AC8AB050ADAB}"/>
    <dgm:cxn modelId="{7638295A-C19A-4C7C-BFD0-8786C5ECF226}" srcId="{43767EAB-025A-40B9-A4D4-3A76E820AAD3}" destId="{794288E3-B259-4758-B356-62A5B13AA082}" srcOrd="0" destOrd="0" parTransId="{8F1305C9-00B0-4C18-83F1-EF3E65DBBBED}" sibTransId="{7E8C8A10-ED40-459C-A280-F0992B99A324}"/>
    <dgm:cxn modelId="{0DE88B5A-4AB9-47A1-BBB1-D4D50152D69F}" srcId="{5900205B-292C-47F5-8FF6-0815712F349B}" destId="{949C0A29-0D8D-470F-847B-4FC3BFFC4A00}" srcOrd="2" destOrd="0" parTransId="{F67B5E28-1A2E-41EB-B81F-BB8C0B8139D7}" sibTransId="{1C6F9542-16A2-484B-B6E3-330F87396E8E}"/>
    <dgm:cxn modelId="{77F6437F-B166-4DFB-A14C-758198B9720D}" srcId="{ED880389-4815-49A2-933B-6209DEC82825}" destId="{1B4FE090-798A-4C35-9230-57ED90B2C69D}" srcOrd="2" destOrd="0" parTransId="{AAC4F4D9-3EBE-4F3C-9B0C-7D3512E60EEB}" sibTransId="{53905670-922D-4BB8-8343-332104BEB9C0}"/>
    <dgm:cxn modelId="{0B93A881-F78F-483A-911E-4A96488A5EA9}" srcId="{5900205B-292C-47F5-8FF6-0815712F349B}" destId="{E5950895-4E12-41EC-AC86-FA4A35EC2311}" srcOrd="3" destOrd="0" parTransId="{33F65041-0ED3-40E0-8263-A111744C3674}" sibTransId="{47BEF3AB-5239-491D-B252-6FA1F78318D0}"/>
    <dgm:cxn modelId="{7B46E082-FB9F-4D0B-AA26-77922BFCC3F2}" srcId="{29631877-A2E1-4F2A-9D26-D7DB113396EF}" destId="{5E483BAC-0344-4823-A839-C06FAF211459}" srcOrd="0" destOrd="0" parTransId="{F9AE7CD3-4735-4E54-9833-B1C61AB15D9C}" sibTransId="{7F64A3CF-DE71-4722-936B-0E10D6858351}"/>
    <dgm:cxn modelId="{CACD1183-8261-458A-A645-F77B3DD99445}" srcId="{68C9A369-74CA-49D0-BBB2-6D5A8A6DB95B}" destId="{DC2D7FAE-2488-429E-B6DC-8AB7892AC595}" srcOrd="2" destOrd="0" parTransId="{EB926789-EA98-4728-84F4-6E29B91531A0}" sibTransId="{B34F10CB-58F9-4A37-B14F-69AAD26AC439}"/>
    <dgm:cxn modelId="{69F87590-9723-4F23-BFB2-E61CE439E4DD}" srcId="{ED880389-4815-49A2-933B-6209DEC82825}" destId="{A69200F8-E979-4037-851F-08E4C0D1E17D}" srcOrd="1" destOrd="0" parTransId="{6F617AB7-69C7-43C4-810A-6C8F74D2781F}" sibTransId="{68CCDE9D-AB95-4623-A8B6-A3E449EDDBC3}"/>
    <dgm:cxn modelId="{5A963992-DFB7-428A-B256-C7EB02BC2DA6}" srcId="{5900205B-292C-47F5-8FF6-0815712F349B}" destId="{29631877-A2E1-4F2A-9D26-D7DB113396EF}" srcOrd="1" destOrd="0" parTransId="{A1BD904C-41D9-43AF-B23B-67B6635794A4}" sibTransId="{798AB2CA-D2A6-4767-B588-7F468DCAC8D9}"/>
    <dgm:cxn modelId="{AD72B096-0A46-4C1C-A8E3-7B9C198A61B1}" type="presOf" srcId="{ED880389-4815-49A2-933B-6209DEC82825}" destId="{F7AD0D62-1381-42E0-A8E2-D9AA34AFF967}" srcOrd="0" destOrd="0" presId="urn:microsoft.com/office/officeart/2005/8/layout/hList1"/>
    <dgm:cxn modelId="{0A2DBD9C-6541-47C7-82BC-1E278C3677B3}" srcId="{68C9A369-74CA-49D0-BBB2-6D5A8A6DB95B}" destId="{BDE64850-528B-4968-A8C8-87194690C70C}" srcOrd="1" destOrd="0" parTransId="{71F28543-1403-41F0-8337-3DE552080194}" sibTransId="{CF5A55BF-9640-4FA9-A2AF-9125F239BC7B}"/>
    <dgm:cxn modelId="{44AB989D-3C1D-4509-AC0E-53E0A30F3603}" type="presOf" srcId="{BDE64850-528B-4968-A8C8-87194690C70C}" destId="{9BF2CCE7-37A4-40E2-8F5C-B0972AAAA8B1}" srcOrd="0" destOrd="2" presId="urn:microsoft.com/office/officeart/2005/8/layout/hList1"/>
    <dgm:cxn modelId="{1DD5D6A3-96E8-4E2B-9047-C7FD71B5804C}" type="presOf" srcId="{68C9A369-74CA-49D0-BBB2-6D5A8A6DB95B}" destId="{9BF2CCE7-37A4-40E2-8F5C-B0972AAAA8B1}" srcOrd="0" destOrd="0" presId="urn:microsoft.com/office/officeart/2005/8/layout/hList1"/>
    <dgm:cxn modelId="{404A40B1-2B79-49F3-8CA3-B7C50215BAE0}" srcId="{A69200F8-E979-4037-851F-08E4C0D1E17D}" destId="{BA4CB7F7-9CEA-41F0-A6E4-660C5C962F6C}" srcOrd="0" destOrd="0" parTransId="{869B561F-464D-4ADF-8D69-47A9CD747484}" sibTransId="{9EAADE8C-9AFE-4961-B560-2033058C9E3B}"/>
    <dgm:cxn modelId="{AF228AB6-9B24-4630-BF51-987F5466F65E}" type="presOf" srcId="{DC2D7FAE-2488-429E-B6DC-8AB7892AC595}" destId="{9BF2CCE7-37A4-40E2-8F5C-B0972AAAA8B1}" srcOrd="0" destOrd="3" presId="urn:microsoft.com/office/officeart/2005/8/layout/hList1"/>
    <dgm:cxn modelId="{849A0AB9-2DA5-4C65-9B28-8C38A92CA2F7}" srcId="{A69200F8-E979-4037-851F-08E4C0D1E17D}" destId="{9910D735-6723-49ED-A64E-96AAD5AC90BE}" srcOrd="1" destOrd="0" parTransId="{8755BF7C-58A7-4E11-BF1D-AFC1F4A7003A}" sibTransId="{445A46DE-57B2-4E3F-900A-FCA95C8B0B5F}"/>
    <dgm:cxn modelId="{10D1E1C4-A673-46E2-A58E-8355B1D721AA}" srcId="{2275DD73-E487-48DB-B13F-3178CD6B77EE}" destId="{ED880389-4815-49A2-933B-6209DEC82825}" srcOrd="1" destOrd="0" parTransId="{38387E44-3D5A-4955-B27E-701490349917}" sibTransId="{86081731-991E-449D-BEED-C35D3DEEACCA}"/>
    <dgm:cxn modelId="{6F1E12CB-BF24-46A9-993A-9A833F5A2F76}" type="presOf" srcId="{A69200F8-E979-4037-851F-08E4C0D1E17D}" destId="{A13BC89F-017E-4877-A2D3-746F225F83B8}" srcOrd="0" destOrd="4" presId="urn:microsoft.com/office/officeart/2005/8/layout/hList1"/>
    <dgm:cxn modelId="{16F69CDA-F007-4B40-A7E1-B996B1A8DB23}" type="presOf" srcId="{9562AC4E-E421-43AB-BA8F-61487E2D11E0}" destId="{A13BC89F-017E-4877-A2D3-746F225F83B8}" srcOrd="0" destOrd="8" presId="urn:microsoft.com/office/officeart/2005/8/layout/hList1"/>
    <dgm:cxn modelId="{1A301BDD-044A-4D6A-8B69-1E5CF606D8E3}" srcId="{29631877-A2E1-4F2A-9D26-D7DB113396EF}" destId="{14E731F9-A852-4BF5-9893-6416738ADA52}" srcOrd="2" destOrd="0" parTransId="{EFB67C33-80CB-4F64-845B-8EC5A827A3DE}" sibTransId="{0D07C153-F7FD-4B58-9603-8E72AB133800}"/>
    <dgm:cxn modelId="{80BB11DF-7824-44C9-8F46-46398A5C214C}" type="presOf" srcId="{5E483BAC-0344-4823-A839-C06FAF211459}" destId="{9BF2CCE7-37A4-40E2-8F5C-B0972AAAA8B1}" srcOrd="0" destOrd="5" presId="urn:microsoft.com/office/officeart/2005/8/layout/hList1"/>
    <dgm:cxn modelId="{18D207E5-BBB1-428B-9747-B2F43856DE89}" srcId="{ED880389-4815-49A2-933B-6209DEC82825}" destId="{43767EAB-025A-40B9-A4D4-3A76E820AAD3}" srcOrd="0" destOrd="0" parTransId="{EEEEF269-BC48-4218-A904-C25BA6D5AC86}" sibTransId="{A6087097-CC63-42D5-943A-B6EC52CF70D3}"/>
    <dgm:cxn modelId="{1EF4F8E8-8ECF-4F9C-937C-2371291CA8A8}" type="presOf" srcId="{DA94DB0B-3694-4941-AF9A-AE3AAB48CCAF}" destId="{A13BC89F-017E-4877-A2D3-746F225F83B8}" srcOrd="0" destOrd="7" presId="urn:microsoft.com/office/officeart/2005/8/layout/hList1"/>
    <dgm:cxn modelId="{C6B4D4E9-78C7-4004-A6CA-D20E24FB2368}" srcId="{2275DD73-E487-48DB-B13F-3178CD6B77EE}" destId="{5900205B-292C-47F5-8FF6-0815712F349B}" srcOrd="0" destOrd="0" parTransId="{D8ACCE0F-30E0-47F1-AA4D-B34DBD1D4498}" sibTransId="{F05B9647-BC90-4F43-B61C-EE0037EC279B}"/>
    <dgm:cxn modelId="{7660BFEB-6CED-41BF-853E-C4F8AD53B646}" type="presOf" srcId="{F11F4D38-079E-4801-A23E-E2CC25B46D52}" destId="{A13BC89F-017E-4877-A2D3-746F225F83B8}" srcOrd="0" destOrd="11" presId="urn:microsoft.com/office/officeart/2005/8/layout/hList1"/>
    <dgm:cxn modelId="{6843E3EC-8B9C-4D29-A57A-EF24602F73B3}" type="presOf" srcId="{43767EAB-025A-40B9-A4D4-3A76E820AAD3}" destId="{A13BC89F-017E-4877-A2D3-746F225F83B8}" srcOrd="0" destOrd="0" presId="urn:microsoft.com/office/officeart/2005/8/layout/hList1"/>
    <dgm:cxn modelId="{64944BEE-1D86-4739-BB04-F68A54D787CD}" srcId="{29631877-A2E1-4F2A-9D26-D7DB113396EF}" destId="{FFFFF1AB-1D2C-418A-AF0D-542DFB84F0E1}" srcOrd="3" destOrd="0" parTransId="{6E73416D-BD47-4F72-87DF-FAB4A3A565D9}" sibTransId="{3A957CC4-1DC9-402A-8306-15C96F97DBEF}"/>
    <dgm:cxn modelId="{F33B66FF-7F22-4609-9390-286DC64604D6}" type="presOf" srcId="{49E1306C-47BE-4FF3-ADA3-2514421E3DA3}" destId="{9BF2CCE7-37A4-40E2-8F5C-B0972AAAA8B1}" srcOrd="0" destOrd="1" presId="urn:microsoft.com/office/officeart/2005/8/layout/hList1"/>
    <dgm:cxn modelId="{6DDD8E2C-D875-4405-BEFB-472EF1EB8206}" type="presParOf" srcId="{0FCA8485-BD86-4518-8170-1F3658E00987}" destId="{3F37ABD1-9D0F-42BB-964B-CD5C40AB2E12}" srcOrd="0" destOrd="0" presId="urn:microsoft.com/office/officeart/2005/8/layout/hList1"/>
    <dgm:cxn modelId="{A0E2C734-AAB8-4AD6-BA04-D7D55E9E106D}" type="presParOf" srcId="{3F37ABD1-9D0F-42BB-964B-CD5C40AB2E12}" destId="{996C63A7-4CCA-4BEE-A47E-71AB2CCF4E28}" srcOrd="0" destOrd="0" presId="urn:microsoft.com/office/officeart/2005/8/layout/hList1"/>
    <dgm:cxn modelId="{B67F23D1-5E44-43A6-AAF4-A6F8881812CA}" type="presParOf" srcId="{3F37ABD1-9D0F-42BB-964B-CD5C40AB2E12}" destId="{9BF2CCE7-37A4-40E2-8F5C-B0972AAAA8B1}" srcOrd="1" destOrd="0" presId="urn:microsoft.com/office/officeart/2005/8/layout/hList1"/>
    <dgm:cxn modelId="{9E3CE0E7-7B0D-47BB-8E06-8110F736E98F}" type="presParOf" srcId="{0FCA8485-BD86-4518-8170-1F3658E00987}" destId="{9C9CA660-983F-4E27-A2B2-C89BD74569ED}" srcOrd="1" destOrd="0" presId="urn:microsoft.com/office/officeart/2005/8/layout/hList1"/>
    <dgm:cxn modelId="{3DEBB283-90FA-4B66-90F4-74D3184690CA}" type="presParOf" srcId="{0FCA8485-BD86-4518-8170-1F3658E00987}" destId="{91A0DB30-7351-4C3B-9E7A-652FFB222CAD}" srcOrd="2" destOrd="0" presId="urn:microsoft.com/office/officeart/2005/8/layout/hList1"/>
    <dgm:cxn modelId="{F3DE6E6B-1651-478C-B4C5-61E72DB676A7}" type="presParOf" srcId="{91A0DB30-7351-4C3B-9E7A-652FFB222CAD}" destId="{F7AD0D62-1381-42E0-A8E2-D9AA34AFF967}" srcOrd="0" destOrd="0" presId="urn:microsoft.com/office/officeart/2005/8/layout/hList1"/>
    <dgm:cxn modelId="{5488A953-BF35-43F6-9A53-7BF3B85396C4}" type="presParOf" srcId="{91A0DB30-7351-4C3B-9E7A-652FFB222CAD}" destId="{A13BC89F-017E-4877-A2D3-746F225F83B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6C63A7-4CCA-4BEE-A47E-71AB2CCF4E28}">
      <dsp:nvSpPr>
        <dsp:cNvPr id="0" name=""/>
        <dsp:cNvSpPr/>
      </dsp:nvSpPr>
      <dsp:spPr>
        <a:xfrm>
          <a:off x="10" y="0"/>
          <a:ext cx="3132508" cy="52606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400" b="1" kern="1200">
              <a:solidFill>
                <a:schemeClr val="tx1"/>
              </a:solidFill>
            </a:rPr>
            <a:t>Medicare</a:t>
          </a:r>
        </a:p>
      </dsp:txBody>
      <dsp:txXfrm>
        <a:off x="10" y="0"/>
        <a:ext cx="3132508" cy="526062"/>
      </dsp:txXfrm>
    </dsp:sp>
    <dsp:sp modelId="{9BF2CCE7-37A4-40E2-8F5C-B0972AAAA8B1}">
      <dsp:nvSpPr>
        <dsp:cNvPr id="0" name=""/>
        <dsp:cNvSpPr/>
      </dsp:nvSpPr>
      <dsp:spPr>
        <a:xfrm>
          <a:off x="6588" y="526062"/>
          <a:ext cx="3132508" cy="4068113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419" sz="1600" kern="1200"/>
            <a:t>La Parte A cubre:</a:t>
          </a:r>
        </a:p>
        <a:p>
          <a:pPr marL="342900" lvl="2" indent="-169863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600" kern="1200" dirty="0"/>
            <a:t>Atención hospitalaria.</a:t>
          </a:r>
        </a:p>
        <a:p>
          <a:pPr marL="342900" lvl="2" indent="-169863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600" kern="1200" dirty="0"/>
            <a:t>Atención en centros de enfermería especializada.</a:t>
          </a:r>
        </a:p>
        <a:p>
          <a:pPr marL="342900" lvl="2" indent="-169863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600" kern="1200" dirty="0"/>
            <a:t>Atención médica domiciliaria.</a:t>
          </a:r>
        </a:p>
        <a:p>
          <a:pPr marL="171450" lvl="1" indent="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419" sz="1600" kern="1200" dirty="0"/>
            <a:t>La Parte B cubre:</a:t>
          </a:r>
        </a:p>
        <a:p>
          <a:pPr marL="342900" lvl="2" indent="-169863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600" kern="1200"/>
            <a:t>Servicios médicos.</a:t>
          </a:r>
        </a:p>
        <a:p>
          <a:pPr marL="342900" lvl="2" indent="-169863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600" kern="1200" dirty="0"/>
            <a:t>Atención ambulatoria.</a:t>
          </a:r>
        </a:p>
        <a:p>
          <a:pPr marL="342900" lvl="2" indent="-169863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600" kern="1200"/>
            <a:t>Equipo médico duradero.</a:t>
          </a:r>
        </a:p>
        <a:p>
          <a:pPr marL="342900" lvl="2" indent="-169863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600" kern="1200"/>
            <a:t>Servicios de prevención.</a:t>
          </a:r>
        </a:p>
        <a:p>
          <a:pPr marL="0" lvl="1" indent="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s-419" sz="1600" kern="1200"/>
            <a:t>La Parte D cubre:</a:t>
          </a:r>
        </a:p>
        <a:p>
          <a:pPr marL="346075" lvl="1" indent="-173038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419" sz="1600" kern="1200" dirty="0"/>
            <a:t>Costos de medicamentos recetados.</a:t>
          </a:r>
        </a:p>
      </dsp:txBody>
      <dsp:txXfrm>
        <a:off x="6588" y="526062"/>
        <a:ext cx="3132508" cy="4068113"/>
      </dsp:txXfrm>
    </dsp:sp>
    <dsp:sp modelId="{F7AD0D62-1381-42E0-A8E2-D9AA34AFF967}">
      <dsp:nvSpPr>
        <dsp:cNvPr id="0" name=""/>
        <dsp:cNvSpPr/>
      </dsp:nvSpPr>
      <dsp:spPr>
        <a:xfrm>
          <a:off x="3577648" y="0"/>
          <a:ext cx="3132508" cy="526062"/>
        </a:xfrm>
        <a:prstGeom prst="rect">
          <a:avLst/>
        </a:prstGeom>
        <a:solidFill>
          <a:schemeClr val="accent4">
            <a:hueOff val="-8188250"/>
            <a:satOff val="9027"/>
            <a:lumOff val="-24706"/>
            <a:alphaOff val="0"/>
          </a:schemeClr>
        </a:solidFill>
        <a:ln w="12700" cap="flat" cmpd="sng" algn="ctr">
          <a:solidFill>
            <a:schemeClr val="accent4">
              <a:hueOff val="-8188250"/>
              <a:satOff val="9027"/>
              <a:lumOff val="-2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400" b="1" kern="1200">
              <a:solidFill>
                <a:schemeClr val="tx1"/>
              </a:solidFill>
            </a:rPr>
            <a:t>Medicaid</a:t>
          </a:r>
        </a:p>
      </dsp:txBody>
      <dsp:txXfrm>
        <a:off x="3577648" y="0"/>
        <a:ext cx="3132508" cy="526062"/>
      </dsp:txXfrm>
    </dsp:sp>
    <dsp:sp modelId="{A13BC89F-017E-4877-A2D3-746F225F83B8}">
      <dsp:nvSpPr>
        <dsp:cNvPr id="0" name=""/>
        <dsp:cNvSpPr/>
      </dsp:nvSpPr>
      <dsp:spPr>
        <a:xfrm>
          <a:off x="3577648" y="526062"/>
          <a:ext cx="3132508" cy="4068113"/>
        </a:xfrm>
        <a:prstGeom prst="rect">
          <a:avLst/>
        </a:prstGeom>
        <a:solidFill>
          <a:schemeClr val="accent4">
            <a:tint val="40000"/>
            <a:alpha val="90000"/>
            <a:hueOff val="-8253842"/>
            <a:satOff val="1512"/>
            <a:lumOff val="-6392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8253842"/>
              <a:satOff val="1512"/>
              <a:lumOff val="-63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s-419" sz="1600" kern="1200" dirty="0"/>
            <a:t>Los estados deben cubrir algunos servicios, tales como:</a:t>
          </a:r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600" kern="1200" dirty="0"/>
            <a:t>Servicios médicos.</a:t>
          </a:r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600" kern="1200" dirty="0"/>
            <a:t>Servicios de laboratorio </a:t>
          </a:r>
          <a:br>
            <a:rPr lang="es-419" sz="1600" kern="1200" dirty="0"/>
          </a:br>
          <a:r>
            <a:rPr lang="es-419" sz="1600" kern="1200" dirty="0"/>
            <a:t>y radiografías.</a:t>
          </a:r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600" kern="1200"/>
            <a:t>Servicios en centros de enfermería.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s-419" sz="1600" kern="1200"/>
            <a:t>Los estados pueden optar por incluir aspectos como:</a:t>
          </a:r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600" kern="1200" dirty="0"/>
            <a:t>Servicios dentales.</a:t>
          </a:r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600" kern="1200" dirty="0"/>
            <a:t>Terapia física.</a:t>
          </a:r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600" kern="1200" dirty="0"/>
            <a:t>Salud visual y anteojos.</a:t>
          </a:r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600" kern="1200"/>
            <a:t>Medicamentos necesarios.</a:t>
          </a:r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600" kern="1200" dirty="0"/>
            <a:t>Otros exámenes diagnósticos, servicios preventivos y servicios </a:t>
          </a:r>
          <a:br>
            <a:rPr lang="es-419" sz="1600" kern="1200" dirty="0"/>
          </a:br>
          <a:r>
            <a:rPr lang="es-419" sz="1600" kern="1200" dirty="0"/>
            <a:t>de rehabilitación.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</dsp:txBody>
      <dsp:txXfrm>
        <a:off x="3577648" y="526062"/>
        <a:ext cx="3132508" cy="40681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D584A-AA50-4462-8B36-745B29FDA303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DBFF68-D494-49B8-AB79-67D851609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38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59128C-AFAC-98E5-0567-8692BEFE43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4E193B-AF26-EDA8-4DE4-4116B4ABAE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E7E794-FE09-CA3B-1195-717F841D43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DFB145-89E3-3365-E88D-A9090FE5E4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8D2766-C49B-4C1A-9FEE-6F146754B02B}" type="slidenum">
              <a:rPr kumimoji="0" sz="12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sz="12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5695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9DBFF68-D494-49B8-AB79-67D851609E9E}" type="slidenum">
              <a:rPr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27517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E2D725-023F-7E0D-8A1A-5CAC59DF7A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7B962B-3E07-F7A9-9729-64AB43D7DD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AEC6ED-EC2A-37A0-1CF3-24F9661B78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B550F7-EDCD-E090-3F81-CCDB1CF35B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8D2766-C49B-4C1A-9FEE-6F146754B02B}" type="slidenum">
              <a:rPr kumimoji="0" sz="12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sz="12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7507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9DBFF68-D494-49B8-AB79-67D851609E9E}" type="slidenum">
              <a:rPr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05431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820E45-1202-6DF1-43DC-0CBF9E1E93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381E98-9776-2B81-BD59-6CFB91DA37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E4790E-E3C7-5404-96E1-58A3CCC899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562A12-188F-311E-7215-18CD5A061E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8D2766-C49B-4C1A-9FEE-6F146754B02B}" type="slidenum">
              <a:rPr kumimoji="0" sz="12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sz="12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0506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0A2728-A064-3858-0D48-91797CC553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FC6327-9165-04F7-1DB3-4B2F65F58C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17D5F5-CB41-3165-E16B-CFD7532AC6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0EB227-7D10-674A-B00C-E38B3A10E2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9DBFF68-D494-49B8-AB79-67D851609E9E}" type="slidenum">
              <a:rPr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59861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36E823-81E8-EDB5-215D-F0B924D330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072BB7-EB82-1477-8942-FD4976ED67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FA1A3A-A36B-F6AF-1195-7F082A1E0A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2699AC-967D-9DC2-FAF9-AF296D6BFF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9DBFF68-D494-49B8-AB79-67D851609E9E}" type="slidenum">
              <a:rPr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87739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9DBFF68-D494-49B8-AB79-67D851609E9E}" type="slidenum">
              <a:rPr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7611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8D2766-C49B-4C1A-9FEE-6F146754B02B}" type="slidenum">
              <a:rPr kumimoji="0" sz="12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sz="12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7001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93E435-7E68-AEA7-40AF-389483FFC6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DA49D3-724E-356D-14E9-C43FE14F50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47FAD4-54BC-A3B2-4B03-FC7361FAE4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B76D13-A9D3-CCB7-F29E-4529F2D9E1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8D2766-C49B-4C1A-9FEE-6F146754B02B}" type="slidenum">
              <a:rPr kumimoji="0" sz="12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sz="12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4622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9DBFF68-D494-49B8-AB79-67D851609E9E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2055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D03BFD-B71E-C88E-472A-7B34E899EF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E71E27-973A-8616-8B69-0EA341137A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17CD42-2863-A1D4-E5B7-E6698105FD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B1601-164C-1090-296A-B2930C6E4C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8D2766-C49B-4C1A-9FEE-6F146754B02B}" type="slidenum">
              <a:rPr kumimoji="0" sz="12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sz="12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3032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9DBFF68-D494-49B8-AB79-67D851609E9E}" type="slidenum">
              <a:rPr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7556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9DBFF68-D494-49B8-AB79-67D851609E9E}" type="slidenum">
              <a:rPr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6005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4E95CE-7732-2C7F-7D57-7F9F3EEE7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7FF048-A110-5788-62FD-E3FF9B70D5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A9B633-648A-9A82-CA85-1429BED441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CA2AB1-6B07-D579-FA62-B9E47446ED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9DBFF68-D494-49B8-AB79-67D851609E9E}" type="slidenum">
              <a:rPr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905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7995C6-948A-B931-3F25-573D48373B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74BD58-F0A1-BFB5-6A0C-411E338D00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FC12FE-4992-5C3E-C3B9-B8917FE5A9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235B5A-BA49-BDD5-C439-9269334BA9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8D2766-C49B-4C1A-9FEE-6F146754B02B}" type="slidenum">
              <a:rPr kumimoji="0" sz="12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sz="12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0842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sddds.org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420482273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A3D7C585-7436-4BAC-AA7A-84DC3DBFDD4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91742" y="236670"/>
            <a:ext cx="3524250" cy="2568518"/>
          </a:xfrm>
          <a:custGeom>
            <a:avLst/>
            <a:gdLst>
              <a:gd name="connsiteX0" fmla="*/ 260448 w 3524250"/>
              <a:gd name="connsiteY0" fmla="*/ 0 h 2568518"/>
              <a:gd name="connsiteX1" fmla="*/ 3263802 w 3524250"/>
              <a:gd name="connsiteY1" fmla="*/ 0 h 2568518"/>
              <a:gd name="connsiteX2" fmla="*/ 3524250 w 3524250"/>
              <a:gd name="connsiteY2" fmla="*/ 260448 h 2568518"/>
              <a:gd name="connsiteX3" fmla="*/ 3524250 w 3524250"/>
              <a:gd name="connsiteY3" fmla="*/ 2308070 h 2568518"/>
              <a:gd name="connsiteX4" fmla="*/ 3263802 w 3524250"/>
              <a:gd name="connsiteY4" fmla="*/ 2568518 h 2568518"/>
              <a:gd name="connsiteX5" fmla="*/ 260448 w 3524250"/>
              <a:gd name="connsiteY5" fmla="*/ 2568518 h 2568518"/>
              <a:gd name="connsiteX6" fmla="*/ 0 w 3524250"/>
              <a:gd name="connsiteY6" fmla="*/ 2308070 h 2568518"/>
              <a:gd name="connsiteX7" fmla="*/ 0 w 3524250"/>
              <a:gd name="connsiteY7" fmla="*/ 260448 h 2568518"/>
              <a:gd name="connsiteX8" fmla="*/ 260448 w 3524250"/>
              <a:gd name="connsiteY8" fmla="*/ 0 h 2568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24250" h="2568518">
                <a:moveTo>
                  <a:pt x="260448" y="0"/>
                </a:moveTo>
                <a:lnTo>
                  <a:pt x="3263802" y="0"/>
                </a:lnTo>
                <a:cubicBezTo>
                  <a:pt x="3407643" y="0"/>
                  <a:pt x="3524250" y="116607"/>
                  <a:pt x="3524250" y="260448"/>
                </a:cubicBezTo>
                <a:lnTo>
                  <a:pt x="3524250" y="2308070"/>
                </a:lnTo>
                <a:cubicBezTo>
                  <a:pt x="3524250" y="2451911"/>
                  <a:pt x="3407643" y="2568518"/>
                  <a:pt x="3263802" y="2568518"/>
                </a:cubicBezTo>
                <a:lnTo>
                  <a:pt x="260448" y="2568518"/>
                </a:lnTo>
                <a:cubicBezTo>
                  <a:pt x="116607" y="2568518"/>
                  <a:pt x="0" y="2451911"/>
                  <a:pt x="0" y="2308070"/>
                </a:cubicBezTo>
                <a:lnTo>
                  <a:pt x="0" y="260448"/>
                </a:lnTo>
                <a:cubicBezTo>
                  <a:pt x="0" y="116607"/>
                  <a:pt x="116607" y="0"/>
                  <a:pt x="26044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635000" dist="3175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CD12CD94-66EC-49BC-8880-CE2CEA173AF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922987" y="1582027"/>
            <a:ext cx="2653932" cy="1934220"/>
          </a:xfrm>
          <a:custGeom>
            <a:avLst/>
            <a:gdLst>
              <a:gd name="connsiteX0" fmla="*/ 260448 w 3524250"/>
              <a:gd name="connsiteY0" fmla="*/ 0 h 2568518"/>
              <a:gd name="connsiteX1" fmla="*/ 3263802 w 3524250"/>
              <a:gd name="connsiteY1" fmla="*/ 0 h 2568518"/>
              <a:gd name="connsiteX2" fmla="*/ 3524250 w 3524250"/>
              <a:gd name="connsiteY2" fmla="*/ 260448 h 2568518"/>
              <a:gd name="connsiteX3" fmla="*/ 3524250 w 3524250"/>
              <a:gd name="connsiteY3" fmla="*/ 2308070 h 2568518"/>
              <a:gd name="connsiteX4" fmla="*/ 3263802 w 3524250"/>
              <a:gd name="connsiteY4" fmla="*/ 2568518 h 2568518"/>
              <a:gd name="connsiteX5" fmla="*/ 260448 w 3524250"/>
              <a:gd name="connsiteY5" fmla="*/ 2568518 h 2568518"/>
              <a:gd name="connsiteX6" fmla="*/ 0 w 3524250"/>
              <a:gd name="connsiteY6" fmla="*/ 2308070 h 2568518"/>
              <a:gd name="connsiteX7" fmla="*/ 0 w 3524250"/>
              <a:gd name="connsiteY7" fmla="*/ 260448 h 2568518"/>
              <a:gd name="connsiteX8" fmla="*/ 260448 w 3524250"/>
              <a:gd name="connsiteY8" fmla="*/ 0 h 2568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24250" h="2568518">
                <a:moveTo>
                  <a:pt x="260448" y="0"/>
                </a:moveTo>
                <a:lnTo>
                  <a:pt x="3263802" y="0"/>
                </a:lnTo>
                <a:cubicBezTo>
                  <a:pt x="3407643" y="0"/>
                  <a:pt x="3524250" y="116607"/>
                  <a:pt x="3524250" y="260448"/>
                </a:cubicBezTo>
                <a:lnTo>
                  <a:pt x="3524250" y="2308070"/>
                </a:lnTo>
                <a:cubicBezTo>
                  <a:pt x="3524250" y="2451911"/>
                  <a:pt x="3407643" y="2568518"/>
                  <a:pt x="3263802" y="2568518"/>
                </a:cubicBezTo>
                <a:lnTo>
                  <a:pt x="260448" y="2568518"/>
                </a:lnTo>
                <a:cubicBezTo>
                  <a:pt x="116607" y="2568518"/>
                  <a:pt x="0" y="2451911"/>
                  <a:pt x="0" y="2308070"/>
                </a:cubicBezTo>
                <a:lnTo>
                  <a:pt x="0" y="260448"/>
                </a:lnTo>
                <a:cubicBezTo>
                  <a:pt x="0" y="116607"/>
                  <a:pt x="116607" y="0"/>
                  <a:pt x="26044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635000" dist="3175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4" name="Picture Placeholder 11">
            <a:extLst>
              <a:ext uri="{FF2B5EF4-FFF2-40B4-BE49-F238E27FC236}">
                <a16:creationId xmlns:a16="http://schemas.microsoft.com/office/drawing/2014/main" id="{8EB7D331-AFE1-4466-887F-C3FCFEFAB6D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53200" y="4329734"/>
            <a:ext cx="3144285" cy="2291595"/>
          </a:xfrm>
          <a:custGeom>
            <a:avLst/>
            <a:gdLst>
              <a:gd name="connsiteX0" fmla="*/ 260448 w 3524250"/>
              <a:gd name="connsiteY0" fmla="*/ 0 h 2568518"/>
              <a:gd name="connsiteX1" fmla="*/ 3263802 w 3524250"/>
              <a:gd name="connsiteY1" fmla="*/ 0 h 2568518"/>
              <a:gd name="connsiteX2" fmla="*/ 3524250 w 3524250"/>
              <a:gd name="connsiteY2" fmla="*/ 260448 h 2568518"/>
              <a:gd name="connsiteX3" fmla="*/ 3524250 w 3524250"/>
              <a:gd name="connsiteY3" fmla="*/ 2308070 h 2568518"/>
              <a:gd name="connsiteX4" fmla="*/ 3263802 w 3524250"/>
              <a:gd name="connsiteY4" fmla="*/ 2568518 h 2568518"/>
              <a:gd name="connsiteX5" fmla="*/ 260448 w 3524250"/>
              <a:gd name="connsiteY5" fmla="*/ 2568518 h 2568518"/>
              <a:gd name="connsiteX6" fmla="*/ 0 w 3524250"/>
              <a:gd name="connsiteY6" fmla="*/ 2308070 h 2568518"/>
              <a:gd name="connsiteX7" fmla="*/ 0 w 3524250"/>
              <a:gd name="connsiteY7" fmla="*/ 260448 h 2568518"/>
              <a:gd name="connsiteX8" fmla="*/ 260448 w 3524250"/>
              <a:gd name="connsiteY8" fmla="*/ 0 h 2568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24250" h="2568518">
                <a:moveTo>
                  <a:pt x="260448" y="0"/>
                </a:moveTo>
                <a:lnTo>
                  <a:pt x="3263802" y="0"/>
                </a:lnTo>
                <a:cubicBezTo>
                  <a:pt x="3407643" y="0"/>
                  <a:pt x="3524250" y="116607"/>
                  <a:pt x="3524250" y="260448"/>
                </a:cubicBezTo>
                <a:lnTo>
                  <a:pt x="3524250" y="2308070"/>
                </a:lnTo>
                <a:cubicBezTo>
                  <a:pt x="3524250" y="2451911"/>
                  <a:pt x="3407643" y="2568518"/>
                  <a:pt x="3263802" y="2568518"/>
                </a:cubicBezTo>
                <a:lnTo>
                  <a:pt x="260448" y="2568518"/>
                </a:lnTo>
                <a:cubicBezTo>
                  <a:pt x="116607" y="2568518"/>
                  <a:pt x="0" y="2451911"/>
                  <a:pt x="0" y="2308070"/>
                </a:cubicBezTo>
                <a:lnTo>
                  <a:pt x="0" y="260448"/>
                </a:lnTo>
                <a:cubicBezTo>
                  <a:pt x="0" y="116607"/>
                  <a:pt x="116607" y="0"/>
                  <a:pt x="26044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635000" dist="3175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53353" y="3400319"/>
            <a:ext cx="4540623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6470" y="4725882"/>
            <a:ext cx="506012" cy="7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26059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D3908DC8-2D77-4ED8-B147-DF9CB19EB19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369243" y="430857"/>
            <a:ext cx="5843887" cy="5843887"/>
          </a:xfrm>
          <a:custGeom>
            <a:avLst/>
            <a:gdLst>
              <a:gd name="connsiteX0" fmla="*/ 3629226 w 5843887"/>
              <a:gd name="connsiteY0" fmla="*/ 1464 h 5843887"/>
              <a:gd name="connsiteX1" fmla="*/ 3820404 w 5843887"/>
              <a:gd name="connsiteY1" fmla="*/ 96623 h 5843887"/>
              <a:gd name="connsiteX2" fmla="*/ 5817974 w 5843887"/>
              <a:gd name="connsiteY2" fmla="*/ 3556515 h 5843887"/>
              <a:gd name="connsiteX3" fmla="*/ 5747266 w 5843887"/>
              <a:gd name="connsiteY3" fmla="*/ 3820404 h 5843887"/>
              <a:gd name="connsiteX4" fmla="*/ 2287373 w 5843887"/>
              <a:gd name="connsiteY4" fmla="*/ 5817974 h 5843887"/>
              <a:gd name="connsiteX5" fmla="*/ 2023484 w 5843887"/>
              <a:gd name="connsiteY5" fmla="*/ 5747266 h 5843887"/>
              <a:gd name="connsiteX6" fmla="*/ 25914 w 5843887"/>
              <a:gd name="connsiteY6" fmla="*/ 2287373 h 5843887"/>
              <a:gd name="connsiteX7" fmla="*/ 96623 w 5843887"/>
              <a:gd name="connsiteY7" fmla="*/ 2023484 h 5843887"/>
              <a:gd name="connsiteX8" fmla="*/ 3556516 w 5843887"/>
              <a:gd name="connsiteY8" fmla="*/ 25914 h 5843887"/>
              <a:gd name="connsiteX9" fmla="*/ 3629226 w 5843887"/>
              <a:gd name="connsiteY9" fmla="*/ 1464 h 584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43887" h="5843887">
                <a:moveTo>
                  <a:pt x="3629226" y="1464"/>
                </a:moveTo>
                <a:cubicBezTo>
                  <a:pt x="3703935" y="-7806"/>
                  <a:pt x="3780396" y="27326"/>
                  <a:pt x="3820404" y="96623"/>
                </a:cubicBezTo>
                <a:lnTo>
                  <a:pt x="5817974" y="3556515"/>
                </a:lnTo>
                <a:cubicBezTo>
                  <a:pt x="5871319" y="3648912"/>
                  <a:pt x="5839662" y="3767059"/>
                  <a:pt x="5747266" y="3820404"/>
                </a:cubicBezTo>
                <a:lnTo>
                  <a:pt x="2287373" y="5817974"/>
                </a:lnTo>
                <a:cubicBezTo>
                  <a:pt x="2194977" y="5871319"/>
                  <a:pt x="2076829" y="5839662"/>
                  <a:pt x="2023484" y="5747266"/>
                </a:cubicBezTo>
                <a:lnTo>
                  <a:pt x="25914" y="2287373"/>
                </a:lnTo>
                <a:cubicBezTo>
                  <a:pt x="-27431" y="2194977"/>
                  <a:pt x="4227" y="2076829"/>
                  <a:pt x="96623" y="2023484"/>
                </a:cubicBezTo>
                <a:lnTo>
                  <a:pt x="3556516" y="25914"/>
                </a:lnTo>
                <a:cubicBezTo>
                  <a:pt x="3579615" y="12578"/>
                  <a:pt x="3604323" y="4554"/>
                  <a:pt x="3629226" y="146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635000" sx="102000" sy="102000" algn="ctr" rotWithShape="0">
              <a:prstClr val="black">
                <a:alpha val="1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r>
              <a:rPr lang="en-US"/>
              <a:t>Add Picture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049486" y="365125"/>
            <a:ext cx="7304314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6308725" y="1974850"/>
            <a:ext cx="5240338" cy="45640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49486" y="1425309"/>
            <a:ext cx="506012" cy="7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348655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3E3BF1F1-5ED4-427C-8F0B-841A0564A2A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24600" y="1238250"/>
            <a:ext cx="4381500" cy="4381500"/>
          </a:xfrm>
          <a:custGeom>
            <a:avLst/>
            <a:gdLst>
              <a:gd name="connsiteX0" fmla="*/ 231816 w 5257800"/>
              <a:gd name="connsiteY0" fmla="*/ 0 h 5257800"/>
              <a:gd name="connsiteX1" fmla="*/ 5025984 w 5257800"/>
              <a:gd name="connsiteY1" fmla="*/ 0 h 5257800"/>
              <a:gd name="connsiteX2" fmla="*/ 5257800 w 5257800"/>
              <a:gd name="connsiteY2" fmla="*/ 231816 h 5257800"/>
              <a:gd name="connsiteX3" fmla="*/ 5257800 w 5257800"/>
              <a:gd name="connsiteY3" fmla="*/ 5025984 h 5257800"/>
              <a:gd name="connsiteX4" fmla="*/ 5025984 w 5257800"/>
              <a:gd name="connsiteY4" fmla="*/ 5257800 h 5257800"/>
              <a:gd name="connsiteX5" fmla="*/ 231816 w 5257800"/>
              <a:gd name="connsiteY5" fmla="*/ 5257800 h 5257800"/>
              <a:gd name="connsiteX6" fmla="*/ 0 w 5257800"/>
              <a:gd name="connsiteY6" fmla="*/ 5025984 h 5257800"/>
              <a:gd name="connsiteX7" fmla="*/ 0 w 5257800"/>
              <a:gd name="connsiteY7" fmla="*/ 231816 h 5257800"/>
              <a:gd name="connsiteX8" fmla="*/ 231816 w 5257800"/>
              <a:gd name="connsiteY8" fmla="*/ 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57800" h="5257800">
                <a:moveTo>
                  <a:pt x="231816" y="0"/>
                </a:moveTo>
                <a:lnTo>
                  <a:pt x="5025984" y="0"/>
                </a:lnTo>
                <a:cubicBezTo>
                  <a:pt x="5154012" y="0"/>
                  <a:pt x="5257800" y="103788"/>
                  <a:pt x="5257800" y="231816"/>
                </a:cubicBezTo>
                <a:lnTo>
                  <a:pt x="5257800" y="5025984"/>
                </a:lnTo>
                <a:cubicBezTo>
                  <a:pt x="5257800" y="5154012"/>
                  <a:pt x="5154012" y="5257800"/>
                  <a:pt x="5025984" y="5257800"/>
                </a:cubicBezTo>
                <a:lnTo>
                  <a:pt x="231816" y="5257800"/>
                </a:lnTo>
                <a:cubicBezTo>
                  <a:pt x="103788" y="5257800"/>
                  <a:pt x="0" y="5154012"/>
                  <a:pt x="0" y="5025984"/>
                </a:cubicBezTo>
                <a:lnTo>
                  <a:pt x="0" y="231816"/>
                </a:lnTo>
                <a:cubicBezTo>
                  <a:pt x="0" y="103788"/>
                  <a:pt x="103788" y="0"/>
                  <a:pt x="2318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635000" sx="102000" sy="102000" algn="ctr" rotWithShape="0">
              <a:prstClr val="black">
                <a:alpha val="1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Add Picture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822325" y="1905000"/>
            <a:ext cx="5232400" cy="3714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9001" y="1540569"/>
            <a:ext cx="506012" cy="7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567912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49906F5F-895C-4656-9606-87D12AC19C0D}"/>
              </a:ext>
            </a:extLst>
          </p:cNvPr>
          <p:cNvSpPr/>
          <p:nvPr userDrawn="1"/>
        </p:nvSpPr>
        <p:spPr>
          <a:xfrm rot="18900000">
            <a:off x="-35514" y="968465"/>
            <a:ext cx="4921072" cy="4921072"/>
          </a:xfrm>
          <a:custGeom>
            <a:avLst/>
            <a:gdLst>
              <a:gd name="connsiteX0" fmla="*/ 193180 w 4381500"/>
              <a:gd name="connsiteY0" fmla="*/ 0 h 4381500"/>
              <a:gd name="connsiteX1" fmla="*/ 4188320 w 4381500"/>
              <a:gd name="connsiteY1" fmla="*/ 0 h 4381500"/>
              <a:gd name="connsiteX2" fmla="*/ 4381500 w 4381500"/>
              <a:gd name="connsiteY2" fmla="*/ 193180 h 4381500"/>
              <a:gd name="connsiteX3" fmla="*/ 4381500 w 4381500"/>
              <a:gd name="connsiteY3" fmla="*/ 4188320 h 4381500"/>
              <a:gd name="connsiteX4" fmla="*/ 4188320 w 4381500"/>
              <a:gd name="connsiteY4" fmla="*/ 4381500 h 4381500"/>
              <a:gd name="connsiteX5" fmla="*/ 193180 w 4381500"/>
              <a:gd name="connsiteY5" fmla="*/ 4381500 h 4381500"/>
              <a:gd name="connsiteX6" fmla="*/ 0 w 4381500"/>
              <a:gd name="connsiteY6" fmla="*/ 4188320 h 4381500"/>
              <a:gd name="connsiteX7" fmla="*/ 0 w 4381500"/>
              <a:gd name="connsiteY7" fmla="*/ 193180 h 4381500"/>
              <a:gd name="connsiteX8" fmla="*/ 193180 w 4381500"/>
              <a:gd name="connsiteY8" fmla="*/ 0 h 438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81500" h="4381500">
                <a:moveTo>
                  <a:pt x="193180" y="0"/>
                </a:moveTo>
                <a:lnTo>
                  <a:pt x="4188320" y="0"/>
                </a:lnTo>
                <a:cubicBezTo>
                  <a:pt x="4295010" y="0"/>
                  <a:pt x="4381500" y="86490"/>
                  <a:pt x="4381500" y="193180"/>
                </a:cubicBezTo>
                <a:lnTo>
                  <a:pt x="4381500" y="4188320"/>
                </a:lnTo>
                <a:cubicBezTo>
                  <a:pt x="4381500" y="4295010"/>
                  <a:pt x="4295010" y="4381500"/>
                  <a:pt x="4188320" y="4381500"/>
                </a:cubicBezTo>
                <a:lnTo>
                  <a:pt x="193180" y="4381500"/>
                </a:lnTo>
                <a:cubicBezTo>
                  <a:pt x="86490" y="4381500"/>
                  <a:pt x="0" y="4295010"/>
                  <a:pt x="0" y="4188320"/>
                </a:cubicBezTo>
                <a:lnTo>
                  <a:pt x="0" y="193180"/>
                </a:lnTo>
                <a:cubicBezTo>
                  <a:pt x="0" y="86490"/>
                  <a:pt x="86490" y="0"/>
                  <a:pt x="193180" y="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  <a:effectLst>
            <a:outerShdw blurRad="317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lang="en-US" sz="1200" err="1">
              <a:solidFill>
                <a:schemeClr val="tx1">
                  <a:lumMod val="75000"/>
                  <a:lumOff val="25000"/>
                </a:schemeClr>
              </a:solidFill>
              <a:latin typeface="Lato Light" panose="020F0302020204030203" pitchFamily="34" charset="0"/>
            </a:endParaRP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EBA7BF84-4E23-41F1-807E-C813D9A877C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457727" y="546252"/>
            <a:ext cx="5765501" cy="5765501"/>
          </a:xfrm>
          <a:custGeom>
            <a:avLst/>
            <a:gdLst>
              <a:gd name="connsiteX0" fmla="*/ 2882750 w 5765501"/>
              <a:gd name="connsiteY0" fmla="*/ 0 h 5765501"/>
              <a:gd name="connsiteX1" fmla="*/ 3013220 w 5765501"/>
              <a:gd name="connsiteY1" fmla="*/ 54042 h 5765501"/>
              <a:gd name="connsiteX2" fmla="*/ 5711459 w 5765501"/>
              <a:gd name="connsiteY2" fmla="*/ 2752280 h 5765501"/>
              <a:gd name="connsiteX3" fmla="*/ 5711459 w 5765501"/>
              <a:gd name="connsiteY3" fmla="*/ 3013220 h 5765501"/>
              <a:gd name="connsiteX4" fmla="*/ 3013220 w 5765501"/>
              <a:gd name="connsiteY4" fmla="*/ 5711459 h 5765501"/>
              <a:gd name="connsiteX5" fmla="*/ 2752280 w 5765501"/>
              <a:gd name="connsiteY5" fmla="*/ 5711459 h 5765501"/>
              <a:gd name="connsiteX6" fmla="*/ 54042 w 5765501"/>
              <a:gd name="connsiteY6" fmla="*/ 3013220 h 5765501"/>
              <a:gd name="connsiteX7" fmla="*/ 54042 w 5765501"/>
              <a:gd name="connsiteY7" fmla="*/ 2752280 h 5765501"/>
              <a:gd name="connsiteX8" fmla="*/ 2752280 w 5765501"/>
              <a:gd name="connsiteY8" fmla="*/ 54042 h 5765501"/>
              <a:gd name="connsiteX9" fmla="*/ 2882750 w 5765501"/>
              <a:gd name="connsiteY9" fmla="*/ 0 h 5765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65501" h="5765501">
                <a:moveTo>
                  <a:pt x="2882750" y="0"/>
                </a:moveTo>
                <a:cubicBezTo>
                  <a:pt x="2929971" y="0"/>
                  <a:pt x="2977192" y="18014"/>
                  <a:pt x="3013220" y="54042"/>
                </a:cubicBezTo>
                <a:lnTo>
                  <a:pt x="5711459" y="2752280"/>
                </a:lnTo>
                <a:cubicBezTo>
                  <a:pt x="5783515" y="2824337"/>
                  <a:pt x="5783515" y="2941164"/>
                  <a:pt x="5711459" y="3013220"/>
                </a:cubicBezTo>
                <a:lnTo>
                  <a:pt x="3013220" y="5711459"/>
                </a:lnTo>
                <a:cubicBezTo>
                  <a:pt x="2941164" y="5783515"/>
                  <a:pt x="2824337" y="5783515"/>
                  <a:pt x="2752280" y="5711459"/>
                </a:cubicBezTo>
                <a:lnTo>
                  <a:pt x="54042" y="3013220"/>
                </a:lnTo>
                <a:cubicBezTo>
                  <a:pt x="-18014" y="2941164"/>
                  <a:pt x="-18014" y="2824336"/>
                  <a:pt x="54042" y="2752280"/>
                </a:cubicBezTo>
                <a:lnTo>
                  <a:pt x="2752280" y="54042"/>
                </a:lnTo>
                <a:cubicBezTo>
                  <a:pt x="2788309" y="18014"/>
                  <a:pt x="2835530" y="0"/>
                  <a:pt x="288275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317500" sx="102000" sy="102000" algn="ctr" rotWithShape="0">
              <a:prstClr val="black">
                <a:alpha val="2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r>
              <a:rPr lang="en-US"/>
              <a:t>Add Picture</a:t>
            </a:r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96E88FE7-21EE-4F89-B382-F9D0C29F7D74}"/>
              </a:ext>
            </a:extLst>
          </p:cNvPr>
          <p:cNvSpPr/>
          <p:nvPr userDrawn="1"/>
        </p:nvSpPr>
        <p:spPr>
          <a:xfrm rot="18900000">
            <a:off x="11419923" y="734464"/>
            <a:ext cx="2232228" cy="2232228"/>
          </a:xfrm>
          <a:custGeom>
            <a:avLst/>
            <a:gdLst>
              <a:gd name="connsiteX0" fmla="*/ 193180 w 4381500"/>
              <a:gd name="connsiteY0" fmla="*/ 0 h 4381500"/>
              <a:gd name="connsiteX1" fmla="*/ 4188320 w 4381500"/>
              <a:gd name="connsiteY1" fmla="*/ 0 h 4381500"/>
              <a:gd name="connsiteX2" fmla="*/ 4381500 w 4381500"/>
              <a:gd name="connsiteY2" fmla="*/ 193180 h 4381500"/>
              <a:gd name="connsiteX3" fmla="*/ 4381500 w 4381500"/>
              <a:gd name="connsiteY3" fmla="*/ 4188320 h 4381500"/>
              <a:gd name="connsiteX4" fmla="*/ 4188320 w 4381500"/>
              <a:gd name="connsiteY4" fmla="*/ 4381500 h 4381500"/>
              <a:gd name="connsiteX5" fmla="*/ 193180 w 4381500"/>
              <a:gd name="connsiteY5" fmla="*/ 4381500 h 4381500"/>
              <a:gd name="connsiteX6" fmla="*/ 0 w 4381500"/>
              <a:gd name="connsiteY6" fmla="*/ 4188320 h 4381500"/>
              <a:gd name="connsiteX7" fmla="*/ 0 w 4381500"/>
              <a:gd name="connsiteY7" fmla="*/ 193180 h 4381500"/>
              <a:gd name="connsiteX8" fmla="*/ 193180 w 4381500"/>
              <a:gd name="connsiteY8" fmla="*/ 0 h 438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81500" h="4381500">
                <a:moveTo>
                  <a:pt x="193180" y="0"/>
                </a:moveTo>
                <a:lnTo>
                  <a:pt x="4188320" y="0"/>
                </a:lnTo>
                <a:cubicBezTo>
                  <a:pt x="4295010" y="0"/>
                  <a:pt x="4381500" y="86490"/>
                  <a:pt x="4381500" y="193180"/>
                </a:cubicBezTo>
                <a:lnTo>
                  <a:pt x="4381500" y="4188320"/>
                </a:lnTo>
                <a:cubicBezTo>
                  <a:pt x="4381500" y="4295010"/>
                  <a:pt x="4295010" y="4381500"/>
                  <a:pt x="4188320" y="4381500"/>
                </a:cubicBezTo>
                <a:lnTo>
                  <a:pt x="193180" y="4381500"/>
                </a:lnTo>
                <a:cubicBezTo>
                  <a:pt x="86490" y="4381500"/>
                  <a:pt x="0" y="4295010"/>
                  <a:pt x="0" y="4188320"/>
                </a:cubicBezTo>
                <a:lnTo>
                  <a:pt x="0" y="193180"/>
                </a:lnTo>
                <a:cubicBezTo>
                  <a:pt x="0" y="86490"/>
                  <a:pt x="86490" y="0"/>
                  <a:pt x="193180" y="0"/>
                </a:cubicBezTo>
                <a:close/>
              </a:path>
            </a:pathLst>
          </a:custGeom>
          <a:noFill/>
          <a:ln w="5080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lang="en-US" sz="1200" err="1">
              <a:solidFill>
                <a:schemeClr val="tx1">
                  <a:lumMod val="75000"/>
                  <a:lumOff val="25000"/>
                </a:schemeClr>
              </a:solidFill>
              <a:latin typeface="Lato Light" panose="020F0302020204030203" pitchFamily="34" charset="0"/>
            </a:endParaRPr>
          </a:p>
        </p:txBody>
      </p:sp>
      <p:sp>
        <p:nvSpPr>
          <p:cNvPr id="5" name="Freeform 11">
            <a:extLst>
              <a:ext uri="{FF2B5EF4-FFF2-40B4-BE49-F238E27FC236}">
                <a16:creationId xmlns:a16="http://schemas.microsoft.com/office/drawing/2014/main" id="{A98BB4DC-F08A-406A-9E18-62E9B51964F1}"/>
              </a:ext>
            </a:extLst>
          </p:cNvPr>
          <p:cNvSpPr/>
          <p:nvPr userDrawn="1"/>
        </p:nvSpPr>
        <p:spPr>
          <a:xfrm rot="18900000">
            <a:off x="4053997" y="6021340"/>
            <a:ext cx="2232228" cy="2232228"/>
          </a:xfrm>
          <a:custGeom>
            <a:avLst/>
            <a:gdLst>
              <a:gd name="connsiteX0" fmla="*/ 193180 w 4381500"/>
              <a:gd name="connsiteY0" fmla="*/ 0 h 4381500"/>
              <a:gd name="connsiteX1" fmla="*/ 4188320 w 4381500"/>
              <a:gd name="connsiteY1" fmla="*/ 0 h 4381500"/>
              <a:gd name="connsiteX2" fmla="*/ 4381500 w 4381500"/>
              <a:gd name="connsiteY2" fmla="*/ 193180 h 4381500"/>
              <a:gd name="connsiteX3" fmla="*/ 4381500 w 4381500"/>
              <a:gd name="connsiteY3" fmla="*/ 4188320 h 4381500"/>
              <a:gd name="connsiteX4" fmla="*/ 4188320 w 4381500"/>
              <a:gd name="connsiteY4" fmla="*/ 4381500 h 4381500"/>
              <a:gd name="connsiteX5" fmla="*/ 193180 w 4381500"/>
              <a:gd name="connsiteY5" fmla="*/ 4381500 h 4381500"/>
              <a:gd name="connsiteX6" fmla="*/ 0 w 4381500"/>
              <a:gd name="connsiteY6" fmla="*/ 4188320 h 4381500"/>
              <a:gd name="connsiteX7" fmla="*/ 0 w 4381500"/>
              <a:gd name="connsiteY7" fmla="*/ 193180 h 4381500"/>
              <a:gd name="connsiteX8" fmla="*/ 193180 w 4381500"/>
              <a:gd name="connsiteY8" fmla="*/ 0 h 438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81500" h="4381500">
                <a:moveTo>
                  <a:pt x="193180" y="0"/>
                </a:moveTo>
                <a:lnTo>
                  <a:pt x="4188320" y="0"/>
                </a:lnTo>
                <a:cubicBezTo>
                  <a:pt x="4295010" y="0"/>
                  <a:pt x="4381500" y="86490"/>
                  <a:pt x="4381500" y="193180"/>
                </a:cubicBezTo>
                <a:lnTo>
                  <a:pt x="4381500" y="4188320"/>
                </a:lnTo>
                <a:cubicBezTo>
                  <a:pt x="4381500" y="4295010"/>
                  <a:pt x="4295010" y="4381500"/>
                  <a:pt x="4188320" y="4381500"/>
                </a:cubicBezTo>
                <a:lnTo>
                  <a:pt x="193180" y="4381500"/>
                </a:lnTo>
                <a:cubicBezTo>
                  <a:pt x="86490" y="4381500"/>
                  <a:pt x="0" y="4295010"/>
                  <a:pt x="0" y="4188320"/>
                </a:cubicBezTo>
                <a:lnTo>
                  <a:pt x="0" y="193180"/>
                </a:lnTo>
                <a:cubicBezTo>
                  <a:pt x="0" y="86490"/>
                  <a:pt x="86490" y="0"/>
                  <a:pt x="193180" y="0"/>
                </a:cubicBezTo>
                <a:close/>
              </a:path>
            </a:pathLst>
          </a:custGeom>
          <a:noFill/>
          <a:ln w="5080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lang="en-US" sz="1200" err="1">
              <a:solidFill>
                <a:schemeClr val="tx1">
                  <a:lumMod val="75000"/>
                  <a:lumOff val="25000"/>
                </a:schemeClr>
              </a:solidFill>
              <a:latin typeface="Lato Light" panose="020F0302020204030203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287690" y="365125"/>
            <a:ext cx="7066109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6592888" y="1990725"/>
            <a:ext cx="4740275" cy="3568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7553168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68F776D3-F262-4396-9C08-BCFEE9D73A3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645412"/>
            <a:ext cx="12192000" cy="5212588"/>
          </a:xfrm>
          <a:custGeom>
            <a:avLst/>
            <a:gdLst>
              <a:gd name="connsiteX0" fmla="*/ 1958688 w 12192000"/>
              <a:gd name="connsiteY0" fmla="*/ 360 h 5212588"/>
              <a:gd name="connsiteX1" fmla="*/ 2365102 w 12192000"/>
              <a:gd name="connsiteY1" fmla="*/ 72023 h 5212588"/>
              <a:gd name="connsiteX2" fmla="*/ 11985484 w 12192000"/>
              <a:gd name="connsiteY2" fmla="*/ 3844967 h 5212588"/>
              <a:gd name="connsiteX3" fmla="*/ 12172760 w 12192000"/>
              <a:gd name="connsiteY3" fmla="*/ 3941093 h 5212588"/>
              <a:gd name="connsiteX4" fmla="*/ 12192000 w 12192000"/>
              <a:gd name="connsiteY4" fmla="*/ 3954986 h 5212588"/>
              <a:gd name="connsiteX5" fmla="*/ 12192000 w 12192000"/>
              <a:gd name="connsiteY5" fmla="*/ 5212588 h 5212588"/>
              <a:gd name="connsiteX6" fmla="*/ 0 w 12192000"/>
              <a:gd name="connsiteY6" fmla="*/ 5212588 h 5212588"/>
              <a:gd name="connsiteX7" fmla="*/ 0 w 12192000"/>
              <a:gd name="connsiteY7" fmla="*/ 3256232 h 5212588"/>
              <a:gd name="connsiteX8" fmla="*/ 1018162 w 12192000"/>
              <a:gd name="connsiteY8" fmla="*/ 660088 h 5212588"/>
              <a:gd name="connsiteX9" fmla="*/ 1958688 w 12192000"/>
              <a:gd name="connsiteY9" fmla="*/ 360 h 521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5212588">
                <a:moveTo>
                  <a:pt x="1958688" y="360"/>
                </a:moveTo>
                <a:cubicBezTo>
                  <a:pt x="2093640" y="-3203"/>
                  <a:pt x="2231518" y="19634"/>
                  <a:pt x="2365102" y="72023"/>
                </a:cubicBezTo>
                <a:lnTo>
                  <a:pt x="11985484" y="3844967"/>
                </a:lnTo>
                <a:cubicBezTo>
                  <a:pt x="12052276" y="3871162"/>
                  <a:pt x="12114833" y="3903504"/>
                  <a:pt x="12172760" y="3941093"/>
                </a:cubicBezTo>
                <a:lnTo>
                  <a:pt x="12192000" y="3954986"/>
                </a:lnTo>
                <a:lnTo>
                  <a:pt x="12192000" y="5212588"/>
                </a:lnTo>
                <a:lnTo>
                  <a:pt x="0" y="5212588"/>
                </a:lnTo>
                <a:lnTo>
                  <a:pt x="0" y="3256232"/>
                </a:lnTo>
                <a:lnTo>
                  <a:pt x="1018162" y="660088"/>
                </a:lnTo>
                <a:cubicBezTo>
                  <a:pt x="1175330" y="259336"/>
                  <a:pt x="1553836" y="11049"/>
                  <a:pt x="1958688" y="36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317500" dist="38100" dir="18900000" algn="bl" rotWithShape="0">
              <a:prstClr val="black">
                <a:alpha val="2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r>
              <a:rPr lang="en-US"/>
              <a:t>Add Picture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79061425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A347940E-F9A0-4C62-B1A0-C521D47B06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212586"/>
          </a:xfrm>
          <a:custGeom>
            <a:avLst/>
            <a:gdLst>
              <a:gd name="connsiteX0" fmla="*/ 0 w 12192000"/>
              <a:gd name="connsiteY0" fmla="*/ 0 h 5212586"/>
              <a:gd name="connsiteX1" fmla="*/ 12192000 w 12192000"/>
              <a:gd name="connsiteY1" fmla="*/ 0 h 5212586"/>
              <a:gd name="connsiteX2" fmla="*/ 12192000 w 12192000"/>
              <a:gd name="connsiteY2" fmla="*/ 1655490 h 5212586"/>
              <a:gd name="connsiteX3" fmla="*/ 11055844 w 12192000"/>
              <a:gd name="connsiteY3" fmla="*/ 4552499 h 5212586"/>
              <a:gd name="connsiteX4" fmla="*/ 9708904 w 12192000"/>
              <a:gd name="connsiteY4" fmla="*/ 5140564 h 5212586"/>
              <a:gd name="connsiteX5" fmla="*/ 88523 w 12192000"/>
              <a:gd name="connsiteY5" fmla="*/ 1367621 h 5212586"/>
              <a:gd name="connsiteX6" fmla="*/ 0 w 12192000"/>
              <a:gd name="connsiteY6" fmla="*/ 1327642 h 5212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212586">
                <a:moveTo>
                  <a:pt x="0" y="0"/>
                </a:moveTo>
                <a:lnTo>
                  <a:pt x="12192000" y="0"/>
                </a:lnTo>
                <a:lnTo>
                  <a:pt x="12192000" y="1655490"/>
                </a:lnTo>
                <a:lnTo>
                  <a:pt x="11055844" y="4552499"/>
                </a:lnTo>
                <a:cubicBezTo>
                  <a:pt x="10846287" y="5086836"/>
                  <a:pt x="10243241" y="5350122"/>
                  <a:pt x="9708904" y="5140564"/>
                </a:cubicBezTo>
                <a:lnTo>
                  <a:pt x="88523" y="1367621"/>
                </a:lnTo>
                <a:lnTo>
                  <a:pt x="0" y="132764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317500" dist="38100" dir="8100000" algn="tr" rotWithShape="0">
              <a:prstClr val="black">
                <a:alpha val="2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r>
              <a:rPr lang="en-US"/>
              <a:t>Add Picture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99673" y="4652816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6577" y="5558903"/>
            <a:ext cx="506012" cy="7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500896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6133A9E4-EBB7-4F31-9848-EEA91E6B395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1526" y="-342899"/>
            <a:ext cx="6595491" cy="7728585"/>
          </a:xfrm>
          <a:custGeom>
            <a:avLst/>
            <a:gdLst>
              <a:gd name="connsiteX0" fmla="*/ 3547360 w 6595491"/>
              <a:gd name="connsiteY0" fmla="*/ 4490085 h 7728585"/>
              <a:gd name="connsiteX1" fmla="*/ 6406646 w 6595491"/>
              <a:gd name="connsiteY1" fmla="*/ 4490085 h 7728585"/>
              <a:gd name="connsiteX2" fmla="*/ 6595491 w 6595491"/>
              <a:gd name="connsiteY2" fmla="*/ 4678930 h 7728585"/>
              <a:gd name="connsiteX3" fmla="*/ 6595491 w 6595491"/>
              <a:gd name="connsiteY3" fmla="*/ 7539740 h 7728585"/>
              <a:gd name="connsiteX4" fmla="*/ 6406646 w 6595491"/>
              <a:gd name="connsiteY4" fmla="*/ 7728585 h 7728585"/>
              <a:gd name="connsiteX5" fmla="*/ 3547360 w 6595491"/>
              <a:gd name="connsiteY5" fmla="*/ 7728585 h 7728585"/>
              <a:gd name="connsiteX6" fmla="*/ 3358515 w 6595491"/>
              <a:gd name="connsiteY6" fmla="*/ 7539740 h 7728585"/>
              <a:gd name="connsiteX7" fmla="*/ 3358515 w 6595491"/>
              <a:gd name="connsiteY7" fmla="*/ 4678930 h 7728585"/>
              <a:gd name="connsiteX8" fmla="*/ 3547360 w 6595491"/>
              <a:gd name="connsiteY8" fmla="*/ 4490085 h 7728585"/>
              <a:gd name="connsiteX9" fmla="*/ 3547360 w 6595491"/>
              <a:gd name="connsiteY9" fmla="*/ 1143000 h 7728585"/>
              <a:gd name="connsiteX10" fmla="*/ 6406646 w 6595491"/>
              <a:gd name="connsiteY10" fmla="*/ 1143000 h 7728585"/>
              <a:gd name="connsiteX11" fmla="*/ 6595491 w 6595491"/>
              <a:gd name="connsiteY11" fmla="*/ 1331845 h 7728585"/>
              <a:gd name="connsiteX12" fmla="*/ 6595491 w 6595491"/>
              <a:gd name="connsiteY12" fmla="*/ 4192655 h 7728585"/>
              <a:gd name="connsiteX13" fmla="*/ 6406646 w 6595491"/>
              <a:gd name="connsiteY13" fmla="*/ 4381500 h 7728585"/>
              <a:gd name="connsiteX14" fmla="*/ 3547360 w 6595491"/>
              <a:gd name="connsiteY14" fmla="*/ 4381500 h 7728585"/>
              <a:gd name="connsiteX15" fmla="*/ 3358515 w 6595491"/>
              <a:gd name="connsiteY15" fmla="*/ 4192655 h 7728585"/>
              <a:gd name="connsiteX16" fmla="*/ 3358515 w 6595491"/>
              <a:gd name="connsiteY16" fmla="*/ 1331845 h 7728585"/>
              <a:gd name="connsiteX17" fmla="*/ 3547360 w 6595491"/>
              <a:gd name="connsiteY17" fmla="*/ 1143000 h 7728585"/>
              <a:gd name="connsiteX18" fmla="*/ 188845 w 6595491"/>
              <a:gd name="connsiteY18" fmla="*/ 0 h 7728585"/>
              <a:gd name="connsiteX19" fmla="*/ 3048131 w 6595491"/>
              <a:gd name="connsiteY19" fmla="*/ 0 h 7728585"/>
              <a:gd name="connsiteX20" fmla="*/ 3236976 w 6595491"/>
              <a:gd name="connsiteY20" fmla="*/ 188845 h 7728585"/>
              <a:gd name="connsiteX21" fmla="*/ 3236976 w 6595491"/>
              <a:gd name="connsiteY21" fmla="*/ 6158615 h 7728585"/>
              <a:gd name="connsiteX22" fmla="*/ 3048131 w 6595491"/>
              <a:gd name="connsiteY22" fmla="*/ 6347460 h 7728585"/>
              <a:gd name="connsiteX23" fmla="*/ 188845 w 6595491"/>
              <a:gd name="connsiteY23" fmla="*/ 6347460 h 7728585"/>
              <a:gd name="connsiteX24" fmla="*/ 0 w 6595491"/>
              <a:gd name="connsiteY24" fmla="*/ 6158615 h 7728585"/>
              <a:gd name="connsiteX25" fmla="*/ 0 w 6595491"/>
              <a:gd name="connsiteY25" fmla="*/ 188845 h 7728585"/>
              <a:gd name="connsiteX26" fmla="*/ 188845 w 6595491"/>
              <a:gd name="connsiteY26" fmla="*/ 0 h 7728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595491" h="7728585">
                <a:moveTo>
                  <a:pt x="3547360" y="4490085"/>
                </a:moveTo>
                <a:lnTo>
                  <a:pt x="6406646" y="4490085"/>
                </a:lnTo>
                <a:cubicBezTo>
                  <a:pt x="6510942" y="4490085"/>
                  <a:pt x="6595491" y="4574634"/>
                  <a:pt x="6595491" y="4678930"/>
                </a:cubicBezTo>
                <a:lnTo>
                  <a:pt x="6595491" y="7539740"/>
                </a:lnTo>
                <a:cubicBezTo>
                  <a:pt x="6595491" y="7644036"/>
                  <a:pt x="6510942" y="7728585"/>
                  <a:pt x="6406646" y="7728585"/>
                </a:cubicBezTo>
                <a:lnTo>
                  <a:pt x="3547360" y="7728585"/>
                </a:lnTo>
                <a:cubicBezTo>
                  <a:pt x="3443064" y="7728585"/>
                  <a:pt x="3358515" y="7644036"/>
                  <a:pt x="3358515" y="7539740"/>
                </a:cubicBezTo>
                <a:lnTo>
                  <a:pt x="3358515" y="4678930"/>
                </a:lnTo>
                <a:cubicBezTo>
                  <a:pt x="3358515" y="4574634"/>
                  <a:pt x="3443064" y="4490085"/>
                  <a:pt x="3547360" y="4490085"/>
                </a:cubicBezTo>
                <a:close/>
                <a:moveTo>
                  <a:pt x="3547360" y="1143000"/>
                </a:moveTo>
                <a:lnTo>
                  <a:pt x="6406646" y="1143000"/>
                </a:lnTo>
                <a:cubicBezTo>
                  <a:pt x="6510942" y="1143000"/>
                  <a:pt x="6595491" y="1227549"/>
                  <a:pt x="6595491" y="1331845"/>
                </a:cubicBezTo>
                <a:lnTo>
                  <a:pt x="6595491" y="4192655"/>
                </a:lnTo>
                <a:cubicBezTo>
                  <a:pt x="6595491" y="4296951"/>
                  <a:pt x="6510942" y="4381500"/>
                  <a:pt x="6406646" y="4381500"/>
                </a:cubicBezTo>
                <a:lnTo>
                  <a:pt x="3547360" y="4381500"/>
                </a:lnTo>
                <a:cubicBezTo>
                  <a:pt x="3443064" y="4381500"/>
                  <a:pt x="3358515" y="4296951"/>
                  <a:pt x="3358515" y="4192655"/>
                </a:cubicBezTo>
                <a:lnTo>
                  <a:pt x="3358515" y="1331845"/>
                </a:lnTo>
                <a:cubicBezTo>
                  <a:pt x="3358515" y="1227549"/>
                  <a:pt x="3443064" y="1143000"/>
                  <a:pt x="3547360" y="1143000"/>
                </a:cubicBezTo>
                <a:close/>
                <a:moveTo>
                  <a:pt x="188845" y="0"/>
                </a:moveTo>
                <a:lnTo>
                  <a:pt x="3048131" y="0"/>
                </a:lnTo>
                <a:cubicBezTo>
                  <a:pt x="3152427" y="0"/>
                  <a:pt x="3236976" y="84549"/>
                  <a:pt x="3236976" y="188845"/>
                </a:cubicBezTo>
                <a:lnTo>
                  <a:pt x="3236976" y="6158615"/>
                </a:lnTo>
                <a:cubicBezTo>
                  <a:pt x="3236976" y="6262911"/>
                  <a:pt x="3152427" y="6347460"/>
                  <a:pt x="3048131" y="6347460"/>
                </a:cubicBezTo>
                <a:lnTo>
                  <a:pt x="188845" y="6347460"/>
                </a:lnTo>
                <a:cubicBezTo>
                  <a:pt x="84549" y="6347460"/>
                  <a:pt x="0" y="6262911"/>
                  <a:pt x="0" y="6158615"/>
                </a:cubicBezTo>
                <a:lnTo>
                  <a:pt x="0" y="188845"/>
                </a:lnTo>
                <a:cubicBezTo>
                  <a:pt x="0" y="84549"/>
                  <a:pt x="84549" y="0"/>
                  <a:pt x="18884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635000" sx="102000" sy="102000" algn="ctr" rotWithShape="0">
              <a:prstClr val="black">
                <a:alpha val="1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Add Picture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714770" y="365125"/>
            <a:ext cx="3639030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7723188" y="2266950"/>
            <a:ext cx="4248150" cy="4233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3861493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2590B4A6-4270-49D6-98BF-E29BA6B2F0B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61472" y="0"/>
            <a:ext cx="12192000" cy="5698580"/>
          </a:xfrm>
          <a:custGeom>
            <a:avLst/>
            <a:gdLst>
              <a:gd name="connsiteX0" fmla="*/ 0 w 12192000"/>
              <a:gd name="connsiteY0" fmla="*/ 0 h 5698580"/>
              <a:gd name="connsiteX1" fmla="*/ 12192000 w 12192000"/>
              <a:gd name="connsiteY1" fmla="*/ 0 h 5698580"/>
              <a:gd name="connsiteX2" fmla="*/ 12192000 w 12192000"/>
              <a:gd name="connsiteY2" fmla="*/ 4628944 h 5698580"/>
              <a:gd name="connsiteX3" fmla="*/ 0 w 12192000"/>
              <a:gd name="connsiteY3" fmla="*/ 5390547 h 5698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698580">
                <a:moveTo>
                  <a:pt x="0" y="0"/>
                </a:moveTo>
                <a:lnTo>
                  <a:pt x="12192000" y="0"/>
                </a:lnTo>
                <a:lnTo>
                  <a:pt x="12192000" y="4628944"/>
                </a:lnTo>
                <a:cubicBezTo>
                  <a:pt x="6096001" y="4628944"/>
                  <a:pt x="6096001" y="6392656"/>
                  <a:pt x="0" y="539054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r>
              <a:rPr lang="en-US"/>
              <a:t>Add Picture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54711" y="5698580"/>
            <a:ext cx="7637289" cy="81821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8280638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372CB704-B12A-4366-B5EF-496B460A635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47048" y="0"/>
            <a:ext cx="3044952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latin typeface="Lato" panose="020F0502020204030203" pitchFamily="34" charset="0"/>
              </a:defRPr>
            </a:lvl1pPr>
          </a:lstStyle>
          <a:p>
            <a:r>
              <a:rPr lang="en-US"/>
              <a:t>Add Picture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1010EE01-0D71-4B9F-8C52-E230846E865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02096" y="0"/>
            <a:ext cx="3044952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latin typeface="Lato" panose="020F0502020204030203" pitchFamily="34" charset="0"/>
              </a:defRPr>
            </a:lvl1pPr>
          </a:lstStyle>
          <a:p>
            <a:r>
              <a:rPr lang="en-US"/>
              <a:t>Add Picture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4D04BD5-1787-47E6-A53F-ADB9F146E19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056763" y="0"/>
            <a:ext cx="3044952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latin typeface="Lato" panose="020F0502020204030203" pitchFamily="34" charset="0"/>
              </a:defRPr>
            </a:lvl1pPr>
          </a:lstStyle>
          <a:p>
            <a:r>
              <a:rPr lang="en-US"/>
              <a:t>Add Picture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ACCE5E20-042A-45FC-9BBA-80922A39D88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044952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latin typeface="Lato" panose="020F0502020204030203" pitchFamily="34" charset="0"/>
              </a:defRPr>
            </a:lvl1pPr>
          </a:lstStyle>
          <a:p>
            <a:r>
              <a:rPr lang="en-US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298362068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C9F68B20-C86D-43CC-9254-8E1DAE91F05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5035" y="1736030"/>
            <a:ext cx="2075342" cy="2075342"/>
          </a:xfrm>
          <a:custGeom>
            <a:avLst/>
            <a:gdLst>
              <a:gd name="connsiteX0" fmla="*/ 1037671 w 2075342"/>
              <a:gd name="connsiteY0" fmla="*/ 0 h 2075342"/>
              <a:gd name="connsiteX1" fmla="*/ 1229332 w 2075342"/>
              <a:gd name="connsiteY1" fmla="*/ 79389 h 2075342"/>
              <a:gd name="connsiteX2" fmla="*/ 1995954 w 2075342"/>
              <a:gd name="connsiteY2" fmla="*/ 846010 h 2075342"/>
              <a:gd name="connsiteX3" fmla="*/ 1995954 w 2075342"/>
              <a:gd name="connsiteY3" fmla="*/ 1229332 h 2075342"/>
              <a:gd name="connsiteX4" fmla="*/ 1229332 w 2075342"/>
              <a:gd name="connsiteY4" fmla="*/ 1995954 h 2075342"/>
              <a:gd name="connsiteX5" fmla="*/ 846010 w 2075342"/>
              <a:gd name="connsiteY5" fmla="*/ 1995954 h 2075342"/>
              <a:gd name="connsiteX6" fmla="*/ 79389 w 2075342"/>
              <a:gd name="connsiteY6" fmla="*/ 1229332 h 2075342"/>
              <a:gd name="connsiteX7" fmla="*/ 79389 w 2075342"/>
              <a:gd name="connsiteY7" fmla="*/ 846010 h 2075342"/>
              <a:gd name="connsiteX8" fmla="*/ 846010 w 2075342"/>
              <a:gd name="connsiteY8" fmla="*/ 79389 h 2075342"/>
              <a:gd name="connsiteX9" fmla="*/ 1037671 w 2075342"/>
              <a:gd name="connsiteY9" fmla="*/ 0 h 2075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75342" h="2075342">
                <a:moveTo>
                  <a:pt x="1037671" y="0"/>
                </a:moveTo>
                <a:cubicBezTo>
                  <a:pt x="1107039" y="0"/>
                  <a:pt x="1176406" y="26463"/>
                  <a:pt x="1229332" y="79389"/>
                </a:cubicBezTo>
                <a:lnTo>
                  <a:pt x="1995954" y="846010"/>
                </a:lnTo>
                <a:cubicBezTo>
                  <a:pt x="2101805" y="951862"/>
                  <a:pt x="2101805" y="1123481"/>
                  <a:pt x="1995954" y="1229332"/>
                </a:cubicBezTo>
                <a:lnTo>
                  <a:pt x="1229332" y="1995954"/>
                </a:lnTo>
                <a:cubicBezTo>
                  <a:pt x="1123481" y="2101805"/>
                  <a:pt x="951862" y="2101805"/>
                  <a:pt x="846010" y="1995954"/>
                </a:cubicBezTo>
                <a:lnTo>
                  <a:pt x="79389" y="1229332"/>
                </a:lnTo>
                <a:cubicBezTo>
                  <a:pt x="-26463" y="1123481"/>
                  <a:pt x="-26463" y="951862"/>
                  <a:pt x="79389" y="846010"/>
                </a:cubicBezTo>
                <a:lnTo>
                  <a:pt x="846010" y="79389"/>
                </a:lnTo>
                <a:cubicBezTo>
                  <a:pt x="898936" y="26463"/>
                  <a:pt x="968303" y="0"/>
                  <a:pt x="103767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762000" dist="317500" dir="2700000" algn="tl" rotWithShape="0">
              <a:prstClr val="black">
                <a:alpha val="2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3" name="Freeform 14">
            <a:extLst>
              <a:ext uri="{FF2B5EF4-FFF2-40B4-BE49-F238E27FC236}">
                <a16:creationId xmlns:a16="http://schemas.microsoft.com/office/drawing/2014/main" id="{77B721FF-2CFA-4208-9F6B-97033C07CB8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646177" y="3314113"/>
            <a:ext cx="1992462" cy="1992462"/>
          </a:xfrm>
          <a:custGeom>
            <a:avLst/>
            <a:gdLst>
              <a:gd name="connsiteX0" fmla="*/ 996231 w 1992462"/>
              <a:gd name="connsiteY0" fmla="*/ 0 h 1992462"/>
              <a:gd name="connsiteX1" fmla="*/ 1180238 w 1992462"/>
              <a:gd name="connsiteY1" fmla="*/ 76218 h 1992462"/>
              <a:gd name="connsiteX2" fmla="*/ 1916244 w 1992462"/>
              <a:gd name="connsiteY2" fmla="*/ 812224 h 1992462"/>
              <a:gd name="connsiteX3" fmla="*/ 1916244 w 1992462"/>
              <a:gd name="connsiteY3" fmla="*/ 1180238 h 1992462"/>
              <a:gd name="connsiteX4" fmla="*/ 1180238 w 1992462"/>
              <a:gd name="connsiteY4" fmla="*/ 1916244 h 1992462"/>
              <a:gd name="connsiteX5" fmla="*/ 812224 w 1992462"/>
              <a:gd name="connsiteY5" fmla="*/ 1916244 h 1992462"/>
              <a:gd name="connsiteX6" fmla="*/ 76218 w 1992462"/>
              <a:gd name="connsiteY6" fmla="*/ 1180238 h 1992462"/>
              <a:gd name="connsiteX7" fmla="*/ 76218 w 1992462"/>
              <a:gd name="connsiteY7" fmla="*/ 812224 h 1992462"/>
              <a:gd name="connsiteX8" fmla="*/ 812224 w 1992462"/>
              <a:gd name="connsiteY8" fmla="*/ 76218 h 1992462"/>
              <a:gd name="connsiteX9" fmla="*/ 996231 w 1992462"/>
              <a:gd name="connsiteY9" fmla="*/ 0 h 1992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92462" h="1992462">
                <a:moveTo>
                  <a:pt x="996231" y="0"/>
                </a:moveTo>
                <a:cubicBezTo>
                  <a:pt x="1062829" y="0"/>
                  <a:pt x="1129426" y="25406"/>
                  <a:pt x="1180238" y="76218"/>
                </a:cubicBezTo>
                <a:lnTo>
                  <a:pt x="1916244" y="812224"/>
                </a:lnTo>
                <a:cubicBezTo>
                  <a:pt x="2017868" y="913848"/>
                  <a:pt x="2017868" y="1078614"/>
                  <a:pt x="1916244" y="1180238"/>
                </a:cubicBezTo>
                <a:lnTo>
                  <a:pt x="1180238" y="1916244"/>
                </a:lnTo>
                <a:cubicBezTo>
                  <a:pt x="1078614" y="2017868"/>
                  <a:pt x="913848" y="2017868"/>
                  <a:pt x="812224" y="1916244"/>
                </a:cubicBezTo>
                <a:lnTo>
                  <a:pt x="76218" y="1180238"/>
                </a:lnTo>
                <a:cubicBezTo>
                  <a:pt x="-25406" y="1078614"/>
                  <a:pt x="-25406" y="913848"/>
                  <a:pt x="76218" y="812224"/>
                </a:cubicBezTo>
                <a:lnTo>
                  <a:pt x="812224" y="76218"/>
                </a:lnTo>
                <a:cubicBezTo>
                  <a:pt x="863036" y="25406"/>
                  <a:pt x="929634" y="0"/>
                  <a:pt x="99623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762000" dist="317500" dir="2700000" algn="tl" rotWithShape="0">
              <a:prstClr val="black">
                <a:alpha val="2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4" name="Freeform 17">
            <a:extLst>
              <a:ext uri="{FF2B5EF4-FFF2-40B4-BE49-F238E27FC236}">
                <a16:creationId xmlns:a16="http://schemas.microsoft.com/office/drawing/2014/main" id="{F0DAB618-C9CE-4CC4-92F0-6236FADF7CB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37130" y="2078633"/>
            <a:ext cx="1992462" cy="1992462"/>
          </a:xfrm>
          <a:custGeom>
            <a:avLst/>
            <a:gdLst>
              <a:gd name="connsiteX0" fmla="*/ 996231 w 1992462"/>
              <a:gd name="connsiteY0" fmla="*/ 0 h 1992462"/>
              <a:gd name="connsiteX1" fmla="*/ 1180238 w 1992462"/>
              <a:gd name="connsiteY1" fmla="*/ 76218 h 1992462"/>
              <a:gd name="connsiteX2" fmla="*/ 1916244 w 1992462"/>
              <a:gd name="connsiteY2" fmla="*/ 812224 h 1992462"/>
              <a:gd name="connsiteX3" fmla="*/ 1916244 w 1992462"/>
              <a:gd name="connsiteY3" fmla="*/ 1180238 h 1992462"/>
              <a:gd name="connsiteX4" fmla="*/ 1180238 w 1992462"/>
              <a:gd name="connsiteY4" fmla="*/ 1916244 h 1992462"/>
              <a:gd name="connsiteX5" fmla="*/ 812224 w 1992462"/>
              <a:gd name="connsiteY5" fmla="*/ 1916244 h 1992462"/>
              <a:gd name="connsiteX6" fmla="*/ 76218 w 1992462"/>
              <a:gd name="connsiteY6" fmla="*/ 1180238 h 1992462"/>
              <a:gd name="connsiteX7" fmla="*/ 76218 w 1992462"/>
              <a:gd name="connsiteY7" fmla="*/ 812224 h 1992462"/>
              <a:gd name="connsiteX8" fmla="*/ 812224 w 1992462"/>
              <a:gd name="connsiteY8" fmla="*/ 76218 h 1992462"/>
              <a:gd name="connsiteX9" fmla="*/ 996231 w 1992462"/>
              <a:gd name="connsiteY9" fmla="*/ 0 h 1992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92462" h="1992462">
                <a:moveTo>
                  <a:pt x="996231" y="0"/>
                </a:moveTo>
                <a:cubicBezTo>
                  <a:pt x="1062829" y="0"/>
                  <a:pt x="1129426" y="25406"/>
                  <a:pt x="1180238" y="76218"/>
                </a:cubicBezTo>
                <a:lnTo>
                  <a:pt x="1916244" y="812224"/>
                </a:lnTo>
                <a:cubicBezTo>
                  <a:pt x="2017868" y="913848"/>
                  <a:pt x="2017868" y="1078614"/>
                  <a:pt x="1916244" y="1180238"/>
                </a:cubicBezTo>
                <a:lnTo>
                  <a:pt x="1180238" y="1916244"/>
                </a:lnTo>
                <a:cubicBezTo>
                  <a:pt x="1078614" y="2017868"/>
                  <a:pt x="913848" y="2017868"/>
                  <a:pt x="812224" y="1916244"/>
                </a:cubicBezTo>
                <a:lnTo>
                  <a:pt x="76218" y="1180238"/>
                </a:lnTo>
                <a:cubicBezTo>
                  <a:pt x="-25406" y="1078614"/>
                  <a:pt x="-25406" y="913848"/>
                  <a:pt x="76218" y="812224"/>
                </a:cubicBezTo>
                <a:lnTo>
                  <a:pt x="812224" y="76218"/>
                </a:lnTo>
                <a:cubicBezTo>
                  <a:pt x="863036" y="25406"/>
                  <a:pt x="929634" y="0"/>
                  <a:pt x="99623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762000" dist="317500" dir="2700000" algn="tl" rotWithShape="0">
              <a:prstClr val="black">
                <a:alpha val="2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5" name="Freeform 20">
            <a:extLst>
              <a:ext uri="{FF2B5EF4-FFF2-40B4-BE49-F238E27FC236}">
                <a16:creationId xmlns:a16="http://schemas.microsoft.com/office/drawing/2014/main" id="{466BF0FD-E3F6-4C17-B326-847FCCAD1A4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75414" y="2829564"/>
            <a:ext cx="2224949" cy="2224950"/>
          </a:xfrm>
          <a:custGeom>
            <a:avLst/>
            <a:gdLst>
              <a:gd name="connsiteX0" fmla="*/ 1112475 w 2224949"/>
              <a:gd name="connsiteY0" fmla="*/ 0 h 2224950"/>
              <a:gd name="connsiteX1" fmla="*/ 1317953 w 2224949"/>
              <a:gd name="connsiteY1" fmla="*/ 85112 h 2224950"/>
              <a:gd name="connsiteX2" fmla="*/ 2139838 w 2224949"/>
              <a:gd name="connsiteY2" fmla="*/ 906998 h 2224950"/>
              <a:gd name="connsiteX3" fmla="*/ 2139838 w 2224949"/>
              <a:gd name="connsiteY3" fmla="*/ 1317953 h 2224950"/>
              <a:gd name="connsiteX4" fmla="*/ 1317953 w 2224949"/>
              <a:gd name="connsiteY4" fmla="*/ 2139838 h 2224950"/>
              <a:gd name="connsiteX5" fmla="*/ 906998 w 2224949"/>
              <a:gd name="connsiteY5" fmla="*/ 2139838 h 2224950"/>
              <a:gd name="connsiteX6" fmla="*/ 85112 w 2224949"/>
              <a:gd name="connsiteY6" fmla="*/ 1317953 h 2224950"/>
              <a:gd name="connsiteX7" fmla="*/ 85112 w 2224949"/>
              <a:gd name="connsiteY7" fmla="*/ 906998 h 2224950"/>
              <a:gd name="connsiteX8" fmla="*/ 906998 w 2224949"/>
              <a:gd name="connsiteY8" fmla="*/ 85112 h 2224950"/>
              <a:gd name="connsiteX9" fmla="*/ 1112475 w 2224949"/>
              <a:gd name="connsiteY9" fmla="*/ 0 h 222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4949" h="2224950">
                <a:moveTo>
                  <a:pt x="1112475" y="0"/>
                </a:moveTo>
                <a:cubicBezTo>
                  <a:pt x="1186844" y="0"/>
                  <a:pt x="1261212" y="28371"/>
                  <a:pt x="1317953" y="85112"/>
                </a:cubicBezTo>
                <a:lnTo>
                  <a:pt x="2139838" y="906998"/>
                </a:lnTo>
                <a:cubicBezTo>
                  <a:pt x="2253320" y="1020480"/>
                  <a:pt x="2253320" y="1204470"/>
                  <a:pt x="2139838" y="1317953"/>
                </a:cubicBezTo>
                <a:lnTo>
                  <a:pt x="1317953" y="2139838"/>
                </a:lnTo>
                <a:cubicBezTo>
                  <a:pt x="1204471" y="2253321"/>
                  <a:pt x="1020480" y="2253321"/>
                  <a:pt x="906998" y="2139838"/>
                </a:cubicBezTo>
                <a:lnTo>
                  <a:pt x="85112" y="1317953"/>
                </a:lnTo>
                <a:cubicBezTo>
                  <a:pt x="-28370" y="1204470"/>
                  <a:pt x="-28370" y="1020480"/>
                  <a:pt x="85112" y="906998"/>
                </a:cubicBezTo>
                <a:lnTo>
                  <a:pt x="906998" y="85112"/>
                </a:lnTo>
                <a:cubicBezTo>
                  <a:pt x="963739" y="28371"/>
                  <a:pt x="1038107" y="0"/>
                  <a:pt x="111247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762000" dist="317500" dir="2700000" algn="tl" rotWithShape="0">
              <a:prstClr val="black">
                <a:alpha val="2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6" name="Freeform 23">
            <a:extLst>
              <a:ext uri="{FF2B5EF4-FFF2-40B4-BE49-F238E27FC236}">
                <a16:creationId xmlns:a16="http://schemas.microsoft.com/office/drawing/2014/main" id="{A9891003-8905-4741-8578-86EB75DE5DD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244957" y="1675863"/>
            <a:ext cx="2195673" cy="2195674"/>
          </a:xfrm>
          <a:custGeom>
            <a:avLst/>
            <a:gdLst>
              <a:gd name="connsiteX0" fmla="*/ 1097837 w 2195673"/>
              <a:gd name="connsiteY0" fmla="*/ 0 h 2195674"/>
              <a:gd name="connsiteX1" fmla="*/ 1300611 w 2195673"/>
              <a:gd name="connsiteY1" fmla="*/ 83992 h 2195674"/>
              <a:gd name="connsiteX2" fmla="*/ 2111682 w 2195673"/>
              <a:gd name="connsiteY2" fmla="*/ 895063 h 2195674"/>
              <a:gd name="connsiteX3" fmla="*/ 2111682 w 2195673"/>
              <a:gd name="connsiteY3" fmla="*/ 1300611 h 2195674"/>
              <a:gd name="connsiteX4" fmla="*/ 1300611 w 2195673"/>
              <a:gd name="connsiteY4" fmla="*/ 2111683 h 2195674"/>
              <a:gd name="connsiteX5" fmla="*/ 895063 w 2195673"/>
              <a:gd name="connsiteY5" fmla="*/ 2111683 h 2195674"/>
              <a:gd name="connsiteX6" fmla="*/ 83992 w 2195673"/>
              <a:gd name="connsiteY6" fmla="*/ 1300611 h 2195674"/>
              <a:gd name="connsiteX7" fmla="*/ 83992 w 2195673"/>
              <a:gd name="connsiteY7" fmla="*/ 895063 h 2195674"/>
              <a:gd name="connsiteX8" fmla="*/ 895063 w 2195673"/>
              <a:gd name="connsiteY8" fmla="*/ 83992 h 2195674"/>
              <a:gd name="connsiteX9" fmla="*/ 1097837 w 2195673"/>
              <a:gd name="connsiteY9" fmla="*/ 0 h 2195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95673" h="2195674">
                <a:moveTo>
                  <a:pt x="1097837" y="0"/>
                </a:moveTo>
                <a:cubicBezTo>
                  <a:pt x="1171227" y="0"/>
                  <a:pt x="1244617" y="27997"/>
                  <a:pt x="1300611" y="83992"/>
                </a:cubicBezTo>
                <a:lnTo>
                  <a:pt x="2111682" y="895063"/>
                </a:lnTo>
                <a:cubicBezTo>
                  <a:pt x="2223671" y="1007052"/>
                  <a:pt x="2223671" y="1188623"/>
                  <a:pt x="2111682" y="1300611"/>
                </a:cubicBezTo>
                <a:lnTo>
                  <a:pt x="1300611" y="2111683"/>
                </a:lnTo>
                <a:cubicBezTo>
                  <a:pt x="1188622" y="2223671"/>
                  <a:pt x="1007052" y="2223671"/>
                  <a:pt x="895063" y="2111683"/>
                </a:cubicBezTo>
                <a:lnTo>
                  <a:pt x="83992" y="1300611"/>
                </a:lnTo>
                <a:cubicBezTo>
                  <a:pt x="-27997" y="1188623"/>
                  <a:pt x="-27997" y="1007052"/>
                  <a:pt x="83992" y="895063"/>
                </a:cubicBezTo>
                <a:lnTo>
                  <a:pt x="895063" y="83992"/>
                </a:lnTo>
                <a:cubicBezTo>
                  <a:pt x="951058" y="27997"/>
                  <a:pt x="1024447" y="0"/>
                  <a:pt x="109783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762000" dist="317500" dir="2700000" algn="tl" rotWithShape="0">
              <a:prstClr val="black">
                <a:alpha val="2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1864684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6005126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9A1EBA87-D6F9-4099-83D5-AAED60E3D62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4540251" cy="6858000"/>
          </a:xfrm>
          <a:custGeom>
            <a:avLst/>
            <a:gdLst>
              <a:gd name="connsiteX0" fmla="*/ 0 w 4540251"/>
              <a:gd name="connsiteY0" fmla="*/ 0 h 6858000"/>
              <a:gd name="connsiteX1" fmla="*/ 4540251 w 4540251"/>
              <a:gd name="connsiteY1" fmla="*/ 0 h 6858000"/>
              <a:gd name="connsiteX2" fmla="*/ 4540251 w 4540251"/>
              <a:gd name="connsiteY2" fmla="*/ 6858000 h 6858000"/>
              <a:gd name="connsiteX3" fmla="*/ 0 w 454025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40251" h="6858000">
                <a:moveTo>
                  <a:pt x="0" y="0"/>
                </a:moveTo>
                <a:lnTo>
                  <a:pt x="4540251" y="0"/>
                </a:lnTo>
                <a:lnTo>
                  <a:pt x="454025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latin typeface="Lato" panose="020F0502020204030203" pitchFamily="34" charset="0"/>
              </a:defRPr>
            </a:lvl1pPr>
          </a:lstStyle>
          <a:p>
            <a:r>
              <a:rPr lang="en-US"/>
              <a:t>Add Picture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264202" y="242181"/>
            <a:ext cx="633883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5248275" y="1958975"/>
            <a:ext cx="6354763" cy="4657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9812148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0">
            <a:extLst>
              <a:ext uri="{FF2B5EF4-FFF2-40B4-BE49-F238E27FC236}">
                <a16:creationId xmlns:a16="http://schemas.microsoft.com/office/drawing/2014/main" id="{1EEE8353-5E63-4C29-9930-F4732052054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839200" y="2057400"/>
            <a:ext cx="2743200" cy="3829050"/>
          </a:xfrm>
          <a:custGeom>
            <a:avLst/>
            <a:gdLst>
              <a:gd name="connsiteX0" fmla="*/ 68799 w 2743200"/>
              <a:gd name="connsiteY0" fmla="*/ 0 h 3829050"/>
              <a:gd name="connsiteX1" fmla="*/ 2674401 w 2743200"/>
              <a:gd name="connsiteY1" fmla="*/ 0 h 3829050"/>
              <a:gd name="connsiteX2" fmla="*/ 2743200 w 2743200"/>
              <a:gd name="connsiteY2" fmla="*/ 68799 h 3829050"/>
              <a:gd name="connsiteX3" fmla="*/ 2743200 w 2743200"/>
              <a:gd name="connsiteY3" fmla="*/ 3760251 h 3829050"/>
              <a:gd name="connsiteX4" fmla="*/ 2674401 w 2743200"/>
              <a:gd name="connsiteY4" fmla="*/ 3829050 h 3829050"/>
              <a:gd name="connsiteX5" fmla="*/ 68799 w 2743200"/>
              <a:gd name="connsiteY5" fmla="*/ 3829050 h 3829050"/>
              <a:gd name="connsiteX6" fmla="*/ 0 w 2743200"/>
              <a:gd name="connsiteY6" fmla="*/ 3760251 h 3829050"/>
              <a:gd name="connsiteX7" fmla="*/ 0 w 2743200"/>
              <a:gd name="connsiteY7" fmla="*/ 68799 h 3829050"/>
              <a:gd name="connsiteX8" fmla="*/ 68799 w 2743200"/>
              <a:gd name="connsiteY8" fmla="*/ 0 h 382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3200" h="3829050">
                <a:moveTo>
                  <a:pt x="68799" y="0"/>
                </a:moveTo>
                <a:lnTo>
                  <a:pt x="2674401" y="0"/>
                </a:lnTo>
                <a:cubicBezTo>
                  <a:pt x="2712398" y="0"/>
                  <a:pt x="2743200" y="30802"/>
                  <a:pt x="2743200" y="68799"/>
                </a:cubicBezTo>
                <a:lnTo>
                  <a:pt x="2743200" y="3760251"/>
                </a:lnTo>
                <a:cubicBezTo>
                  <a:pt x="2743200" y="3798248"/>
                  <a:pt x="2712398" y="3829050"/>
                  <a:pt x="2674401" y="3829050"/>
                </a:cubicBezTo>
                <a:lnTo>
                  <a:pt x="68799" y="3829050"/>
                </a:lnTo>
                <a:cubicBezTo>
                  <a:pt x="30802" y="3829050"/>
                  <a:pt x="0" y="3798248"/>
                  <a:pt x="0" y="3760251"/>
                </a:cubicBezTo>
                <a:lnTo>
                  <a:pt x="0" y="68799"/>
                </a:lnTo>
                <a:cubicBezTo>
                  <a:pt x="0" y="30802"/>
                  <a:pt x="30802" y="0"/>
                  <a:pt x="6879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635000" dist="38100" dir="8100000" algn="tr" rotWithShape="0">
              <a:prstClr val="black">
                <a:alpha val="1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Add Picture</a:t>
            </a:r>
          </a:p>
        </p:txBody>
      </p:sp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998609BB-4851-47D0-80EB-A0A0AAF5B06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924550" y="2057400"/>
            <a:ext cx="2743200" cy="3829050"/>
          </a:xfrm>
          <a:custGeom>
            <a:avLst/>
            <a:gdLst>
              <a:gd name="connsiteX0" fmla="*/ 68799 w 2743200"/>
              <a:gd name="connsiteY0" fmla="*/ 0 h 3829050"/>
              <a:gd name="connsiteX1" fmla="*/ 2674401 w 2743200"/>
              <a:gd name="connsiteY1" fmla="*/ 0 h 3829050"/>
              <a:gd name="connsiteX2" fmla="*/ 2743200 w 2743200"/>
              <a:gd name="connsiteY2" fmla="*/ 68799 h 3829050"/>
              <a:gd name="connsiteX3" fmla="*/ 2743200 w 2743200"/>
              <a:gd name="connsiteY3" fmla="*/ 3760251 h 3829050"/>
              <a:gd name="connsiteX4" fmla="*/ 2674401 w 2743200"/>
              <a:gd name="connsiteY4" fmla="*/ 3829050 h 3829050"/>
              <a:gd name="connsiteX5" fmla="*/ 68799 w 2743200"/>
              <a:gd name="connsiteY5" fmla="*/ 3829050 h 3829050"/>
              <a:gd name="connsiteX6" fmla="*/ 0 w 2743200"/>
              <a:gd name="connsiteY6" fmla="*/ 3760251 h 3829050"/>
              <a:gd name="connsiteX7" fmla="*/ 0 w 2743200"/>
              <a:gd name="connsiteY7" fmla="*/ 68799 h 3829050"/>
              <a:gd name="connsiteX8" fmla="*/ 68799 w 2743200"/>
              <a:gd name="connsiteY8" fmla="*/ 0 h 382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3200" h="3829050">
                <a:moveTo>
                  <a:pt x="68799" y="0"/>
                </a:moveTo>
                <a:lnTo>
                  <a:pt x="2674401" y="0"/>
                </a:lnTo>
                <a:cubicBezTo>
                  <a:pt x="2712398" y="0"/>
                  <a:pt x="2743200" y="30802"/>
                  <a:pt x="2743200" y="68799"/>
                </a:cubicBezTo>
                <a:lnTo>
                  <a:pt x="2743200" y="3760251"/>
                </a:lnTo>
                <a:cubicBezTo>
                  <a:pt x="2743200" y="3798248"/>
                  <a:pt x="2712398" y="3829050"/>
                  <a:pt x="2674401" y="3829050"/>
                </a:cubicBezTo>
                <a:lnTo>
                  <a:pt x="68799" y="3829050"/>
                </a:lnTo>
                <a:cubicBezTo>
                  <a:pt x="30802" y="3829050"/>
                  <a:pt x="0" y="3798248"/>
                  <a:pt x="0" y="3760251"/>
                </a:cubicBezTo>
                <a:lnTo>
                  <a:pt x="0" y="68799"/>
                </a:lnTo>
                <a:cubicBezTo>
                  <a:pt x="0" y="30802"/>
                  <a:pt x="30802" y="0"/>
                  <a:pt x="6879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635000" dist="38100" dir="8100000" algn="tr" rotWithShape="0">
              <a:prstClr val="black">
                <a:alpha val="1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Add Picture</a:t>
            </a:r>
          </a:p>
        </p:txBody>
      </p:sp>
      <p:sp>
        <p:nvSpPr>
          <p:cNvPr id="4" name="Picture Placeholder 12">
            <a:extLst>
              <a:ext uri="{FF2B5EF4-FFF2-40B4-BE49-F238E27FC236}">
                <a16:creationId xmlns:a16="http://schemas.microsoft.com/office/drawing/2014/main" id="{08340A62-4214-4A8E-8845-3216BD68374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009900" y="2057400"/>
            <a:ext cx="2743200" cy="3829050"/>
          </a:xfrm>
          <a:custGeom>
            <a:avLst/>
            <a:gdLst>
              <a:gd name="connsiteX0" fmla="*/ 68799 w 2743200"/>
              <a:gd name="connsiteY0" fmla="*/ 0 h 3829050"/>
              <a:gd name="connsiteX1" fmla="*/ 2674401 w 2743200"/>
              <a:gd name="connsiteY1" fmla="*/ 0 h 3829050"/>
              <a:gd name="connsiteX2" fmla="*/ 2743200 w 2743200"/>
              <a:gd name="connsiteY2" fmla="*/ 68799 h 3829050"/>
              <a:gd name="connsiteX3" fmla="*/ 2743200 w 2743200"/>
              <a:gd name="connsiteY3" fmla="*/ 3760251 h 3829050"/>
              <a:gd name="connsiteX4" fmla="*/ 2674401 w 2743200"/>
              <a:gd name="connsiteY4" fmla="*/ 3829050 h 3829050"/>
              <a:gd name="connsiteX5" fmla="*/ 68799 w 2743200"/>
              <a:gd name="connsiteY5" fmla="*/ 3829050 h 3829050"/>
              <a:gd name="connsiteX6" fmla="*/ 0 w 2743200"/>
              <a:gd name="connsiteY6" fmla="*/ 3760251 h 3829050"/>
              <a:gd name="connsiteX7" fmla="*/ 0 w 2743200"/>
              <a:gd name="connsiteY7" fmla="*/ 68799 h 3829050"/>
              <a:gd name="connsiteX8" fmla="*/ 68799 w 2743200"/>
              <a:gd name="connsiteY8" fmla="*/ 0 h 382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3200" h="3829050">
                <a:moveTo>
                  <a:pt x="68799" y="0"/>
                </a:moveTo>
                <a:lnTo>
                  <a:pt x="2674401" y="0"/>
                </a:lnTo>
                <a:cubicBezTo>
                  <a:pt x="2712398" y="0"/>
                  <a:pt x="2743200" y="30802"/>
                  <a:pt x="2743200" y="68799"/>
                </a:cubicBezTo>
                <a:lnTo>
                  <a:pt x="2743200" y="3760251"/>
                </a:lnTo>
                <a:cubicBezTo>
                  <a:pt x="2743200" y="3798248"/>
                  <a:pt x="2712398" y="3829050"/>
                  <a:pt x="2674401" y="3829050"/>
                </a:cubicBezTo>
                <a:lnTo>
                  <a:pt x="68799" y="3829050"/>
                </a:lnTo>
                <a:cubicBezTo>
                  <a:pt x="30802" y="3829050"/>
                  <a:pt x="0" y="3798248"/>
                  <a:pt x="0" y="3760251"/>
                </a:cubicBezTo>
                <a:lnTo>
                  <a:pt x="0" y="68799"/>
                </a:lnTo>
                <a:cubicBezTo>
                  <a:pt x="0" y="30802"/>
                  <a:pt x="30802" y="0"/>
                  <a:pt x="6879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635000" dist="38100" dir="8100000" algn="tr" rotWithShape="0">
              <a:prstClr val="black">
                <a:alpha val="1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Add Picture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9024562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828CA471-2C49-4C56-B95A-2DB1B5AE735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745855" y="2785113"/>
            <a:ext cx="2076450" cy="2167887"/>
          </a:xfrm>
          <a:custGeom>
            <a:avLst/>
            <a:gdLst>
              <a:gd name="connsiteX0" fmla="*/ 0 w 2076450"/>
              <a:gd name="connsiteY0" fmla="*/ 0 h 2167887"/>
              <a:gd name="connsiteX1" fmla="*/ 2076450 w 2076450"/>
              <a:gd name="connsiteY1" fmla="*/ 0 h 2167887"/>
              <a:gd name="connsiteX2" fmla="*/ 2076450 w 2076450"/>
              <a:gd name="connsiteY2" fmla="*/ 2167887 h 2167887"/>
              <a:gd name="connsiteX3" fmla="*/ 0 w 2076450"/>
              <a:gd name="connsiteY3" fmla="*/ 2167887 h 2167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6450" h="2167887">
                <a:moveTo>
                  <a:pt x="0" y="0"/>
                </a:moveTo>
                <a:lnTo>
                  <a:pt x="2076450" y="0"/>
                </a:lnTo>
                <a:lnTo>
                  <a:pt x="2076450" y="2167887"/>
                </a:lnTo>
                <a:lnTo>
                  <a:pt x="0" y="21678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3" name="Picture Placeholder 13">
            <a:extLst>
              <a:ext uri="{FF2B5EF4-FFF2-40B4-BE49-F238E27FC236}">
                <a16:creationId xmlns:a16="http://schemas.microsoft.com/office/drawing/2014/main" id="{7798F40D-1D1A-4CEF-B926-F73997050E4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87135" y="2785113"/>
            <a:ext cx="2076450" cy="2167887"/>
          </a:xfrm>
          <a:custGeom>
            <a:avLst/>
            <a:gdLst>
              <a:gd name="connsiteX0" fmla="*/ 0 w 2076450"/>
              <a:gd name="connsiteY0" fmla="*/ 0 h 2167887"/>
              <a:gd name="connsiteX1" fmla="*/ 2076450 w 2076450"/>
              <a:gd name="connsiteY1" fmla="*/ 0 h 2167887"/>
              <a:gd name="connsiteX2" fmla="*/ 2076450 w 2076450"/>
              <a:gd name="connsiteY2" fmla="*/ 2167887 h 2167887"/>
              <a:gd name="connsiteX3" fmla="*/ 0 w 2076450"/>
              <a:gd name="connsiteY3" fmla="*/ 2167887 h 2167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6450" h="2167887">
                <a:moveTo>
                  <a:pt x="0" y="0"/>
                </a:moveTo>
                <a:lnTo>
                  <a:pt x="2076450" y="0"/>
                </a:lnTo>
                <a:lnTo>
                  <a:pt x="2076450" y="2167887"/>
                </a:lnTo>
                <a:lnTo>
                  <a:pt x="0" y="21678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4" name="Picture Placeholder 14">
            <a:extLst>
              <a:ext uri="{FF2B5EF4-FFF2-40B4-BE49-F238E27FC236}">
                <a16:creationId xmlns:a16="http://schemas.microsoft.com/office/drawing/2014/main" id="{1119D26F-14B3-4453-B760-F5F2373E246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828415" y="2785113"/>
            <a:ext cx="2076450" cy="2167887"/>
          </a:xfrm>
          <a:custGeom>
            <a:avLst/>
            <a:gdLst>
              <a:gd name="connsiteX0" fmla="*/ 0 w 2076450"/>
              <a:gd name="connsiteY0" fmla="*/ 0 h 2167887"/>
              <a:gd name="connsiteX1" fmla="*/ 2076450 w 2076450"/>
              <a:gd name="connsiteY1" fmla="*/ 0 h 2167887"/>
              <a:gd name="connsiteX2" fmla="*/ 2076450 w 2076450"/>
              <a:gd name="connsiteY2" fmla="*/ 2167887 h 2167887"/>
              <a:gd name="connsiteX3" fmla="*/ 0 w 2076450"/>
              <a:gd name="connsiteY3" fmla="*/ 2167887 h 2167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6450" h="2167887">
                <a:moveTo>
                  <a:pt x="0" y="0"/>
                </a:moveTo>
                <a:lnTo>
                  <a:pt x="2076450" y="0"/>
                </a:lnTo>
                <a:lnTo>
                  <a:pt x="2076450" y="2167887"/>
                </a:lnTo>
                <a:lnTo>
                  <a:pt x="0" y="21678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5" name="Picture Placeholder 15">
            <a:extLst>
              <a:ext uri="{FF2B5EF4-FFF2-40B4-BE49-F238E27FC236}">
                <a16:creationId xmlns:a16="http://schemas.microsoft.com/office/drawing/2014/main" id="{27FB6A6D-77D3-48A8-A82E-B09821D00A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69695" y="2785113"/>
            <a:ext cx="2076450" cy="2167887"/>
          </a:xfrm>
          <a:custGeom>
            <a:avLst/>
            <a:gdLst>
              <a:gd name="connsiteX0" fmla="*/ 0 w 2076450"/>
              <a:gd name="connsiteY0" fmla="*/ 0 h 2167887"/>
              <a:gd name="connsiteX1" fmla="*/ 2076450 w 2076450"/>
              <a:gd name="connsiteY1" fmla="*/ 0 h 2167887"/>
              <a:gd name="connsiteX2" fmla="*/ 2076450 w 2076450"/>
              <a:gd name="connsiteY2" fmla="*/ 2167887 h 2167887"/>
              <a:gd name="connsiteX3" fmla="*/ 0 w 2076450"/>
              <a:gd name="connsiteY3" fmla="*/ 2167887 h 2167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6450" h="2167887">
                <a:moveTo>
                  <a:pt x="0" y="0"/>
                </a:moveTo>
                <a:lnTo>
                  <a:pt x="2076450" y="0"/>
                </a:lnTo>
                <a:lnTo>
                  <a:pt x="2076450" y="2167887"/>
                </a:lnTo>
                <a:lnTo>
                  <a:pt x="0" y="21678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9335" y="88763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4023042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4CD62D2-4611-4F2D-A763-759D4C5EBFA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549613" y="2761770"/>
            <a:ext cx="4552950" cy="2857500"/>
          </a:xfrm>
          <a:custGeom>
            <a:avLst/>
            <a:gdLst>
              <a:gd name="connsiteX0" fmla="*/ 0 w 4552950"/>
              <a:gd name="connsiteY0" fmla="*/ 0 h 2857500"/>
              <a:gd name="connsiteX1" fmla="*/ 4552950 w 4552950"/>
              <a:gd name="connsiteY1" fmla="*/ 0 h 2857500"/>
              <a:gd name="connsiteX2" fmla="*/ 4552950 w 4552950"/>
              <a:gd name="connsiteY2" fmla="*/ 2857500 h 2857500"/>
              <a:gd name="connsiteX3" fmla="*/ 0 w 4552950"/>
              <a:gd name="connsiteY3" fmla="*/ 2857500 h 285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2950" h="2857500">
                <a:moveTo>
                  <a:pt x="0" y="0"/>
                </a:moveTo>
                <a:lnTo>
                  <a:pt x="4552950" y="0"/>
                </a:lnTo>
                <a:lnTo>
                  <a:pt x="4552950" y="2857500"/>
                </a:lnTo>
                <a:lnTo>
                  <a:pt x="0" y="2857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innerShdw blurRad="114300">
              <a:prstClr val="black">
                <a:alpha val="20000"/>
              </a:prstClr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Lato" panose="020F0502020204030203" pitchFamily="34" charset="0"/>
              </a:defRPr>
            </a:lvl1pPr>
          </a:lstStyle>
          <a:p>
            <a:r>
              <a:rPr lang="en-US"/>
              <a:t>Add Picture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1E309ED-CFD7-40CC-9574-8B3C633D051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73138" y="1047270"/>
            <a:ext cx="4552950" cy="2857500"/>
          </a:xfrm>
          <a:custGeom>
            <a:avLst/>
            <a:gdLst>
              <a:gd name="connsiteX0" fmla="*/ 0 w 4552950"/>
              <a:gd name="connsiteY0" fmla="*/ 0 h 2857500"/>
              <a:gd name="connsiteX1" fmla="*/ 4552950 w 4552950"/>
              <a:gd name="connsiteY1" fmla="*/ 0 h 2857500"/>
              <a:gd name="connsiteX2" fmla="*/ 4552950 w 4552950"/>
              <a:gd name="connsiteY2" fmla="*/ 2857500 h 2857500"/>
              <a:gd name="connsiteX3" fmla="*/ 0 w 4552950"/>
              <a:gd name="connsiteY3" fmla="*/ 2857500 h 285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2950" h="2857500">
                <a:moveTo>
                  <a:pt x="0" y="0"/>
                </a:moveTo>
                <a:lnTo>
                  <a:pt x="4552950" y="0"/>
                </a:lnTo>
                <a:lnTo>
                  <a:pt x="4552950" y="2857500"/>
                </a:lnTo>
                <a:lnTo>
                  <a:pt x="0" y="2857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635000" dist="1905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Lato" panose="020F0502020204030203" pitchFamily="34" charset="0"/>
              </a:defRPr>
            </a:lvl1pPr>
          </a:lstStyle>
          <a:p>
            <a:r>
              <a:rPr lang="en-US"/>
              <a:t>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884238" y="1898650"/>
            <a:ext cx="5140325" cy="3721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8426830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7">
            <a:extLst>
              <a:ext uri="{FF2B5EF4-FFF2-40B4-BE49-F238E27FC236}">
                <a16:creationId xmlns:a16="http://schemas.microsoft.com/office/drawing/2014/main" id="{A312C010-0EA6-4691-BE79-C3DF30035DDE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417328" y="1480311"/>
            <a:ext cx="2155208" cy="382219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Lato" panose="020F050202020403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28"/>
          </p:nvPr>
        </p:nvSpPr>
        <p:spPr>
          <a:xfrm>
            <a:off x="3865563" y="1479550"/>
            <a:ext cx="7488237" cy="3744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9715011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1B771AB-2047-4B64-A4D2-FA26ED51F63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940792" y="1480310"/>
            <a:ext cx="2155208" cy="3822191"/>
          </a:xfrm>
          <a:custGeom>
            <a:avLst/>
            <a:gdLst>
              <a:gd name="connsiteX0" fmla="*/ 0 w 4552950"/>
              <a:gd name="connsiteY0" fmla="*/ 0 h 2857500"/>
              <a:gd name="connsiteX1" fmla="*/ 4552950 w 4552950"/>
              <a:gd name="connsiteY1" fmla="*/ 0 h 2857500"/>
              <a:gd name="connsiteX2" fmla="*/ 4552950 w 4552950"/>
              <a:gd name="connsiteY2" fmla="*/ 2857500 h 2857500"/>
              <a:gd name="connsiteX3" fmla="*/ 0 w 4552950"/>
              <a:gd name="connsiteY3" fmla="*/ 2857500 h 285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2950" h="2857500">
                <a:moveTo>
                  <a:pt x="0" y="0"/>
                </a:moveTo>
                <a:lnTo>
                  <a:pt x="4552950" y="0"/>
                </a:lnTo>
                <a:lnTo>
                  <a:pt x="4552950" y="2857500"/>
                </a:lnTo>
                <a:lnTo>
                  <a:pt x="0" y="2857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635000" dist="1905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Lato" panose="020F0502020204030203" pitchFamily="34" charset="0"/>
              </a:defRPr>
            </a:lvl1pPr>
          </a:lstStyle>
          <a:p>
            <a:r>
              <a:rPr lang="en-US"/>
              <a:t>Add Picture</a:t>
            </a:r>
          </a:p>
        </p:txBody>
      </p:sp>
      <p:sp>
        <p:nvSpPr>
          <p:cNvPr id="4" name="Picture Placeholder 17">
            <a:extLst>
              <a:ext uri="{FF2B5EF4-FFF2-40B4-BE49-F238E27FC236}">
                <a16:creationId xmlns:a16="http://schemas.microsoft.com/office/drawing/2014/main" id="{63FD12DE-BCAF-4EA8-BDAB-B3923E6073DC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417328" y="1480311"/>
            <a:ext cx="2155208" cy="382219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Lato" panose="020F050202020403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29"/>
          </p:nvPr>
        </p:nvSpPr>
        <p:spPr>
          <a:xfrm>
            <a:off x="6554788" y="1480311"/>
            <a:ext cx="4799012" cy="37217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1666779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318F4C4-7FB4-42B6-A73D-F9880680F01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23057" y="-220756"/>
            <a:ext cx="6534150" cy="6667500"/>
          </a:xfrm>
          <a:custGeom>
            <a:avLst/>
            <a:gdLst>
              <a:gd name="connsiteX0" fmla="*/ 272278 w 6534150"/>
              <a:gd name="connsiteY0" fmla="*/ 0 h 6667500"/>
              <a:gd name="connsiteX1" fmla="*/ 6261872 w 6534150"/>
              <a:gd name="connsiteY1" fmla="*/ 0 h 6667500"/>
              <a:gd name="connsiteX2" fmla="*/ 6534150 w 6534150"/>
              <a:gd name="connsiteY2" fmla="*/ 272278 h 6667500"/>
              <a:gd name="connsiteX3" fmla="*/ 6534150 w 6534150"/>
              <a:gd name="connsiteY3" fmla="*/ 6395222 h 6667500"/>
              <a:gd name="connsiteX4" fmla="*/ 6261872 w 6534150"/>
              <a:gd name="connsiteY4" fmla="*/ 6667500 h 6667500"/>
              <a:gd name="connsiteX5" fmla="*/ 272278 w 6534150"/>
              <a:gd name="connsiteY5" fmla="*/ 6667500 h 6667500"/>
              <a:gd name="connsiteX6" fmla="*/ 0 w 6534150"/>
              <a:gd name="connsiteY6" fmla="*/ 6395222 h 6667500"/>
              <a:gd name="connsiteX7" fmla="*/ 0 w 6534150"/>
              <a:gd name="connsiteY7" fmla="*/ 272278 h 6667500"/>
              <a:gd name="connsiteX8" fmla="*/ 272278 w 6534150"/>
              <a:gd name="connsiteY8" fmla="*/ 0 h 666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34150" h="6667500">
                <a:moveTo>
                  <a:pt x="272278" y="0"/>
                </a:moveTo>
                <a:lnTo>
                  <a:pt x="6261872" y="0"/>
                </a:lnTo>
                <a:cubicBezTo>
                  <a:pt x="6412247" y="0"/>
                  <a:pt x="6534150" y="121903"/>
                  <a:pt x="6534150" y="272278"/>
                </a:cubicBezTo>
                <a:lnTo>
                  <a:pt x="6534150" y="6395222"/>
                </a:lnTo>
                <a:cubicBezTo>
                  <a:pt x="6534150" y="6545597"/>
                  <a:pt x="6412247" y="6667500"/>
                  <a:pt x="6261872" y="6667500"/>
                </a:cubicBezTo>
                <a:lnTo>
                  <a:pt x="272278" y="6667500"/>
                </a:lnTo>
                <a:cubicBezTo>
                  <a:pt x="121903" y="6667500"/>
                  <a:pt x="0" y="6545597"/>
                  <a:pt x="0" y="6395222"/>
                </a:cubicBezTo>
                <a:lnTo>
                  <a:pt x="0" y="272278"/>
                </a:lnTo>
                <a:cubicBezTo>
                  <a:pt x="0" y="121903"/>
                  <a:pt x="121903" y="0"/>
                  <a:pt x="27227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r>
              <a:rPr lang="en-US"/>
              <a:t>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663568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814388" y="2036763"/>
            <a:ext cx="4595812" cy="38719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3595338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348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73117302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68C8A-A9DD-B70E-B08C-C0C8B7059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262C6-B2B9-9698-BE3F-4FD3AF598E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3CBD5-011E-EAB4-C3DE-0C15DA9F3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EB251-1CD3-E040-93BF-D704A7988404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975B2-1D24-B02A-E096-A044B125B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2B64F-3A08-EA75-6691-FEA79029A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AA33-1342-1348-8F92-F8FF3F9A0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82311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55471D-7398-845A-76BF-9E67C8FA5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EB251-1CD3-E040-93BF-D704A7988404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E82BAD-7411-CD61-7266-7373327CE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0AB05F-A66B-95D0-45A5-C8BAFE9F3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AA33-1342-1348-8F92-F8FF3F9A0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53896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3029635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3481"/>
            <a:ext cx="113538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26D102F-F220-4E57-BDD6-CCEBB93D58AF}"/>
              </a:ext>
            </a:extLst>
          </p:cNvPr>
          <p:cNvGrpSpPr/>
          <p:nvPr userDrawn="1"/>
        </p:nvGrpSpPr>
        <p:grpSpPr>
          <a:xfrm>
            <a:off x="12558029" y="1"/>
            <a:ext cx="1644047" cy="1816099"/>
            <a:chOff x="9433981" y="1"/>
            <a:chExt cx="1644047" cy="1816099"/>
          </a:xfrm>
        </p:grpSpPr>
        <p:sp>
          <p:nvSpPr>
            <p:cNvPr id="13" name="Rectangle: Folded Corner 12">
              <a:extLst>
                <a:ext uri="{FF2B5EF4-FFF2-40B4-BE49-F238E27FC236}">
                  <a16:creationId xmlns:a16="http://schemas.microsoft.com/office/drawing/2014/main" id="{8C7E1A5C-1B15-4E0A-8682-D203C7DE6B6B}"/>
                </a:ext>
              </a:extLst>
            </p:cNvPr>
            <p:cNvSpPr/>
            <p:nvPr userDrawn="1"/>
          </p:nvSpPr>
          <p:spPr>
            <a:xfrm>
              <a:off x="9433981" y="1"/>
              <a:ext cx="1644047" cy="1816099"/>
            </a:xfrm>
            <a:prstGeom prst="foldedCorner">
              <a:avLst/>
            </a:prstGeom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pPr rtl="0"/>
              <a:r>
                <a:rPr lang="es-419" sz="1400">
                  <a:solidFill>
                    <a:schemeClr val="accent2">
                      <a:lumMod val="50000"/>
                    </a:schemeClr>
                  </a:solidFill>
                </a:rPr>
                <a:t>Para insertar sus propios iconos*:</a:t>
              </a:r>
            </a:p>
            <a:p>
              <a:endParaRPr lang="en-US" sz="1400">
                <a:solidFill>
                  <a:schemeClr val="accent2">
                    <a:lumMod val="50000"/>
                  </a:schemeClr>
                </a:solidFill>
              </a:endParaRPr>
            </a:p>
            <a:p>
              <a:pPr rtl="0"/>
              <a:r>
                <a:rPr lang="es-419" sz="1400" b="1">
                  <a:solidFill>
                    <a:schemeClr val="accent2">
                      <a:lumMod val="50000"/>
                    </a:schemeClr>
                  </a:solidFill>
                </a:rPr>
                <a:t>Insertar</a:t>
              </a:r>
              <a:r>
                <a:rPr lang="es-419" sz="1400">
                  <a:solidFill>
                    <a:schemeClr val="accent2">
                      <a:lumMod val="50000"/>
                    </a:schemeClr>
                  </a:solidFill>
                </a:rPr>
                <a:t> &gt;&gt; </a:t>
              </a:r>
              <a:r>
                <a:rPr lang="es-419" sz="1400" b="1">
                  <a:solidFill>
                    <a:schemeClr val="accent2">
                      <a:lumMod val="50000"/>
                    </a:schemeClr>
                  </a:solidFill>
                </a:rPr>
                <a:t>Iconos</a:t>
              </a:r>
            </a:p>
            <a:p>
              <a:endParaRPr lang="en-US" sz="1400">
                <a:solidFill>
                  <a:schemeClr val="accent2">
                    <a:lumMod val="50000"/>
                  </a:schemeClr>
                </a:solidFill>
              </a:endParaRPr>
            </a:p>
            <a:p>
              <a:pPr rtl="0"/>
              <a:r>
                <a:rPr lang="es-419" sz="1200" i="1">
                  <a:solidFill>
                    <a:schemeClr val="accent2">
                      <a:lumMod val="50000"/>
                    </a:schemeClr>
                  </a:solidFill>
                </a:rPr>
                <a:t>(*Exclusivo para suscriptores de Microsoft 365).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830CBBC-4DBF-48F3-A80A-5B9A5231588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1" b="5479"/>
            <a:stretch/>
          </p:blipFill>
          <p:spPr>
            <a:xfrm>
              <a:off x="10677978" y="424090"/>
              <a:ext cx="400050" cy="657225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09AB460-B054-7FBC-14C4-EEB511BE9759}"/>
              </a:ext>
            </a:extLst>
          </p:cNvPr>
          <p:cNvSpPr txBox="1"/>
          <p:nvPr userDrawn="1"/>
        </p:nvSpPr>
        <p:spPr>
          <a:xfrm>
            <a:off x="3810000" y="6448298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1000" b="0" i="1" u="none" strike="noStrike" kern="0" cap="none" spc="0" normalizeH="0" baseline="0" dirty="0">
                <a:ln>
                  <a:noFill/>
                </a:ln>
                <a:solidFill>
                  <a:srgbClr val="D3D3D3">
                    <a:lumMod val="50000"/>
                  </a:srgbClr>
                </a:solidFill>
                <a:effectLst/>
                <a:uLnTx/>
                <a:uFillTx/>
                <a:latin typeface="Gotham" pitchFamily="50" charset="0"/>
                <a:cs typeface="Gotham" pitchFamily="50" charset="0"/>
              </a:rPr>
              <a:t>Creado </a:t>
            </a:r>
            <a:r>
              <a:rPr kumimoji="0" lang="es-419" sz="1000" b="0" i="1" u="none" strike="noStrike" kern="0" cap="none" spc="0" normalizeH="0" baseline="0" dirty="0">
                <a:ln>
                  <a:noFill/>
                </a:ln>
                <a:solidFill>
                  <a:srgbClr val="D3D3D3">
                    <a:lumMod val="50000"/>
                  </a:srgbClr>
                </a:solidFill>
                <a:effectLst/>
                <a:uLnTx/>
                <a:uFillTx/>
                <a:latin typeface="Gotham" pitchFamily="50" charset="0"/>
                <a:ea typeface="+mn-ea"/>
                <a:cs typeface="Gotham" pitchFamily="50" charset="0"/>
              </a:rPr>
              <a:t>por </a:t>
            </a:r>
            <a:r>
              <a:rPr kumimoji="0" lang="es-419" sz="1000" b="0" i="1" u="none" strike="noStrike" kern="0" cap="none" spc="0" normalizeH="0" baseline="0" dirty="0" err="1">
                <a:ln>
                  <a:noFill/>
                </a:ln>
                <a:solidFill>
                  <a:srgbClr val="D3D3D3">
                    <a:lumMod val="50000"/>
                  </a:srgbClr>
                </a:solidFill>
                <a:effectLst/>
                <a:uLnTx/>
                <a:uFillTx/>
                <a:latin typeface="Gotham" pitchFamily="50" charset="0"/>
                <a:ea typeface="+mn-ea"/>
                <a:cs typeface="Gotham" pitchFamily="50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NASDDDS</a:t>
            </a:r>
            <a:r>
              <a:rPr kumimoji="0" lang="es-419" sz="1000" b="0" i="1" u="none" strike="noStrike" kern="0" cap="none" spc="0" normalizeH="0" baseline="0" dirty="0">
                <a:ln>
                  <a:noFill/>
                </a:ln>
                <a:solidFill>
                  <a:srgbClr val="D3D3D3">
                    <a:lumMod val="50000"/>
                  </a:srgbClr>
                </a:solidFill>
                <a:effectLst/>
                <a:uLnTx/>
                <a:uFillTx/>
                <a:latin typeface="Gotham" pitchFamily="50" charset="0"/>
                <a:ea typeface="+mn-ea"/>
                <a:cs typeface="Gotham" pitchFamily="50" charset="0"/>
              </a:rPr>
              <a:t> </a:t>
            </a:r>
            <a:r>
              <a:rPr kumimoji="0" lang="es-419" sz="1000" b="0" i="1" u="none" strike="noStrike" kern="0" cap="none" spc="0" normalizeH="0" baseline="0" dirty="0">
                <a:ln>
                  <a:noFill/>
                </a:ln>
                <a:solidFill>
                  <a:srgbClr val="D3D3D3">
                    <a:lumMod val="50000"/>
                  </a:srgbClr>
                </a:solidFill>
                <a:effectLst/>
                <a:uLnTx/>
                <a:uFillTx/>
                <a:latin typeface="Gotham" pitchFamily="50" charset="0"/>
                <a:cs typeface="Gotham" pitchFamily="50" charset="0"/>
              </a:rPr>
              <a:t>con el apoyo de Arnold Ventures, 2025</a:t>
            </a:r>
          </a:p>
        </p:txBody>
      </p:sp>
    </p:spTree>
    <p:extLst>
      <p:ext uri="{BB962C8B-B14F-4D97-AF65-F5344CB8AC3E}">
        <p14:creationId xmlns:p14="http://schemas.microsoft.com/office/powerpoint/2010/main" val="1740135704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3481"/>
            <a:ext cx="113538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26D102F-F220-4E57-BDD6-CCEBB93D58AF}"/>
              </a:ext>
            </a:extLst>
          </p:cNvPr>
          <p:cNvGrpSpPr/>
          <p:nvPr userDrawn="1"/>
        </p:nvGrpSpPr>
        <p:grpSpPr>
          <a:xfrm>
            <a:off x="12558029" y="1"/>
            <a:ext cx="1644047" cy="1816099"/>
            <a:chOff x="9433981" y="1"/>
            <a:chExt cx="1644047" cy="1816099"/>
          </a:xfrm>
        </p:grpSpPr>
        <p:sp>
          <p:nvSpPr>
            <p:cNvPr id="13" name="Rectangle: Folded Corner 12">
              <a:extLst>
                <a:ext uri="{FF2B5EF4-FFF2-40B4-BE49-F238E27FC236}">
                  <a16:creationId xmlns:a16="http://schemas.microsoft.com/office/drawing/2014/main" id="{8C7E1A5C-1B15-4E0A-8682-D203C7DE6B6B}"/>
                </a:ext>
              </a:extLst>
            </p:cNvPr>
            <p:cNvSpPr/>
            <p:nvPr userDrawn="1"/>
          </p:nvSpPr>
          <p:spPr>
            <a:xfrm>
              <a:off x="9433981" y="1"/>
              <a:ext cx="1644047" cy="1816099"/>
            </a:xfrm>
            <a:prstGeom prst="foldedCorner">
              <a:avLst/>
            </a:prstGeom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pPr rtl="0"/>
              <a:r>
                <a:rPr lang="es-419" sz="1400">
                  <a:solidFill>
                    <a:schemeClr val="accent2">
                      <a:lumMod val="50000"/>
                    </a:schemeClr>
                  </a:solidFill>
                </a:rPr>
                <a:t>Para insertar sus propios iconos*:</a:t>
              </a:r>
            </a:p>
            <a:p>
              <a:endParaRPr lang="en-US" sz="1400">
                <a:solidFill>
                  <a:schemeClr val="accent2">
                    <a:lumMod val="50000"/>
                  </a:schemeClr>
                </a:solidFill>
              </a:endParaRPr>
            </a:p>
            <a:p>
              <a:pPr rtl="0"/>
              <a:r>
                <a:rPr lang="es-419" sz="1400" b="1">
                  <a:solidFill>
                    <a:schemeClr val="accent2">
                      <a:lumMod val="50000"/>
                    </a:schemeClr>
                  </a:solidFill>
                </a:rPr>
                <a:t>Insertar</a:t>
              </a:r>
              <a:r>
                <a:rPr lang="es-419" sz="1400">
                  <a:solidFill>
                    <a:schemeClr val="accent2">
                      <a:lumMod val="50000"/>
                    </a:schemeClr>
                  </a:solidFill>
                </a:rPr>
                <a:t> &gt;&gt; </a:t>
              </a:r>
              <a:r>
                <a:rPr lang="es-419" sz="1400" b="1">
                  <a:solidFill>
                    <a:schemeClr val="accent2">
                      <a:lumMod val="50000"/>
                    </a:schemeClr>
                  </a:solidFill>
                </a:rPr>
                <a:t>Iconos</a:t>
              </a:r>
            </a:p>
            <a:p>
              <a:endParaRPr lang="en-US" sz="1400">
                <a:solidFill>
                  <a:schemeClr val="accent2">
                    <a:lumMod val="50000"/>
                  </a:schemeClr>
                </a:solidFill>
              </a:endParaRPr>
            </a:p>
            <a:p>
              <a:pPr rtl="0"/>
              <a:r>
                <a:rPr lang="es-419" sz="1200" i="1">
                  <a:solidFill>
                    <a:schemeClr val="accent2">
                      <a:lumMod val="50000"/>
                    </a:schemeClr>
                  </a:solidFill>
                </a:rPr>
                <a:t>(*Exclusivo para suscriptores de Microsoft 365).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830CBBC-4DBF-48F3-A80A-5B9A5231588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1" b="5479"/>
            <a:stretch/>
          </p:blipFill>
          <p:spPr>
            <a:xfrm>
              <a:off x="10677978" y="424090"/>
              <a:ext cx="400050" cy="6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4873921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D5B6C27B-57DB-4964-96DD-21719C59F32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4365856"/>
          </a:xfrm>
          <a:custGeom>
            <a:avLst/>
            <a:gdLst>
              <a:gd name="connsiteX0" fmla="*/ 0 w 12192000"/>
              <a:gd name="connsiteY0" fmla="*/ 0 h 4365856"/>
              <a:gd name="connsiteX1" fmla="*/ 12192000 w 12192000"/>
              <a:gd name="connsiteY1" fmla="*/ 0 h 4365856"/>
              <a:gd name="connsiteX2" fmla="*/ 12192000 w 12192000"/>
              <a:gd name="connsiteY2" fmla="*/ 4103153 h 4365856"/>
              <a:gd name="connsiteX3" fmla="*/ 0 w 12192000"/>
              <a:gd name="connsiteY3" fmla="*/ 3649896 h 4365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365856">
                <a:moveTo>
                  <a:pt x="0" y="0"/>
                </a:moveTo>
                <a:lnTo>
                  <a:pt x="12192000" y="0"/>
                </a:lnTo>
                <a:lnTo>
                  <a:pt x="12192000" y="4103153"/>
                </a:lnTo>
                <a:cubicBezTo>
                  <a:pt x="5753382" y="5269216"/>
                  <a:pt x="6019801" y="2082105"/>
                  <a:pt x="0" y="364989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Add Picture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590994" y="5155906"/>
            <a:ext cx="5554663" cy="7223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9367" y="410725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3693494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0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Enter Title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52488" y="2028825"/>
            <a:ext cx="10542587" cy="38036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9001" y="1087211"/>
            <a:ext cx="506012" cy="7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25838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1D0D6310-11A0-4239-99BB-DA5BE45DC6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14900" y="1466850"/>
            <a:ext cx="6733643" cy="3924300"/>
          </a:xfrm>
          <a:custGeom>
            <a:avLst/>
            <a:gdLst>
              <a:gd name="connsiteX0" fmla="*/ 231816 w 5257800"/>
              <a:gd name="connsiteY0" fmla="*/ 0 h 5257800"/>
              <a:gd name="connsiteX1" fmla="*/ 5025984 w 5257800"/>
              <a:gd name="connsiteY1" fmla="*/ 0 h 5257800"/>
              <a:gd name="connsiteX2" fmla="*/ 5257800 w 5257800"/>
              <a:gd name="connsiteY2" fmla="*/ 231816 h 5257800"/>
              <a:gd name="connsiteX3" fmla="*/ 5257800 w 5257800"/>
              <a:gd name="connsiteY3" fmla="*/ 5025984 h 5257800"/>
              <a:gd name="connsiteX4" fmla="*/ 5025984 w 5257800"/>
              <a:gd name="connsiteY4" fmla="*/ 5257800 h 5257800"/>
              <a:gd name="connsiteX5" fmla="*/ 231816 w 5257800"/>
              <a:gd name="connsiteY5" fmla="*/ 5257800 h 5257800"/>
              <a:gd name="connsiteX6" fmla="*/ 0 w 5257800"/>
              <a:gd name="connsiteY6" fmla="*/ 5025984 h 5257800"/>
              <a:gd name="connsiteX7" fmla="*/ 0 w 5257800"/>
              <a:gd name="connsiteY7" fmla="*/ 231816 h 5257800"/>
              <a:gd name="connsiteX8" fmla="*/ 231816 w 5257800"/>
              <a:gd name="connsiteY8" fmla="*/ 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57800" h="5257800">
                <a:moveTo>
                  <a:pt x="231816" y="0"/>
                </a:moveTo>
                <a:lnTo>
                  <a:pt x="5025984" y="0"/>
                </a:lnTo>
                <a:cubicBezTo>
                  <a:pt x="5154012" y="0"/>
                  <a:pt x="5257800" y="103788"/>
                  <a:pt x="5257800" y="231816"/>
                </a:cubicBezTo>
                <a:lnTo>
                  <a:pt x="5257800" y="5025984"/>
                </a:lnTo>
                <a:cubicBezTo>
                  <a:pt x="5257800" y="5154012"/>
                  <a:pt x="5154012" y="5257800"/>
                  <a:pt x="5025984" y="5257800"/>
                </a:cubicBezTo>
                <a:lnTo>
                  <a:pt x="231816" y="5257800"/>
                </a:lnTo>
                <a:cubicBezTo>
                  <a:pt x="103788" y="5257800"/>
                  <a:pt x="0" y="5154012"/>
                  <a:pt x="0" y="5025984"/>
                </a:cubicBezTo>
                <a:lnTo>
                  <a:pt x="0" y="231816"/>
                </a:lnTo>
                <a:cubicBezTo>
                  <a:pt x="0" y="103788"/>
                  <a:pt x="103788" y="0"/>
                  <a:pt x="2318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317500" dist="38100" dir="2700000" algn="tl" rotWithShape="0">
              <a:prstClr val="black">
                <a:alpha val="2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Add Picture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838200" y="1920875"/>
            <a:ext cx="3671888" cy="3535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1317" y="1094895"/>
            <a:ext cx="506012" cy="7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973141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3BB6E5C2-C24F-4F21-9510-020B9A11131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4907" y="0"/>
            <a:ext cx="3167736" cy="6057900"/>
          </a:xfrm>
          <a:custGeom>
            <a:avLst/>
            <a:gdLst>
              <a:gd name="connsiteX0" fmla="*/ 0 w 3339186"/>
              <a:gd name="connsiteY0" fmla="*/ 0 h 6057900"/>
              <a:gd name="connsiteX1" fmla="*/ 3339186 w 3339186"/>
              <a:gd name="connsiteY1" fmla="*/ 0 h 6057900"/>
              <a:gd name="connsiteX2" fmla="*/ 3339186 w 3339186"/>
              <a:gd name="connsiteY2" fmla="*/ 5863292 h 6057900"/>
              <a:gd name="connsiteX3" fmla="*/ 3144578 w 3339186"/>
              <a:gd name="connsiteY3" fmla="*/ 6057900 h 6057900"/>
              <a:gd name="connsiteX4" fmla="*/ 194608 w 3339186"/>
              <a:gd name="connsiteY4" fmla="*/ 6057900 h 6057900"/>
              <a:gd name="connsiteX5" fmla="*/ 0 w 3339186"/>
              <a:gd name="connsiteY5" fmla="*/ 5863292 h 605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39186" h="6057900">
                <a:moveTo>
                  <a:pt x="0" y="0"/>
                </a:moveTo>
                <a:lnTo>
                  <a:pt x="3339186" y="0"/>
                </a:lnTo>
                <a:lnTo>
                  <a:pt x="3339186" y="5863292"/>
                </a:lnTo>
                <a:cubicBezTo>
                  <a:pt x="3339186" y="5970771"/>
                  <a:pt x="3252057" y="6057900"/>
                  <a:pt x="3144578" y="6057900"/>
                </a:cubicBezTo>
                <a:lnTo>
                  <a:pt x="194608" y="6057900"/>
                </a:lnTo>
                <a:cubicBezTo>
                  <a:pt x="87129" y="6057900"/>
                  <a:pt x="0" y="5970771"/>
                  <a:pt x="0" y="586329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Add Picture</a:t>
            </a:r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6081D31E-02DA-4845-B026-05C37034079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28414" y="685800"/>
            <a:ext cx="3167736" cy="6172200"/>
          </a:xfrm>
          <a:custGeom>
            <a:avLst/>
            <a:gdLst>
              <a:gd name="connsiteX0" fmla="*/ 194608 w 3339186"/>
              <a:gd name="connsiteY0" fmla="*/ 0 h 6172200"/>
              <a:gd name="connsiteX1" fmla="*/ 3144578 w 3339186"/>
              <a:gd name="connsiteY1" fmla="*/ 0 h 6172200"/>
              <a:gd name="connsiteX2" fmla="*/ 3339186 w 3339186"/>
              <a:gd name="connsiteY2" fmla="*/ 194608 h 6172200"/>
              <a:gd name="connsiteX3" fmla="*/ 3339186 w 3339186"/>
              <a:gd name="connsiteY3" fmla="*/ 6172200 h 6172200"/>
              <a:gd name="connsiteX4" fmla="*/ 0 w 3339186"/>
              <a:gd name="connsiteY4" fmla="*/ 6172200 h 6172200"/>
              <a:gd name="connsiteX5" fmla="*/ 0 w 3339186"/>
              <a:gd name="connsiteY5" fmla="*/ 194608 h 6172200"/>
              <a:gd name="connsiteX6" fmla="*/ 194608 w 3339186"/>
              <a:gd name="connsiteY6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39186" h="6172200">
                <a:moveTo>
                  <a:pt x="194608" y="0"/>
                </a:moveTo>
                <a:lnTo>
                  <a:pt x="3144578" y="0"/>
                </a:lnTo>
                <a:cubicBezTo>
                  <a:pt x="3252057" y="0"/>
                  <a:pt x="3339186" y="87129"/>
                  <a:pt x="3339186" y="194608"/>
                </a:cubicBezTo>
                <a:lnTo>
                  <a:pt x="3339186" y="6172200"/>
                </a:lnTo>
                <a:lnTo>
                  <a:pt x="0" y="6172200"/>
                </a:lnTo>
                <a:lnTo>
                  <a:pt x="0" y="194608"/>
                </a:lnTo>
                <a:cubicBezTo>
                  <a:pt x="0" y="87129"/>
                  <a:pt x="87129" y="0"/>
                  <a:pt x="19460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Add Picture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476564" y="203760"/>
            <a:ext cx="4464423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7542213" y="1882775"/>
            <a:ext cx="4467225" cy="43418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41921" y="1379204"/>
            <a:ext cx="506012" cy="7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74665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50990807-4E62-40E3-A99E-5D30E87F6F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48125" y="0"/>
            <a:ext cx="8143875" cy="48890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endParaRPr lang="id-ID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60284" y="5236803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76225" y="238125"/>
            <a:ext cx="3581400" cy="4651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16453" y="5899584"/>
            <a:ext cx="506012" cy="7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315228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E076CA1F-BA68-4BCF-9E8D-E7588F7F4A5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07689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Add Picture</a:t>
            </a:r>
            <a:endParaRPr lang="id-ID"/>
          </a:p>
        </p:txBody>
      </p:sp>
      <p:sp>
        <p:nvSpPr>
          <p:cNvPr id="5" name="TextBox 4"/>
          <p:cNvSpPr txBox="1"/>
          <p:nvPr userDrawn="1"/>
        </p:nvSpPr>
        <p:spPr>
          <a:xfrm>
            <a:off x="4076899" y="0"/>
            <a:ext cx="21079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4287691" y="0"/>
            <a:ext cx="176733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4464424" y="0"/>
            <a:ext cx="176733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954999" y="211444"/>
            <a:ext cx="6397598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986338" y="1982788"/>
            <a:ext cx="6478587" cy="4533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59223" y="1537007"/>
            <a:ext cx="506012" cy="7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69052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hyperlink" Target="http://www.nasddds.org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entationgo.com/" TargetMode="Externa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entationgo.com/" TargetMode="Externa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 userDrawn="1"/>
        </p:nvSpPr>
        <p:spPr>
          <a:xfrm rot="10800000" flipV="1">
            <a:off x="10076141" y="6386812"/>
            <a:ext cx="1783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fld id="{260E2A6B-A809-4840-BF14-8648BC0BDF87}" type="slidenum">
              <a:rPr sz="1200" b="1" i="0">
                <a:solidFill>
                  <a:schemeClr val="bg1">
                    <a:lumMod val="85000"/>
                  </a:schemeClr>
                </a:solidFill>
                <a:latin typeface="Lato" panose="020F050202020403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pPr algn="r" rtl="0"/>
              <a:t>‹#›</a:t>
            </a:fld>
            <a:endParaRPr sz="1200" b="1" i="0">
              <a:solidFill>
                <a:schemeClr val="bg1">
                  <a:lumMod val="85000"/>
                </a:schemeClr>
              </a:solidFill>
              <a:latin typeface="Lato" panose="020F0502020204030203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6A1FCB-DF32-1E2A-1F03-F21257272C39}"/>
              </a:ext>
            </a:extLst>
          </p:cNvPr>
          <p:cNvSpPr txBox="1"/>
          <p:nvPr userDrawn="1"/>
        </p:nvSpPr>
        <p:spPr>
          <a:xfrm>
            <a:off x="3980141" y="6420449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/>
            </a:pPr>
            <a:r>
              <a:rPr lang="es-419" sz="1000" i="1" kern="0" dirty="0">
                <a:solidFill>
                  <a:srgbClr val="D3D3D3">
                    <a:lumMod val="50000"/>
                  </a:srgbClr>
                </a:solidFill>
                <a:latin typeface="Gotham" pitchFamily="50" charset="0"/>
                <a:cs typeface="Gotham" pitchFamily="50" charset="0"/>
              </a:rPr>
              <a:t>Creado </a:t>
            </a:r>
            <a:r>
              <a:rPr lang="es-419" sz="1000" i="1" kern="0" dirty="0">
                <a:solidFill>
                  <a:srgbClr val="D3D3D3">
                    <a:lumMod val="50000"/>
                  </a:srgbClr>
                </a:solidFill>
                <a:latin typeface="Gotham" pitchFamily="50" charset="0"/>
                <a:ea typeface="+mn-ea"/>
                <a:cs typeface="Gotham" pitchFamily="50" charset="0"/>
              </a:rPr>
              <a:t>por </a:t>
            </a:r>
            <a:r>
              <a:rPr lang="es-419" sz="1000" i="1" kern="0" dirty="0" err="1">
                <a:solidFill>
                  <a:srgbClr val="D3D3D3">
                    <a:lumMod val="50000"/>
                  </a:srgbClr>
                </a:solidFill>
                <a:latin typeface="Gotham" pitchFamily="50" charset="0"/>
                <a:ea typeface="+mn-ea"/>
                <a:cs typeface="Gotham" pitchFamily="50" charset="0"/>
                <a:hlinkClick r:id="rId3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NASDDDS</a:t>
            </a:r>
            <a:r>
              <a:rPr lang="es-419" sz="1000" i="1" kern="0" dirty="0">
                <a:solidFill>
                  <a:srgbClr val="D3D3D3">
                    <a:lumMod val="50000"/>
                  </a:srgbClr>
                </a:solidFill>
                <a:latin typeface="Gotham" pitchFamily="50" charset="0"/>
                <a:ea typeface="+mn-ea"/>
                <a:cs typeface="Gotham" pitchFamily="50" charset="0"/>
              </a:rPr>
              <a:t> </a:t>
            </a:r>
            <a:r>
              <a:rPr lang="es-419" sz="1000" i="1" kern="0" dirty="0">
                <a:solidFill>
                  <a:srgbClr val="D3D3D3">
                    <a:lumMod val="50000"/>
                  </a:srgbClr>
                </a:solidFill>
                <a:latin typeface="Gotham" pitchFamily="50" charset="0"/>
                <a:cs typeface="Gotham" pitchFamily="50" charset="0"/>
              </a:rPr>
              <a:t>con el apoyo de Arnold Ventures, 2025</a:t>
            </a:r>
          </a:p>
        </p:txBody>
      </p:sp>
    </p:spTree>
    <p:extLst>
      <p:ext uri="{BB962C8B-B14F-4D97-AF65-F5344CB8AC3E}">
        <p14:creationId xmlns:p14="http://schemas.microsoft.com/office/powerpoint/2010/main" val="231558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63482"/>
            <a:ext cx="105156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-12701" y="6959601"/>
            <a:ext cx="16610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/>
            <a:r>
              <a:rPr lang="es-419" sz="1100" b="0" i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© </a:t>
            </a:r>
            <a:r>
              <a:rPr lang="es-419" sz="1100" b="0" i="0" u="none" strike="noStrike">
                <a:solidFill>
                  <a:srgbClr val="A5CD28"/>
                </a:solidFill>
                <a:effectLst/>
                <a:latin typeface="Open Sans" panose="020B0606030504020204" pitchFamily="34" charset="0"/>
                <a:hlinkClick r:id="rId3" tooltip="PresentationGo!"/>
              </a:rPr>
              <a:t>presentationgo.com</a:t>
            </a:r>
          </a:p>
        </p:txBody>
      </p:sp>
    </p:spTree>
    <p:extLst>
      <p:ext uri="{BB962C8B-B14F-4D97-AF65-F5344CB8AC3E}">
        <p14:creationId xmlns:p14="http://schemas.microsoft.com/office/powerpoint/2010/main" val="147552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63482"/>
            <a:ext cx="105156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-12701" y="6959601"/>
            <a:ext cx="16610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/>
            <a:r>
              <a:rPr lang="es-419" sz="1100" b="0" i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© </a:t>
            </a:r>
            <a:r>
              <a:rPr lang="es-419" sz="1100" b="0" i="0" u="none" strike="noStrike">
                <a:solidFill>
                  <a:srgbClr val="A5CD28"/>
                </a:solidFill>
                <a:effectLst/>
                <a:latin typeface="Open Sans" panose="020B0606030504020204" pitchFamily="34" charset="0"/>
                <a:hlinkClick r:id="rId3" tooltip="PresentationGo!"/>
              </a:rPr>
              <a:t>presentationgo.com</a:t>
            </a:r>
          </a:p>
        </p:txBody>
      </p:sp>
    </p:spTree>
    <p:extLst>
      <p:ext uri="{BB962C8B-B14F-4D97-AF65-F5344CB8AC3E}">
        <p14:creationId xmlns:p14="http://schemas.microsoft.com/office/powerpoint/2010/main" val="172203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hyperlink" Target="http://www.nasddds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4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41.png"/><Relationship Id="rId7" Type="http://schemas.openxmlformats.org/officeDocument/2006/relationships/image" Target="../media/image45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4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Relationship Id="rId9" Type="http://schemas.openxmlformats.org/officeDocument/2006/relationships/image" Target="../media/image2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icare.gov" TargetMode="External"/><Relationship Id="rId7" Type="http://schemas.openxmlformats.org/officeDocument/2006/relationships/image" Target="../media/image48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5.png"/><Relationship Id="rId5" Type="http://schemas.openxmlformats.org/officeDocument/2006/relationships/hyperlink" Target="https://www.ssa.gov/locator/" TargetMode="External"/><Relationship Id="rId4" Type="http://schemas.openxmlformats.org/officeDocument/2006/relationships/hyperlink" Target="https://www.shiphelp.org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caiddirectors.org/who-we-are/medicaid-directors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8.svg"/><Relationship Id="rId5" Type="http://schemas.openxmlformats.org/officeDocument/2006/relationships/image" Target="../media/image15.png"/><Relationship Id="rId4" Type="http://schemas.openxmlformats.org/officeDocument/2006/relationships/hyperlink" Target="http://www.Medicaid.gov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nasddds.org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svg"/><Relationship Id="rId3" Type="http://schemas.openxmlformats.org/officeDocument/2006/relationships/image" Target="../media/image20.png"/><Relationship Id="rId7" Type="http://schemas.openxmlformats.org/officeDocument/2006/relationships/image" Target="../media/image32.sv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1.png"/><Relationship Id="rId11" Type="http://schemas.openxmlformats.org/officeDocument/2006/relationships/image" Target="../media/image36.svg"/><Relationship Id="rId5" Type="http://schemas.openxmlformats.org/officeDocument/2006/relationships/image" Target="../media/image30.sv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sv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0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hyperlink" Target="https://www.cms.gov/outreach-and-education/medicare-learning-network-mln/mlnproducts/downloads/programbasics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C9934C-E8A3-D174-D0C1-EA765C02D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6AC422C-2C62-BA10-296A-AD1E6DBE6C70}"/>
              </a:ext>
            </a:extLst>
          </p:cNvPr>
          <p:cNvSpPr txBox="1"/>
          <p:nvPr/>
        </p:nvSpPr>
        <p:spPr>
          <a:xfrm>
            <a:off x="5167095" y="6441440"/>
            <a:ext cx="359976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4BB4119-18FF-5C52-5372-EBC14BED49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465614" flipH="1">
            <a:off x="5228909" y="2314479"/>
            <a:ext cx="3304318" cy="3182388"/>
          </a:xfrm>
          <a:prstGeom prst="rect">
            <a:avLst/>
          </a:prstGeom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146CA4C-570B-C16D-F416-4F026F6089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70897">
            <a:off x="8301324" y="-168067"/>
            <a:ext cx="2865368" cy="30055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0E460F-440E-B622-F1B5-3482BFB77C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6436" y="3905674"/>
            <a:ext cx="2865368" cy="3005588"/>
          </a:xfrm>
          <a:prstGeom prst="rect">
            <a:avLst/>
          </a:prstGeom>
        </p:spPr>
      </p:pic>
      <p:pic>
        <p:nvPicPr>
          <p:cNvPr id="9" name="Picture 8" descr="Una persona con sombrero y guantes&#10;&#10;Descripción generada automáticamente">
            <a:extLst>
              <a:ext uri="{FF2B5EF4-FFF2-40B4-BE49-F238E27FC236}">
                <a16:creationId xmlns:a16="http://schemas.microsoft.com/office/drawing/2014/main" id="{7E23792F-4103-AB9D-A847-8B0E1FB9B5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2" r="22282"/>
          <a:stretch/>
        </p:blipFill>
        <p:spPr>
          <a:xfrm>
            <a:off x="7157886" y="1657330"/>
            <a:ext cx="5152244" cy="5253932"/>
          </a:xfrm>
          <a:prstGeom prst="flowChartConnector">
            <a:avLst/>
          </a:prstGeom>
        </p:spPr>
      </p:pic>
      <p:pic>
        <p:nvPicPr>
          <p:cNvPr id="5" name="Picture 4" descr="Dos mujeres paradas juntas, sonriendo&#10;&#10;Descripción generada automáticamente">
            <a:extLst>
              <a:ext uri="{FF2B5EF4-FFF2-40B4-BE49-F238E27FC236}">
                <a16:creationId xmlns:a16="http://schemas.microsoft.com/office/drawing/2014/main" id="{55AF3E83-C120-C5E4-AF1A-FDBDE4EC3D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2" r="19691"/>
          <a:stretch/>
        </p:blipFill>
        <p:spPr>
          <a:xfrm>
            <a:off x="4729909" y="-220024"/>
            <a:ext cx="4302320" cy="4334576"/>
          </a:xfrm>
          <a:prstGeom prst="flowChartConnector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EB6A31-AC9B-4844-A6EB-0C553EF9C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5034117" cy="6858000"/>
          </a:xfrm>
          <a:solidFill>
            <a:srgbClr val="004F6E"/>
          </a:solidFill>
        </p:spPr>
        <p:txBody>
          <a:bodyPr vert="horz">
            <a:noAutofit/>
          </a:bodyPr>
          <a:lstStyle/>
          <a:p>
            <a:pPr algn="ctr" rtl="0"/>
            <a:br>
              <a:rPr lang="en-US" sz="2600" b="0" dirty="0">
                <a:solidFill>
                  <a:schemeClr val="bg1"/>
                </a:solidFill>
                <a:latin typeface="Gotham" pitchFamily="50" charset="0"/>
                <a:cs typeface="Gotham" pitchFamily="50" charset="0"/>
              </a:rPr>
            </a:br>
            <a:br>
              <a:rPr lang="en-US" sz="2600" b="0" dirty="0">
                <a:solidFill>
                  <a:schemeClr val="bg1"/>
                </a:solidFill>
                <a:latin typeface="Gotham" pitchFamily="50" charset="0"/>
                <a:cs typeface="Gotham" pitchFamily="50" charset="0"/>
              </a:rPr>
            </a:br>
            <a:br>
              <a:rPr lang="en-US" sz="2600" b="0" dirty="0">
                <a:solidFill>
                  <a:schemeClr val="bg1"/>
                </a:solidFill>
                <a:latin typeface="Gotham" pitchFamily="50" charset="0"/>
                <a:cs typeface="Gotham" pitchFamily="50" charset="0"/>
              </a:rPr>
            </a:br>
            <a:br>
              <a:rPr lang="en-US" sz="2600" b="0" dirty="0">
                <a:solidFill>
                  <a:schemeClr val="bg1"/>
                </a:solidFill>
                <a:latin typeface="Gotham" pitchFamily="50" charset="0"/>
                <a:cs typeface="Gotham" pitchFamily="50" charset="0"/>
              </a:rPr>
            </a:br>
            <a:br>
              <a:rPr lang="en-US" sz="2600" b="0" dirty="0">
                <a:solidFill>
                  <a:schemeClr val="bg1"/>
                </a:solidFill>
                <a:latin typeface="Gotham" pitchFamily="50" charset="0"/>
                <a:cs typeface="Gotham" pitchFamily="50" charset="0"/>
              </a:rPr>
            </a:br>
            <a:br>
              <a:rPr lang="en-US" sz="2600" b="0" dirty="0">
                <a:solidFill>
                  <a:schemeClr val="bg1"/>
                </a:solidFill>
                <a:latin typeface="Gotham" pitchFamily="50" charset="0"/>
                <a:cs typeface="Gotham" pitchFamily="50" charset="0"/>
              </a:rPr>
            </a:br>
            <a:br>
              <a:rPr lang="en-US" sz="2600" b="0" dirty="0">
                <a:solidFill>
                  <a:schemeClr val="bg1"/>
                </a:solidFill>
                <a:latin typeface="Gotham" pitchFamily="50" charset="0"/>
                <a:cs typeface="Gotham" pitchFamily="50" charset="0"/>
              </a:rPr>
            </a:br>
            <a:br>
              <a:rPr lang="en-US" sz="1000" b="0" dirty="0">
                <a:solidFill>
                  <a:schemeClr val="bg1"/>
                </a:solidFill>
                <a:latin typeface="Gotham" pitchFamily="50" charset="0"/>
                <a:cs typeface="Gotham" pitchFamily="50" charset="0"/>
              </a:rPr>
            </a:br>
            <a:r>
              <a:rPr lang="es-419" sz="4000" b="0" dirty="0">
                <a:solidFill>
                  <a:schemeClr val="bg1"/>
                </a:solidFill>
                <a:latin typeface="Gotham" pitchFamily="50" charset="0"/>
                <a:cs typeface="Gotham" pitchFamily="50" charset="0"/>
              </a:rPr>
              <a:t>Kit de herramientas </a:t>
            </a:r>
            <a:br>
              <a:rPr lang="es-419" sz="4000" b="0" dirty="0">
                <a:solidFill>
                  <a:schemeClr val="bg1"/>
                </a:solidFill>
                <a:latin typeface="Gotham" pitchFamily="50" charset="0"/>
                <a:cs typeface="Gotham" pitchFamily="50" charset="0"/>
              </a:rPr>
            </a:br>
            <a:r>
              <a:rPr lang="es-419" sz="4000" b="0" dirty="0">
                <a:solidFill>
                  <a:schemeClr val="bg1"/>
                </a:solidFill>
                <a:latin typeface="Gotham" pitchFamily="50" charset="0"/>
                <a:cs typeface="Gotham" pitchFamily="50" charset="0"/>
              </a:rPr>
              <a:t>de doble elegibilidad para I/</a:t>
            </a:r>
            <a:r>
              <a:rPr lang="es-419" sz="4000" b="0" dirty="0" err="1">
                <a:solidFill>
                  <a:schemeClr val="bg1"/>
                </a:solidFill>
                <a:latin typeface="Gotham" pitchFamily="50" charset="0"/>
                <a:cs typeface="Gotham" pitchFamily="50" charset="0"/>
              </a:rPr>
              <a:t>DD</a:t>
            </a:r>
            <a:r>
              <a:rPr lang="es-419" sz="4000" b="0" dirty="0">
                <a:solidFill>
                  <a:schemeClr val="bg1"/>
                </a:solidFill>
                <a:latin typeface="Gotham" pitchFamily="50" charset="0"/>
                <a:cs typeface="Gotham" pitchFamily="50" charset="0"/>
              </a:rPr>
              <a:t>: Medicare </a:t>
            </a:r>
            <a:br>
              <a:rPr lang="es-419" sz="4000" b="0" dirty="0">
                <a:solidFill>
                  <a:schemeClr val="bg1"/>
                </a:solidFill>
                <a:latin typeface="Gotham" pitchFamily="50" charset="0"/>
                <a:cs typeface="Gotham" pitchFamily="50" charset="0"/>
              </a:rPr>
            </a:br>
            <a:r>
              <a:rPr lang="es-419" sz="4000" b="0" dirty="0">
                <a:solidFill>
                  <a:schemeClr val="bg1"/>
                </a:solidFill>
                <a:latin typeface="Gotham" pitchFamily="50" charset="0"/>
                <a:cs typeface="Gotham" pitchFamily="50" charset="0"/>
              </a:rPr>
              <a:t>y Medicaid </a:t>
            </a:r>
            <a:br>
              <a:rPr lang="en-US" sz="4000" b="0" dirty="0">
                <a:solidFill>
                  <a:schemeClr val="bg1"/>
                </a:solidFill>
                <a:latin typeface="Gotham" pitchFamily="50" charset="0"/>
                <a:cs typeface="Gotham" pitchFamily="50" charset="0"/>
              </a:rPr>
            </a:br>
            <a:r>
              <a:rPr lang="es-419" sz="3200" b="0" dirty="0">
                <a:solidFill>
                  <a:schemeClr val="bg1"/>
                </a:solidFill>
                <a:latin typeface="Gotham" pitchFamily="50" charset="0"/>
                <a:cs typeface="Gotham" pitchFamily="50" charset="0"/>
              </a:rPr>
              <a:t> </a:t>
            </a:r>
            <a:br>
              <a:rPr lang="en-US" sz="4000" b="0" dirty="0">
                <a:solidFill>
                  <a:schemeClr val="bg1"/>
                </a:solidFill>
                <a:latin typeface="Gotham" pitchFamily="50" charset="0"/>
                <a:cs typeface="Gotham" pitchFamily="50" charset="0"/>
              </a:rPr>
            </a:br>
            <a:r>
              <a:rPr lang="es-419" sz="3200" b="0" i="1" dirty="0">
                <a:solidFill>
                  <a:schemeClr val="bg1"/>
                </a:solidFill>
                <a:latin typeface="Gotham" pitchFamily="50" charset="0"/>
                <a:cs typeface="Gotham" pitchFamily="50" charset="0"/>
              </a:rPr>
              <a:t>Información importante</a:t>
            </a:r>
            <a:br>
              <a:rPr lang="en-US" sz="3200" b="0" i="1" dirty="0">
                <a:solidFill>
                  <a:schemeClr val="bg1"/>
                </a:solidFill>
                <a:latin typeface="Gotham" pitchFamily="50" charset="0"/>
                <a:cs typeface="Gotham" pitchFamily="50" charset="0"/>
              </a:rPr>
            </a:br>
            <a:br>
              <a:rPr lang="en-US" sz="3200" b="0" i="1" dirty="0">
                <a:solidFill>
                  <a:schemeClr val="bg1"/>
                </a:solidFill>
                <a:latin typeface="Gotham" pitchFamily="50" charset="0"/>
                <a:cs typeface="Gotham" pitchFamily="50" charset="0"/>
              </a:rPr>
            </a:br>
            <a:r>
              <a:rPr lang="es-419" sz="1000" b="0" i="1" dirty="0">
                <a:solidFill>
                  <a:schemeClr val="bg1"/>
                </a:solidFill>
                <a:latin typeface="Gotham" pitchFamily="50" charset="0"/>
                <a:cs typeface="Gotham" pitchFamily="50" charset="0"/>
              </a:rPr>
              <a:t>Creado por </a:t>
            </a:r>
            <a:r>
              <a:rPr lang="es-419" sz="1000" b="0" i="1" dirty="0">
                <a:solidFill>
                  <a:schemeClr val="bg1"/>
                </a:solidFill>
                <a:latin typeface="Gotham" pitchFamily="50" charset="0"/>
                <a:cs typeface="Gotham" pitchFamily="50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NASDDDS</a:t>
            </a:r>
            <a:r>
              <a:rPr lang="es-419" sz="1000" b="0" i="1" dirty="0">
                <a:solidFill>
                  <a:schemeClr val="bg1"/>
                </a:solidFill>
                <a:latin typeface="Gotham" pitchFamily="50" charset="0"/>
                <a:cs typeface="Gotham" pitchFamily="50" charset="0"/>
              </a:rPr>
              <a:t> con el apoyo de Arnold Ventures, 2025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C29B81-3CEF-C01B-5F96-31C77782BF65}"/>
              </a:ext>
            </a:extLst>
          </p:cNvPr>
          <p:cNvSpPr txBox="1"/>
          <p:nvPr/>
        </p:nvSpPr>
        <p:spPr>
          <a:xfrm>
            <a:off x="5034116" y="0"/>
            <a:ext cx="231171" cy="6858000"/>
          </a:xfrm>
          <a:prstGeom prst="rect">
            <a:avLst/>
          </a:prstGeom>
          <a:solidFill>
            <a:srgbClr val="C76C6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Logotipo en blanco y negro&#10;&#10;Descripción generada automáticamente">
            <a:extLst>
              <a:ext uri="{FF2B5EF4-FFF2-40B4-BE49-F238E27FC236}">
                <a16:creationId xmlns:a16="http://schemas.microsoft.com/office/drawing/2014/main" id="{7B192CFF-9615-2534-AB45-08725EF2ED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04" y="109430"/>
            <a:ext cx="4425705" cy="24505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D73B9C-2CCA-50A6-527D-4329551DF4D8}"/>
              </a:ext>
            </a:extLst>
          </p:cNvPr>
          <p:cNvSpPr txBox="1"/>
          <p:nvPr/>
        </p:nvSpPr>
        <p:spPr>
          <a:xfrm>
            <a:off x="5338916" y="4709652"/>
            <a:ext cx="875071" cy="966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C887A8-53F3-3BA5-338F-FBE9936D15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84382" y="7374"/>
            <a:ext cx="871804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346192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419">
                <a:cs typeface="Arial"/>
              </a:rPr>
              <a:t>&gt;\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9ED8CC-A662-96D2-BC37-F66655832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045" y="2073226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419" dirty="0">
                <a:solidFill>
                  <a:srgbClr val="FFFFFF"/>
                </a:solidFill>
                <a:cs typeface="Arial"/>
              </a:rPr>
              <a:t>¿Quiénes califican para ambos programas?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0428B0-A0A0-149D-20C8-AD7E17584F8B}"/>
              </a:ext>
            </a:extLst>
          </p:cNvPr>
          <p:cNvSpPr txBox="1"/>
          <p:nvPr/>
        </p:nvSpPr>
        <p:spPr>
          <a:xfrm>
            <a:off x="4460446" y="1044455"/>
            <a:ext cx="6906491" cy="651870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marL="228600" indent="-228600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419" sz="2800" dirty="0"/>
              <a:t>Las personas cubiertas por Medicare tienen 65 años o más, o menos de 65 con discapacidades. </a:t>
            </a:r>
          </a:p>
          <a:p>
            <a:pPr marL="228600" indent="-228600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419" sz="2800" dirty="0"/>
              <a:t>Medicaid </a:t>
            </a:r>
            <a:r>
              <a:rPr lang="es-419" sz="2800" dirty="0">
                <a:latin typeface="Arial"/>
                <a:cs typeface="Arial"/>
              </a:rPr>
              <a:t>es para ciertas personas </a:t>
            </a:r>
            <a:br>
              <a:rPr lang="es-419" sz="2800" dirty="0">
                <a:latin typeface="Arial"/>
                <a:cs typeface="Arial"/>
              </a:rPr>
            </a:br>
            <a:r>
              <a:rPr lang="es-419" sz="2800" dirty="0">
                <a:latin typeface="Arial"/>
                <a:cs typeface="Arial"/>
              </a:rPr>
              <a:t>de bajos ingresos. </a:t>
            </a:r>
          </a:p>
          <a:p>
            <a:pPr marL="228600" indent="-228600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419" sz="2800" dirty="0">
                <a:latin typeface="Arial"/>
                <a:cs typeface="Arial"/>
              </a:rPr>
              <a:t>Es importante saber </a:t>
            </a:r>
            <a:r>
              <a:rPr lang="es-419" sz="2800" b="1" dirty="0">
                <a:latin typeface="Arial"/>
                <a:cs typeface="Arial"/>
              </a:rPr>
              <a:t>si alguien en el hogar tiene alguna discapacidad,</a:t>
            </a:r>
            <a:r>
              <a:rPr lang="es-419" sz="2800" dirty="0">
                <a:latin typeface="Arial"/>
                <a:cs typeface="Arial"/>
              </a:rPr>
              <a:t> </a:t>
            </a:r>
            <a:br>
              <a:rPr lang="es-419" sz="2800" dirty="0">
                <a:latin typeface="Arial"/>
                <a:cs typeface="Arial"/>
              </a:rPr>
            </a:br>
            <a:r>
              <a:rPr lang="es-419" sz="2800" dirty="0">
                <a:latin typeface="Arial"/>
                <a:cs typeface="Arial"/>
              </a:rPr>
              <a:t>ya que podría ser automáticamente elegible para Medicare después </a:t>
            </a:r>
            <a:r>
              <a:rPr lang="es-419" sz="2800" b="0" i="0" dirty="0">
                <a:effectLst/>
                <a:latin typeface="Arial"/>
                <a:cs typeface="Arial"/>
              </a:rPr>
              <a:t>de </a:t>
            </a:r>
            <a:br>
              <a:rPr lang="es-419" sz="2800" b="0" i="0" dirty="0">
                <a:effectLst/>
                <a:latin typeface="Arial"/>
                <a:cs typeface="Arial"/>
              </a:rPr>
            </a:br>
            <a:r>
              <a:rPr lang="es-419" sz="2800" b="0" i="0" dirty="0">
                <a:effectLst/>
                <a:latin typeface="Arial"/>
                <a:cs typeface="Arial"/>
              </a:rPr>
              <a:t>que un </a:t>
            </a:r>
            <a:r>
              <a:rPr lang="es-419" sz="2800" dirty="0">
                <a:latin typeface="Arial"/>
                <a:cs typeface="Arial"/>
              </a:rPr>
              <a:t>progenitor se jubile o fallezca.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800" dirty="0">
              <a:cs typeface="Arial"/>
            </a:endParaRP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800" b="0" i="0" dirty="0">
              <a:solidFill>
                <a:srgbClr val="40434B"/>
              </a:solidFill>
              <a:effectLst/>
              <a:latin typeface="Arial"/>
              <a:cs typeface="Arial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AF37B-3970-6BA4-A393-58D11A620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500">
              <a:solidFill>
                <a:srgbClr val="1C4475"/>
              </a:solidFill>
              <a:effectLst/>
              <a:latin typeface="ArialMT"/>
            </a:endParaRPr>
          </a:p>
          <a:p>
            <a:pPr marL="0" indent="0">
              <a:buNone/>
            </a:pPr>
            <a:endParaRPr lang="en-US" sz="500">
              <a:solidFill>
                <a:srgbClr val="1C4475"/>
              </a:solidFill>
              <a:latin typeface="ArialMT"/>
            </a:endParaRPr>
          </a:p>
        </p:txBody>
      </p:sp>
      <p:pic>
        <p:nvPicPr>
          <p:cNvPr id="7" name="Graphic 19" descr="Usuarios con relleno sólido">
            <a:extLst>
              <a:ext uri="{FF2B5EF4-FFF2-40B4-BE49-F238E27FC236}">
                <a16:creationId xmlns:a16="http://schemas.microsoft.com/office/drawing/2014/main" id="{C822A840-2C4F-C253-89FA-F06E4290DA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11431" y="722426"/>
            <a:ext cx="2224364" cy="222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687142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4511D1-188E-C6E3-DADC-2A7507AC3A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E894F-00A1-C898-0F12-2B81C39AF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261419" cy="6858000"/>
          </a:xfrm>
          <a:solidFill>
            <a:srgbClr val="004F6E"/>
          </a:solidFill>
        </p:spPr>
        <p:txBody>
          <a:bodyPr vert="vert270">
            <a:noAutofit/>
          </a:bodyPr>
          <a:lstStyle/>
          <a:p>
            <a:pPr algn="ctr" rtl="0"/>
            <a:br>
              <a:rPr lang="en-US" sz="2600" b="0" dirty="0">
                <a:solidFill>
                  <a:schemeClr val="bg1"/>
                </a:solidFill>
                <a:latin typeface="Gotham" pitchFamily="50" charset="0"/>
                <a:cs typeface="Gotham" pitchFamily="50" charset="0"/>
              </a:rPr>
            </a:br>
            <a:r>
              <a:rPr lang="es-419" sz="4000" b="0">
                <a:solidFill>
                  <a:schemeClr val="bg1"/>
                </a:solidFill>
                <a:latin typeface="Gotham" pitchFamily="50" charset="0"/>
                <a:cs typeface="Gotham" pitchFamily="50" charset="0"/>
              </a:rPr>
              <a:t>Doble elegibilidad para Medicare y Medicaid  </a:t>
            </a:r>
            <a:br>
              <a:rPr lang="en-US" sz="4000" b="0" dirty="0">
                <a:solidFill>
                  <a:schemeClr val="bg1"/>
                </a:solidFill>
                <a:latin typeface="Gotham" pitchFamily="50" charset="0"/>
                <a:cs typeface="Gotham" pitchFamily="50" charset="0"/>
              </a:rPr>
            </a:br>
            <a:r>
              <a:rPr lang="es-419" sz="2400" b="0" i="1">
                <a:solidFill>
                  <a:schemeClr val="bg1"/>
                </a:solidFill>
                <a:latin typeface="Gotham" pitchFamily="50" charset="0"/>
                <a:cs typeface="Gotham" pitchFamily="50" charset="0"/>
              </a:rPr>
              <a:t>Información importante</a:t>
            </a:r>
          </a:p>
        </p:txBody>
      </p:sp>
      <p:sp>
        <p:nvSpPr>
          <p:cNvPr id="12" name="Circle">
            <a:extLst>
              <a:ext uri="{FF2B5EF4-FFF2-40B4-BE49-F238E27FC236}">
                <a16:creationId xmlns:a16="http://schemas.microsoft.com/office/drawing/2014/main" id="{521CD241-9CDA-0496-F83E-BFC1D13A2429}"/>
              </a:ext>
            </a:extLst>
          </p:cNvPr>
          <p:cNvSpPr/>
          <p:nvPr/>
        </p:nvSpPr>
        <p:spPr>
          <a:xfrm>
            <a:off x="5515898" y="599769"/>
            <a:ext cx="3018502" cy="3028226"/>
          </a:xfrm>
          <a:prstGeom prst="ellipse">
            <a:avLst/>
          </a:prstGeom>
          <a:solidFill>
            <a:srgbClr val="C76C61"/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9F7B3F8-9F45-DED3-6BF3-73694F0027FF}"/>
              </a:ext>
            </a:extLst>
          </p:cNvPr>
          <p:cNvSpPr txBox="1"/>
          <p:nvPr/>
        </p:nvSpPr>
        <p:spPr>
          <a:xfrm>
            <a:off x="2983663" y="4407253"/>
            <a:ext cx="8404598" cy="1785104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5500" b="1" i="0" u="none" strike="noStrike" kern="1200" cap="none" spc="0" normalizeH="0" baseline="0" dirty="0">
                <a:ln>
                  <a:noFill/>
                </a:ln>
                <a:solidFill>
                  <a:srgbClr val="C76C6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¿Cuáles son los beneficios de la doble elegibilidad?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8157F8-578C-F7ED-38CE-002D2438EDD9}"/>
              </a:ext>
            </a:extLst>
          </p:cNvPr>
          <p:cNvSpPr txBox="1"/>
          <p:nvPr/>
        </p:nvSpPr>
        <p:spPr>
          <a:xfrm>
            <a:off x="2261419" y="0"/>
            <a:ext cx="231171" cy="6858000"/>
          </a:xfrm>
          <a:prstGeom prst="rect">
            <a:avLst/>
          </a:prstGeom>
          <a:solidFill>
            <a:srgbClr val="C76C6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727225-D389-E1C4-60C6-CB31A5E5C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7443" y="999472"/>
            <a:ext cx="2201380" cy="221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654926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419">
                <a:cs typeface="Arial"/>
              </a:rPr>
              <a:t>&gt;\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9ED8CC-A662-96D2-BC37-F66655832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587" y="2581245"/>
            <a:ext cx="3609107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419" dirty="0">
                <a:solidFill>
                  <a:srgbClr val="FFFFFF"/>
                </a:solidFill>
              </a:rPr>
              <a:t>¡Tener doble elegibilidad tiene sus ventajas!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0428B0-A0A0-149D-20C8-AD7E17584F8B}"/>
              </a:ext>
            </a:extLst>
          </p:cNvPr>
          <p:cNvSpPr txBox="1"/>
          <p:nvPr/>
        </p:nvSpPr>
        <p:spPr>
          <a:xfrm>
            <a:off x="4462859" y="707977"/>
            <a:ext cx="5449237" cy="5585619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marL="228600" indent="-228600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419" sz="2400" dirty="0"/>
              <a:t>La cobertura es</a:t>
            </a:r>
            <a:r>
              <a:rPr lang="es-419" sz="2400" b="1" dirty="0"/>
              <a:t> más amplia, </a:t>
            </a:r>
            <a:r>
              <a:rPr lang="es-419" sz="2400" dirty="0"/>
              <a:t>ya que Medicaid cubre lo que Medicare no incluye, como atención a largo plazo y cuidado personal, además de algunos servicios dentales, de visión y auditivos. </a:t>
            </a:r>
          </a:p>
          <a:p>
            <a:pPr marL="228600" indent="-228600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419" sz="2400" dirty="0"/>
              <a:t>Los costos pueden </a:t>
            </a:r>
            <a:r>
              <a:rPr lang="es-419" sz="2400" b="1" dirty="0"/>
              <a:t>ser menores </a:t>
            </a:r>
            <a:r>
              <a:rPr lang="es-419" sz="2400" dirty="0"/>
              <a:t>porque Medicaid cubrirá los copagos y los deducibles por la atención que reciba a través de Medicare. </a:t>
            </a:r>
          </a:p>
          <a:p>
            <a:pPr marL="228600" indent="-228600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419" sz="2400" dirty="0"/>
              <a:t>También hay </a:t>
            </a:r>
            <a:r>
              <a:rPr lang="es-419" sz="2400" b="1" dirty="0"/>
              <a:t>ayuda adicional </a:t>
            </a:r>
            <a:r>
              <a:rPr lang="es-419" sz="2400" dirty="0"/>
              <a:t>con los costos de los medicamentos recetados.</a:t>
            </a:r>
            <a:endParaRPr lang="en-US" sz="2400" dirty="0">
              <a:cs typeface="Arial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AF37B-3970-6BA4-A393-58D11A620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500">
              <a:solidFill>
                <a:srgbClr val="1C4475"/>
              </a:solidFill>
              <a:effectLst/>
              <a:latin typeface="ArialMT"/>
            </a:endParaRPr>
          </a:p>
          <a:p>
            <a:pPr marL="0" indent="0">
              <a:buNone/>
            </a:pPr>
            <a:endParaRPr lang="en-US" sz="500">
              <a:solidFill>
                <a:srgbClr val="1C4475"/>
              </a:solidFill>
              <a:latin typeface="ArialM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4B5E68-A7B3-1754-8AC0-283DDA1A8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956" y="1059479"/>
            <a:ext cx="2201380" cy="2215676"/>
          </a:xfrm>
          <a:prstGeom prst="rect">
            <a:avLst/>
          </a:prstGeom>
        </p:spPr>
      </p:pic>
      <p:pic>
        <p:nvPicPr>
          <p:cNvPr id="8" name="Graphic 7" descr="Gráfico de barras con tendencia descendente con relleno sólido">
            <a:extLst>
              <a:ext uri="{FF2B5EF4-FFF2-40B4-BE49-F238E27FC236}">
                <a16:creationId xmlns:a16="http://schemas.microsoft.com/office/drawing/2014/main" id="{8F291788-1905-42A1-9467-613698B62C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07683" y="3402155"/>
            <a:ext cx="914400" cy="914400"/>
          </a:xfrm>
          <a:prstGeom prst="rect">
            <a:avLst/>
          </a:prstGeom>
        </p:spPr>
      </p:pic>
      <p:pic>
        <p:nvPicPr>
          <p:cNvPr id="12" name="Graphic 11" descr="Anteojos con relleno sólido">
            <a:extLst>
              <a:ext uri="{FF2B5EF4-FFF2-40B4-BE49-F238E27FC236}">
                <a16:creationId xmlns:a16="http://schemas.microsoft.com/office/drawing/2014/main" id="{1FC8507E-8D18-40E0-B79B-2C0FCAD394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07683" y="1221991"/>
            <a:ext cx="914400" cy="914400"/>
          </a:xfrm>
          <a:prstGeom prst="rect">
            <a:avLst/>
          </a:prstGeom>
        </p:spPr>
      </p:pic>
      <p:pic>
        <p:nvPicPr>
          <p:cNvPr id="15" name="Graphic 14" descr="Medicamento con relleno sólido ">
            <a:extLst>
              <a:ext uri="{FF2B5EF4-FFF2-40B4-BE49-F238E27FC236}">
                <a16:creationId xmlns:a16="http://schemas.microsoft.com/office/drawing/2014/main" id="{4A50A8C2-73DF-42D4-D23F-FAC5C14998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207683" y="478642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549232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00D380-093D-5511-6C46-772DEB042A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06B36E9-ADD8-D11D-5649-58A8BF60A5A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3710" t="58925" r="11132" b="15068"/>
          <a:stretch/>
        </p:blipFill>
        <p:spPr>
          <a:xfrm>
            <a:off x="9088572" y="3835464"/>
            <a:ext cx="2790762" cy="26934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E0C0A5-7AFB-15D1-DC68-121EE729A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261419" cy="6858000"/>
          </a:xfrm>
          <a:solidFill>
            <a:srgbClr val="004F6E"/>
          </a:solidFill>
        </p:spPr>
        <p:txBody>
          <a:bodyPr vert="vert270">
            <a:noAutofit/>
          </a:bodyPr>
          <a:lstStyle/>
          <a:p>
            <a:pPr algn="ctr" rtl="0"/>
            <a:br>
              <a:rPr lang="en-US" sz="2600" b="0" dirty="0">
                <a:solidFill>
                  <a:schemeClr val="bg1"/>
                </a:solidFill>
                <a:latin typeface="Gotham" pitchFamily="50" charset="0"/>
                <a:cs typeface="Gotham" pitchFamily="50" charset="0"/>
              </a:rPr>
            </a:br>
            <a:r>
              <a:rPr lang="es-419" sz="4000" b="0">
                <a:solidFill>
                  <a:schemeClr val="bg1"/>
                </a:solidFill>
                <a:latin typeface="Gotham" pitchFamily="50" charset="0"/>
                <a:cs typeface="Gotham" pitchFamily="50" charset="0"/>
              </a:rPr>
              <a:t>Doble elegibilidad para Medicare y Medicaid  </a:t>
            </a:r>
            <a:br>
              <a:rPr lang="en-US" sz="4000" b="0" dirty="0">
                <a:solidFill>
                  <a:schemeClr val="bg1"/>
                </a:solidFill>
                <a:latin typeface="Gotham" pitchFamily="50" charset="0"/>
                <a:cs typeface="Gotham" pitchFamily="50" charset="0"/>
              </a:rPr>
            </a:br>
            <a:r>
              <a:rPr lang="es-419" sz="2400" b="0" i="1">
                <a:solidFill>
                  <a:schemeClr val="bg1"/>
                </a:solidFill>
                <a:latin typeface="Gotham" pitchFamily="50" charset="0"/>
                <a:cs typeface="Gotham" pitchFamily="50" charset="0"/>
              </a:rPr>
              <a:t>Información importante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80A1DB8-8396-C9E3-4B74-AB0D89A20405}"/>
              </a:ext>
            </a:extLst>
          </p:cNvPr>
          <p:cNvSpPr txBox="1"/>
          <p:nvPr/>
        </p:nvSpPr>
        <p:spPr>
          <a:xfrm>
            <a:off x="2983663" y="3582660"/>
            <a:ext cx="8404598" cy="263149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5500" b="1" i="0" u="none" strike="noStrike" kern="1200" cap="none" spc="0" normalizeH="0" baseline="0" dirty="0">
                <a:ln>
                  <a:noFill/>
                </a:ln>
                <a:solidFill>
                  <a:srgbClr val="004F6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¿Dónde </a:t>
            </a:r>
            <a:r>
              <a:rPr lang="es-419" sz="5500" b="1" dirty="0">
                <a:solidFill>
                  <a:srgbClr val="004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</a:t>
            </a:r>
            <a:r>
              <a:rPr kumimoji="0" lang="es-419" sz="5500" b="1" i="0" u="none" strike="noStrike" kern="1200" cap="none" spc="0" normalizeH="0" baseline="0" dirty="0">
                <a:ln>
                  <a:noFill/>
                </a:ln>
                <a:solidFill>
                  <a:srgbClr val="004F6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kumimoji="0" lang="es-419" sz="5500" b="1" i="0" u="none" strike="noStrike" kern="1200" cap="none" spc="0" normalizeH="0" baseline="0" dirty="0">
                <a:ln>
                  <a:noFill/>
                </a:ln>
                <a:solidFill>
                  <a:srgbClr val="004F6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s-419" sz="5500" b="1" i="0" u="none" strike="noStrike" kern="1200" cap="none" spc="0" normalizeH="0" baseline="0" dirty="0">
                <a:ln>
                  <a:noFill/>
                </a:ln>
                <a:solidFill>
                  <a:srgbClr val="004F6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obtener ayuda si </a:t>
            </a:r>
            <a:br>
              <a:rPr kumimoji="0" lang="es-419" sz="5500" b="1" i="0" u="none" strike="noStrike" kern="1200" cap="none" spc="0" normalizeH="0" baseline="0" dirty="0">
                <a:ln>
                  <a:noFill/>
                </a:ln>
                <a:solidFill>
                  <a:srgbClr val="004F6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s-419" sz="5500" b="1" i="0" u="none" strike="noStrike" kern="1200" cap="none" spc="0" normalizeH="0" baseline="0" dirty="0">
                <a:ln>
                  <a:noFill/>
                </a:ln>
                <a:solidFill>
                  <a:srgbClr val="004F6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tiene preguntas?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6A2329-5050-4EB2-641A-06A4921AF1EB}"/>
              </a:ext>
            </a:extLst>
          </p:cNvPr>
          <p:cNvSpPr txBox="1"/>
          <p:nvPr/>
        </p:nvSpPr>
        <p:spPr>
          <a:xfrm>
            <a:off x="2261419" y="0"/>
            <a:ext cx="231171" cy="6858000"/>
          </a:xfrm>
          <a:prstGeom prst="rect">
            <a:avLst/>
          </a:prstGeom>
          <a:solidFill>
            <a:srgbClr val="C76C6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99DADA1-F99C-C4FF-E00E-ACA6C8D6C4C2}"/>
              </a:ext>
            </a:extLst>
          </p:cNvPr>
          <p:cNvGrpSpPr/>
          <p:nvPr/>
        </p:nvGrpSpPr>
        <p:grpSpPr>
          <a:xfrm>
            <a:off x="5617930" y="610861"/>
            <a:ext cx="3018502" cy="3028226"/>
            <a:chOff x="5617930" y="610861"/>
            <a:chExt cx="3018502" cy="3028226"/>
          </a:xfrm>
        </p:grpSpPr>
        <p:sp>
          <p:nvSpPr>
            <p:cNvPr id="12" name="Circle">
              <a:extLst>
                <a:ext uri="{FF2B5EF4-FFF2-40B4-BE49-F238E27FC236}">
                  <a16:creationId xmlns:a16="http://schemas.microsoft.com/office/drawing/2014/main" id="{70CB17D1-2D14-3B9C-8D7F-B6FCBF212E94}"/>
                </a:ext>
              </a:extLst>
            </p:cNvPr>
            <p:cNvSpPr/>
            <p:nvPr/>
          </p:nvSpPr>
          <p:spPr>
            <a:xfrm>
              <a:off x="5617930" y="610861"/>
              <a:ext cx="3018502" cy="3028226"/>
            </a:xfrm>
            <a:prstGeom prst="ellipse">
              <a:avLst/>
            </a:prstGeom>
            <a:solidFill>
              <a:srgbClr val="004F6E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AABEC6D-78BD-1C61-7AF1-3884C5E1A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6000" y="1093793"/>
              <a:ext cx="2062362" cy="2062362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8D181B1-99B8-77C1-5383-81D7E92ED32D}"/>
              </a:ext>
            </a:extLst>
          </p:cNvPr>
          <p:cNvSpPr txBox="1"/>
          <p:nvPr/>
        </p:nvSpPr>
        <p:spPr>
          <a:xfrm>
            <a:off x="11388261" y="6174658"/>
            <a:ext cx="390784" cy="4522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486054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6CFE61-E65B-8D89-76CB-10BCB26A79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0F5FE24-A557-C4FC-7D48-A00B0750FC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419">
                <a:cs typeface="Arial"/>
              </a:rPr>
              <a:t>&gt;\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E44F46C-42FD-0B86-8D3E-BD1CCD4C55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D6084-2B33-7754-867D-53966CC24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436" y="1793070"/>
            <a:ext cx="333148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419" dirty="0">
                <a:solidFill>
                  <a:srgbClr val="FFFFFF"/>
                </a:solidFill>
              </a:rPr>
              <a:t>Recursos de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s-419" dirty="0">
                <a:solidFill>
                  <a:srgbClr val="FFFFFF"/>
                </a:solidFill>
              </a:rPr>
              <a:t>Medicare 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CF538DE9-35AB-616E-10D2-5B328E017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F856A4-18A3-7895-9F15-F454F2D30289}"/>
              </a:ext>
            </a:extLst>
          </p:cNvPr>
          <p:cNvSpPr txBox="1"/>
          <p:nvPr/>
        </p:nvSpPr>
        <p:spPr>
          <a:xfrm>
            <a:off x="4507666" y="722836"/>
            <a:ext cx="7034127" cy="5006563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marL="228600" indent="-228600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419" sz="2400" dirty="0">
                <a:cs typeface="Arial"/>
              </a:rPr>
              <a:t>Llame al </a:t>
            </a:r>
            <a:r>
              <a:rPr lang="es-419" sz="2400" b="1" dirty="0">
                <a:cs typeface="Arial"/>
              </a:rPr>
              <a:t>1-800-MEDICARE</a:t>
            </a:r>
            <a:r>
              <a:rPr lang="es-419" sz="2400" dirty="0">
                <a:cs typeface="Arial"/>
              </a:rPr>
              <a:t> para pedir ayuda </a:t>
            </a:r>
            <a:br>
              <a:rPr lang="es-419" sz="2400" dirty="0">
                <a:cs typeface="Arial"/>
              </a:rPr>
            </a:br>
            <a:r>
              <a:rPr lang="es-419" sz="2400" dirty="0">
                <a:cs typeface="Arial"/>
              </a:rPr>
              <a:t>o solicitar Medicare.</a:t>
            </a:r>
          </a:p>
          <a:p>
            <a:pPr marL="228600" indent="-228600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419" sz="2400" dirty="0">
                <a:cs typeface="Arial"/>
              </a:rPr>
              <a:t>Visite el </a:t>
            </a:r>
            <a:r>
              <a:rPr lang="es-419" sz="2400" b="1" dirty="0">
                <a:cs typeface="Arial"/>
              </a:rPr>
              <a:t>sitio web de Medicare </a:t>
            </a:r>
            <a:r>
              <a:rPr lang="es-419" sz="2400" dirty="0">
                <a:cs typeface="Arial"/>
              </a:rPr>
              <a:t>para obtener más información o presentar una solicitud: </a:t>
            </a:r>
            <a:r>
              <a:rPr lang="es-419" sz="2400" dirty="0" err="1">
                <a:cs typeface="Arial"/>
                <a:hlinkClick r:id="rId3"/>
              </a:rPr>
              <a:t>www.medicare.gov</a:t>
            </a:r>
            <a:r>
              <a:rPr lang="es-419" sz="2400" dirty="0">
                <a:cs typeface="Arial"/>
                <a:hlinkClick r:id="rId3"/>
              </a:rPr>
              <a:t>.</a:t>
            </a:r>
            <a:r>
              <a:rPr lang="es-419" sz="2400" dirty="0">
                <a:cs typeface="Arial"/>
              </a:rPr>
              <a:t> </a:t>
            </a:r>
          </a:p>
          <a:p>
            <a:pPr marL="228600" indent="-228600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419" sz="2400" dirty="0">
                <a:cs typeface="Arial"/>
              </a:rPr>
              <a:t>Comuníquese con el representante local del </a:t>
            </a:r>
            <a:r>
              <a:rPr lang="es-419" sz="2400" b="1" dirty="0">
                <a:cs typeface="Arial"/>
              </a:rPr>
              <a:t>Programa Estatal de Asistencia para Seguros Médicos.</a:t>
            </a:r>
            <a:r>
              <a:rPr lang="es-419" sz="2400" dirty="0">
                <a:cs typeface="Arial"/>
              </a:rPr>
              <a:t> Encuentre la oficina más cercana en </a:t>
            </a:r>
            <a:r>
              <a:rPr lang="es-419" sz="2400" dirty="0">
                <a:solidFill>
                  <a:srgbClr val="96607D"/>
                </a:solidFill>
                <a:latin typeface="Aptos"/>
                <a:cs typeface="Arial"/>
                <a:hlinkClick r:id="rId4"/>
              </a:rPr>
              <a:t>https://</a:t>
            </a:r>
            <a:r>
              <a:rPr lang="es-419" sz="2400" dirty="0" err="1">
                <a:solidFill>
                  <a:srgbClr val="96607D"/>
                </a:solidFill>
                <a:latin typeface="Aptos"/>
                <a:cs typeface="Arial"/>
                <a:hlinkClick r:id="rId4"/>
              </a:rPr>
              <a:t>www.shiphelp.org</a:t>
            </a:r>
            <a:endParaRPr lang="es-419" sz="2400" dirty="0">
              <a:solidFill>
                <a:srgbClr val="96607D"/>
              </a:solidFill>
              <a:latin typeface="Aptos"/>
              <a:cs typeface="Arial"/>
              <a:hlinkClick r:id="rId4"/>
            </a:endParaRPr>
          </a:p>
          <a:p>
            <a:pPr marL="228600" indent="-228600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419" sz="2400" dirty="0">
                <a:cs typeface="Arial"/>
              </a:rPr>
              <a:t>Acuda a la </a:t>
            </a:r>
            <a:r>
              <a:rPr lang="es-419" sz="2400" b="1" dirty="0">
                <a:cs typeface="Arial"/>
              </a:rPr>
              <a:t>oficina del Seguro Social más cercana.</a:t>
            </a:r>
            <a:r>
              <a:rPr lang="es-419" sz="2400" dirty="0">
                <a:cs typeface="Arial"/>
              </a:rPr>
              <a:t> Encuentre la oficina más cercana en </a:t>
            </a:r>
            <a:r>
              <a:rPr lang="es-419" sz="2400" dirty="0">
                <a:solidFill>
                  <a:srgbClr val="96607D"/>
                </a:solidFill>
                <a:latin typeface="Aptos"/>
                <a:cs typeface="Arial"/>
                <a:hlinkClick r:id="rId5"/>
              </a:rPr>
              <a:t>https://</a:t>
            </a:r>
            <a:r>
              <a:rPr lang="es-419" sz="2400" dirty="0" err="1">
                <a:solidFill>
                  <a:srgbClr val="96607D"/>
                </a:solidFill>
                <a:latin typeface="Aptos"/>
                <a:cs typeface="Arial"/>
                <a:hlinkClick r:id="rId5"/>
              </a:rPr>
              <a:t>www.ssa.gov</a:t>
            </a:r>
            <a:r>
              <a:rPr lang="es-419" sz="2400" dirty="0">
                <a:solidFill>
                  <a:srgbClr val="96607D"/>
                </a:solidFill>
                <a:latin typeface="Aptos"/>
                <a:cs typeface="Arial"/>
                <a:hlinkClick r:id="rId5"/>
              </a:rPr>
              <a:t>/</a:t>
            </a:r>
            <a:r>
              <a:rPr lang="es-419" sz="2400" dirty="0" err="1">
                <a:solidFill>
                  <a:srgbClr val="96607D"/>
                </a:solidFill>
                <a:latin typeface="Aptos"/>
                <a:cs typeface="Arial"/>
                <a:hlinkClick r:id="rId5"/>
              </a:rPr>
              <a:t>locator</a:t>
            </a:r>
            <a:r>
              <a:rPr lang="es-419" sz="2400" dirty="0">
                <a:solidFill>
                  <a:srgbClr val="96607D"/>
                </a:solidFill>
                <a:latin typeface="Aptos"/>
                <a:cs typeface="Arial"/>
                <a:hlinkClick r:id="rId5"/>
              </a:rPr>
              <a:t>/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14970-94C9-8521-A399-F0817D756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500">
              <a:solidFill>
                <a:srgbClr val="1C4475"/>
              </a:solidFill>
              <a:effectLst/>
              <a:latin typeface="ArialMT"/>
            </a:endParaRPr>
          </a:p>
          <a:p>
            <a:pPr marL="0" indent="0">
              <a:buNone/>
            </a:pPr>
            <a:endParaRPr lang="en-US" sz="500">
              <a:solidFill>
                <a:srgbClr val="1C4475"/>
              </a:solidFill>
              <a:latin typeface="ArialMT"/>
            </a:endParaRPr>
          </a:p>
        </p:txBody>
      </p:sp>
      <p:pic>
        <p:nvPicPr>
          <p:cNvPr id="6" name="Graphic 20" descr="Vibración de un teléfono con relleno sólido">
            <a:extLst>
              <a:ext uri="{FF2B5EF4-FFF2-40B4-BE49-F238E27FC236}">
                <a16:creationId xmlns:a16="http://schemas.microsoft.com/office/drawing/2014/main" id="{A2FB6CC5-8FDB-A985-1480-0A9F2CA1B0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967883" y="1207847"/>
            <a:ext cx="1954781" cy="195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078145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5ED16A-E183-A0DF-E065-BBD018613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AA5CD54-CA15-9530-3D0D-57BDC095FB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419">
                <a:cs typeface="Arial"/>
              </a:rPr>
              <a:t>&gt;\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1991F1F-0555-68AF-42DD-4DC5A0F29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8C7E84-0366-5198-CA85-B35C5A861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769" y="1911057"/>
            <a:ext cx="3378986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419" dirty="0">
                <a:solidFill>
                  <a:srgbClr val="FFFFFF"/>
                </a:solidFill>
              </a:rPr>
              <a:t>Recursos de Medicaid 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771D01A-2B63-99B6-FDC1-7E768B2E8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6C7058-A84F-9FA3-2980-9C7B28F6A3BE}"/>
              </a:ext>
            </a:extLst>
          </p:cNvPr>
          <p:cNvSpPr txBox="1"/>
          <p:nvPr/>
        </p:nvSpPr>
        <p:spPr>
          <a:xfrm>
            <a:off x="4447308" y="78382"/>
            <a:ext cx="6906491" cy="538301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>
              <a:cs typeface="Arial"/>
            </a:endParaRP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,Sans-Serif" panose="020B0604020202020204" pitchFamily="34" charset="0"/>
              <a:buChar char="•"/>
            </a:pPr>
            <a:endParaRPr lang="en-US" sz="2400" dirty="0">
              <a:cs typeface="Arial"/>
            </a:endParaRPr>
          </a:p>
          <a:p>
            <a:pPr marL="342900" indent="-342900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,Sans-Serif" panose="020B0604020202020204" pitchFamily="34" charset="0"/>
              <a:buChar char="•"/>
            </a:pPr>
            <a:r>
              <a:rPr lang="es-419" sz="2400">
                <a:cs typeface="Arial"/>
              </a:rPr>
              <a:t>Comuníquese con la </a:t>
            </a:r>
            <a:r>
              <a:rPr lang="es-419" sz="2400" b="1">
                <a:cs typeface="Arial"/>
              </a:rPr>
              <a:t>agencia estatal de Medicaid. </a:t>
            </a:r>
            <a:r>
              <a:rPr lang="es-419" sz="2400">
                <a:cs typeface="Arial"/>
              </a:rPr>
              <a:t>Puede encontrar la dirección de la agencia de su estado y un enlace al sitio web del programa Medicaid de su estado en el siguiente enlace: </a:t>
            </a:r>
            <a:r>
              <a:rPr lang="es-419" sz="2400">
                <a:latin typeface="Arial"/>
                <a:cs typeface="Arial"/>
                <a:hlinkClick r:id="rId3"/>
              </a:rPr>
              <a:t>https://medicaiddirectors.org/who-we-are/medicaid-directors/</a:t>
            </a:r>
          </a:p>
          <a:p>
            <a:pPr marL="342900" indent="-342900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419" sz="2400">
                <a:solidFill>
                  <a:srgbClr val="000000"/>
                </a:solidFill>
                <a:latin typeface="Arial"/>
                <a:cs typeface="Arial"/>
              </a:rPr>
              <a:t>Obtenga más información sobre </a:t>
            </a:r>
            <a:r>
              <a:rPr lang="es-419" sz="2400" b="1">
                <a:solidFill>
                  <a:srgbClr val="000000"/>
                </a:solidFill>
                <a:latin typeface="Arial"/>
                <a:cs typeface="Arial"/>
              </a:rPr>
              <a:t>Medicaid</a:t>
            </a:r>
            <a:r>
              <a:rPr lang="es-419" sz="2400">
                <a:solidFill>
                  <a:srgbClr val="000000"/>
                </a:solidFill>
                <a:latin typeface="Arial"/>
                <a:cs typeface="Arial"/>
              </a:rPr>
              <a:t> en </a:t>
            </a:r>
            <a:r>
              <a:rPr lang="es-419" sz="2400">
                <a:solidFill>
                  <a:srgbClr val="000000"/>
                </a:solidFill>
                <a:latin typeface="Arial"/>
                <a:cs typeface="Arial"/>
                <a:hlinkClick r:id="rId4"/>
              </a:rPr>
              <a:t>www.Medicaid.gov.</a:t>
            </a:r>
            <a:r>
              <a:rPr lang="es-419" sz="2400">
                <a:solidFill>
                  <a:srgbClr val="000000"/>
                </a:solidFill>
                <a:latin typeface="Arial"/>
                <a:cs typeface="Arial"/>
              </a:rPr>
              <a:t> 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endParaRPr lang="en-US" sz="2400" dirty="0">
              <a:solidFill>
                <a:srgbClr val="96607D"/>
              </a:solidFill>
              <a:latin typeface="Arial"/>
              <a:cs typeface="Arial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35A2E-48F0-62DE-041D-0FA31406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500">
              <a:solidFill>
                <a:srgbClr val="1C4475"/>
              </a:solidFill>
              <a:effectLst/>
              <a:latin typeface="ArialMT"/>
            </a:endParaRPr>
          </a:p>
          <a:p>
            <a:pPr marL="0" indent="0">
              <a:buNone/>
            </a:pPr>
            <a:endParaRPr lang="en-US" sz="500">
              <a:solidFill>
                <a:srgbClr val="1C4475"/>
              </a:solidFill>
              <a:latin typeface="ArialMT"/>
            </a:endParaRPr>
          </a:p>
        </p:txBody>
      </p:sp>
      <p:pic>
        <p:nvPicPr>
          <p:cNvPr id="6" name="Graphic 20" descr="Vibración de un teléfono con relleno sólido">
            <a:extLst>
              <a:ext uri="{FF2B5EF4-FFF2-40B4-BE49-F238E27FC236}">
                <a16:creationId xmlns:a16="http://schemas.microsoft.com/office/drawing/2014/main" id="{09D9AFCA-D7F8-330B-CBB2-BD75DB8EAC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38201" y="1094701"/>
            <a:ext cx="2012293" cy="201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50574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AC640F6-9158-F532-5A81-B73C139B61D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275771" y="-646331"/>
            <a:ext cx="12743542" cy="646331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 rtl="0"/>
            <a:r>
              <a:rPr lang="es-419" sz="4000" dirty="0"/>
              <a:t>Diapositiva final con información sobre </a:t>
            </a:r>
            <a:r>
              <a:rPr lang="es-419" sz="4000" dirty="0" err="1"/>
              <a:t>NASDDDS</a:t>
            </a:r>
            <a:endParaRPr lang="es-419" sz="4000" dirty="0"/>
          </a:p>
        </p:txBody>
      </p:sp>
      <p:pic>
        <p:nvPicPr>
          <p:cNvPr id="2" name="Picture 1" descr="Logotipo de la Asociación Nacional de Directores Estatales de Servicios para Discapacidades del Desarrollo (NASDDDS)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488" y="874366"/>
            <a:ext cx="6011255" cy="33285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13323" y="4779469"/>
            <a:ext cx="8367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419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Apartado de correos 26128, Alexandria, VA 22313 | Tel.: 703-683-4202</a:t>
            </a:r>
          </a:p>
          <a:p>
            <a:pPr algn="ctr" rtl="0"/>
            <a:r>
              <a:rPr lang="es-419" dirty="0" err="1">
                <a:solidFill>
                  <a:schemeClr val="tx2"/>
                </a:solidFill>
                <a:latin typeface="Arial" panose="020B0604020202020204" pitchFamily="34" charset="0"/>
              </a:rPr>
              <a:t>www.nasddds.org</a:t>
            </a:r>
            <a:r>
              <a:rPr lang="es-419" dirty="0">
                <a:solidFill>
                  <a:schemeClr val="tx2"/>
                </a:solidFill>
                <a:latin typeface="Arial" panose="020B0604020202020204" pitchFamily="34" charset="0"/>
              </a:rPr>
              <a:t> | @</a:t>
            </a:r>
            <a:r>
              <a:rPr lang="es-419" dirty="0" err="1">
                <a:solidFill>
                  <a:schemeClr val="tx2"/>
                </a:solidFill>
                <a:latin typeface="Arial" panose="020B0604020202020204" pitchFamily="34" charset="0"/>
              </a:rPr>
              <a:t>NasdddsTA</a:t>
            </a:r>
            <a:endParaRPr lang="es-419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4F6864-A4BF-BB81-34F3-D803DC4DF735}"/>
              </a:ext>
            </a:extLst>
          </p:cNvPr>
          <p:cNvSpPr txBox="1"/>
          <p:nvPr/>
        </p:nvSpPr>
        <p:spPr>
          <a:xfrm>
            <a:off x="2463930" y="6194820"/>
            <a:ext cx="82079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defRPr/>
            </a:pPr>
            <a:r>
              <a:rPr lang="es-419" kern="0" dirty="0">
                <a:solidFill>
                  <a:srgbClr val="D3D3D3">
                    <a:lumMod val="50000"/>
                  </a:srgbClr>
                </a:solidFill>
                <a:latin typeface="Gotham" pitchFamily="50" charset="0"/>
                <a:cs typeface="Gotham" pitchFamily="50" charset="0"/>
              </a:rPr>
              <a:t>Creado por </a:t>
            </a:r>
            <a:r>
              <a:rPr lang="es-419" kern="0" dirty="0">
                <a:solidFill>
                  <a:srgbClr val="D3D3D3">
                    <a:lumMod val="50000"/>
                  </a:srgbClr>
                </a:solidFill>
                <a:latin typeface="Gotham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NASDDDS</a:t>
            </a:r>
            <a:r>
              <a:rPr lang="es-419" kern="0" dirty="0">
                <a:solidFill>
                  <a:srgbClr val="D3D3D3">
                    <a:lumMod val="50000"/>
                  </a:srgbClr>
                </a:solidFill>
                <a:latin typeface="Gotham" pitchFamily="50" charset="0"/>
                <a:cs typeface="Gotham" pitchFamily="50" charset="0"/>
              </a:rPr>
              <a:t> con el apoyo de Arnold Ventures, 2025</a:t>
            </a:r>
          </a:p>
        </p:txBody>
      </p:sp>
    </p:spTree>
    <p:extLst>
      <p:ext uri="{BB962C8B-B14F-4D97-AF65-F5344CB8AC3E}">
        <p14:creationId xmlns:p14="http://schemas.microsoft.com/office/powerpoint/2010/main" val="282172604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BFAE1-45D3-4B3B-81D2-0BF25FA84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261419" cy="6858000"/>
          </a:xfrm>
          <a:solidFill>
            <a:srgbClr val="004F6E"/>
          </a:solidFill>
        </p:spPr>
        <p:txBody>
          <a:bodyPr vert="vert270">
            <a:noAutofit/>
          </a:bodyPr>
          <a:lstStyle/>
          <a:p>
            <a:pPr algn="ctr" rtl="0"/>
            <a:br>
              <a:rPr lang="en-US" sz="2600" b="0" dirty="0">
                <a:solidFill>
                  <a:schemeClr val="bg1"/>
                </a:solidFill>
                <a:latin typeface="Gotham" pitchFamily="50" charset="0"/>
                <a:cs typeface="Gotham" pitchFamily="50" charset="0"/>
              </a:rPr>
            </a:br>
            <a:r>
              <a:rPr lang="es-419" sz="4000" b="0" dirty="0">
                <a:solidFill>
                  <a:schemeClr val="bg1"/>
                </a:solidFill>
                <a:latin typeface="Gotham" pitchFamily="50" charset="0"/>
                <a:cs typeface="Gotham" pitchFamily="50" charset="0"/>
              </a:rPr>
              <a:t>Doble elegibilidad para Medicare y Medicaid  </a:t>
            </a:r>
            <a:br>
              <a:rPr lang="en-US" sz="4000" b="0" dirty="0">
                <a:solidFill>
                  <a:schemeClr val="bg1"/>
                </a:solidFill>
                <a:latin typeface="Gotham" pitchFamily="50" charset="0"/>
                <a:cs typeface="Gotham" pitchFamily="50" charset="0"/>
              </a:rPr>
            </a:br>
            <a:r>
              <a:rPr lang="es-419" sz="2400" b="0" i="1" dirty="0">
                <a:solidFill>
                  <a:schemeClr val="bg1"/>
                </a:solidFill>
                <a:latin typeface="Gotham" pitchFamily="50" charset="0"/>
                <a:cs typeface="Gotham" pitchFamily="50" charset="0"/>
              </a:rPr>
              <a:t>Información importante</a:t>
            </a:r>
          </a:p>
        </p:txBody>
      </p:sp>
      <p:sp>
        <p:nvSpPr>
          <p:cNvPr id="12" name="Circle">
            <a:extLst>
              <a:ext uri="{FF2B5EF4-FFF2-40B4-BE49-F238E27FC236}">
                <a16:creationId xmlns:a16="http://schemas.microsoft.com/office/drawing/2014/main" id="{068E6638-08A5-3545-9EDF-CA565B4BCCF0}"/>
              </a:ext>
            </a:extLst>
          </p:cNvPr>
          <p:cNvSpPr/>
          <p:nvPr/>
        </p:nvSpPr>
        <p:spPr>
          <a:xfrm>
            <a:off x="9763431" y="96308"/>
            <a:ext cx="1278193" cy="1233815"/>
          </a:xfrm>
          <a:prstGeom prst="ellipse">
            <a:avLst/>
          </a:prstGeom>
          <a:solidFill>
            <a:srgbClr val="004F6E"/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ircle" descr="Repetir con relleno sólido">
            <a:extLst>
              <a:ext uri="{FF2B5EF4-FFF2-40B4-BE49-F238E27FC236}">
                <a16:creationId xmlns:a16="http://schemas.microsoft.com/office/drawing/2014/main" id="{A9619FDA-8061-2845-94D2-49B6D176BD04}"/>
              </a:ext>
            </a:extLst>
          </p:cNvPr>
          <p:cNvSpPr/>
          <p:nvPr/>
        </p:nvSpPr>
        <p:spPr>
          <a:xfrm>
            <a:off x="9763431" y="1483307"/>
            <a:ext cx="1278194" cy="1233815"/>
          </a:xfrm>
          <a:prstGeom prst="ellipse">
            <a:avLst/>
          </a:prstGeom>
          <a:solidFill>
            <a:srgbClr val="C76C61"/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ircle" descr="Lista de verificación con relleno sólido">
            <a:extLst>
              <a:ext uri="{FF2B5EF4-FFF2-40B4-BE49-F238E27FC236}">
                <a16:creationId xmlns:a16="http://schemas.microsoft.com/office/drawing/2014/main" id="{ED669072-B319-4D4E-89CC-1DFF462A728F}"/>
              </a:ext>
            </a:extLst>
          </p:cNvPr>
          <p:cNvSpPr/>
          <p:nvPr/>
        </p:nvSpPr>
        <p:spPr>
          <a:xfrm>
            <a:off x="9836724" y="4288376"/>
            <a:ext cx="1249844" cy="1233814"/>
          </a:xfrm>
          <a:prstGeom prst="ellipse">
            <a:avLst/>
          </a:prstGeom>
          <a:solidFill>
            <a:srgbClr val="C76C61"/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ircle" descr="Vibración de un teléfono con relleno sólido">
            <a:extLst>
              <a:ext uri="{FF2B5EF4-FFF2-40B4-BE49-F238E27FC236}">
                <a16:creationId xmlns:a16="http://schemas.microsoft.com/office/drawing/2014/main" id="{0D45AFDC-E7AC-394B-9C3B-04274BEC653B}"/>
              </a:ext>
            </a:extLst>
          </p:cNvPr>
          <p:cNvSpPr/>
          <p:nvPr/>
        </p:nvSpPr>
        <p:spPr>
          <a:xfrm>
            <a:off x="9836724" y="5623671"/>
            <a:ext cx="1249844" cy="1234330"/>
          </a:xfrm>
          <a:prstGeom prst="ellipse">
            <a:avLst/>
          </a:prstGeom>
          <a:solidFill>
            <a:srgbClr val="004F6E"/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7" descr="Preguntas con relleno sólido">
            <a:extLst>
              <a:ext uri="{FF2B5EF4-FFF2-40B4-BE49-F238E27FC236}">
                <a16:creationId xmlns:a16="http://schemas.microsoft.com/office/drawing/2014/main" id="{D2788793-7123-A24C-B104-AC5D1C3EDB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985033" y="295721"/>
            <a:ext cx="834988" cy="834988"/>
          </a:xfrm>
          <a:prstGeom prst="rect">
            <a:avLst/>
          </a:prstGeom>
        </p:spPr>
      </p:pic>
      <p:pic>
        <p:nvPicPr>
          <p:cNvPr id="18" name="Graphic 18" descr="Repeat with solid fill">
            <a:extLst>
              <a:ext uri="{FF2B5EF4-FFF2-40B4-BE49-F238E27FC236}">
                <a16:creationId xmlns:a16="http://schemas.microsoft.com/office/drawing/2014/main" id="{F6FFE38D-85A5-8044-B933-E949C99625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9985033" y="1682720"/>
            <a:ext cx="834988" cy="834988"/>
          </a:xfrm>
          <a:prstGeom prst="rect">
            <a:avLst/>
          </a:prstGeom>
        </p:spPr>
      </p:pic>
      <p:pic>
        <p:nvPicPr>
          <p:cNvPr id="19" name="Graphic 19" descr="Checklist with solid fill">
            <a:extLst>
              <a:ext uri="{FF2B5EF4-FFF2-40B4-BE49-F238E27FC236}">
                <a16:creationId xmlns:a16="http://schemas.microsoft.com/office/drawing/2014/main" id="{9E5F2DD2-D5C6-C64F-85FC-15C4FB9714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9985033" y="4434779"/>
            <a:ext cx="939914" cy="939914"/>
          </a:xfrm>
          <a:prstGeom prst="rect">
            <a:avLst/>
          </a:prstGeom>
        </p:spPr>
      </p:pic>
      <p:pic>
        <p:nvPicPr>
          <p:cNvPr id="20" name="Graphic 20" descr="Phone Vibration with solid fill">
            <a:extLst>
              <a:ext uri="{FF2B5EF4-FFF2-40B4-BE49-F238E27FC236}">
                <a16:creationId xmlns:a16="http://schemas.microsoft.com/office/drawing/2014/main" id="{291804F1-5D0B-5647-A52A-B153C562D4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10010267" y="5752214"/>
            <a:ext cx="914679" cy="91467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8A712AB-21AD-495D-9F5F-F9A30439C433}"/>
              </a:ext>
            </a:extLst>
          </p:cNvPr>
          <p:cNvSpPr txBox="1"/>
          <p:nvPr/>
        </p:nvSpPr>
        <p:spPr>
          <a:xfrm>
            <a:off x="3716595" y="1781034"/>
            <a:ext cx="5936036" cy="553998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2900" b="1" i="0" u="none" strike="noStrike" kern="1200" cap="none" spc="0" normalizeH="0" baseline="0">
                <a:ln>
                  <a:noFill/>
                </a:ln>
                <a:solidFill>
                  <a:srgbClr val="C76C6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¿Qué </a:t>
            </a:r>
            <a:r>
              <a:rPr lang="es-419" sz="2900" b="1">
                <a:solidFill>
                  <a:srgbClr val="C76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</a:t>
            </a:r>
            <a:r>
              <a:rPr kumimoji="0" lang="es-419" sz="2900" b="1" i="0" u="none" strike="noStrike" kern="1200" cap="none" spc="0" normalizeH="0" baseline="0">
                <a:ln>
                  <a:noFill/>
                </a:ln>
                <a:solidFill>
                  <a:srgbClr val="C76C6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Medicare y Medicaid?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2683D1A-28A9-4AC5-A9F7-FEBFB4BDC439}"/>
              </a:ext>
            </a:extLst>
          </p:cNvPr>
          <p:cNvSpPr txBox="1"/>
          <p:nvPr/>
        </p:nvSpPr>
        <p:spPr>
          <a:xfrm>
            <a:off x="3557239" y="451604"/>
            <a:ext cx="6095391" cy="553998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2900" b="1" i="0" u="none" strike="noStrike" kern="1200" cap="none" spc="0" normalizeH="0" baseline="0" dirty="0">
                <a:ln>
                  <a:noFill/>
                </a:ln>
                <a:solidFill>
                  <a:srgbClr val="004F6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¿Qué es la doble elegibilidad?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B15BCB9-65DE-426F-A926-147696A05C3F}"/>
              </a:ext>
            </a:extLst>
          </p:cNvPr>
          <p:cNvSpPr txBox="1"/>
          <p:nvPr/>
        </p:nvSpPr>
        <p:spPr>
          <a:xfrm>
            <a:off x="2317729" y="4437768"/>
            <a:ext cx="7462684" cy="98488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2900" b="1" i="0" u="none" strike="noStrike" kern="1200" cap="none" spc="0" normalizeH="0" baseline="0" dirty="0">
                <a:ln>
                  <a:noFill/>
                </a:ln>
                <a:solidFill>
                  <a:srgbClr val="C76C6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¿Cuáles son los beneficios de </a:t>
            </a:r>
            <a:br>
              <a:rPr kumimoji="0" lang="es-419" sz="2900" b="1" i="0" u="none" strike="noStrike" kern="1200" cap="none" spc="0" normalizeH="0" baseline="0" dirty="0">
                <a:ln>
                  <a:noFill/>
                </a:ln>
                <a:solidFill>
                  <a:srgbClr val="C76C6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s-419" sz="2900" b="1" i="0" u="none" strike="noStrike" kern="1200" cap="none" spc="0" normalizeH="0" baseline="0" dirty="0">
                <a:ln>
                  <a:noFill/>
                </a:ln>
                <a:solidFill>
                  <a:srgbClr val="C76C6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 doble elegibilidad?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307CDFA-3B79-4660-B220-6FA6696AF4A6}"/>
              </a:ext>
            </a:extLst>
          </p:cNvPr>
          <p:cNvSpPr txBox="1"/>
          <p:nvPr/>
        </p:nvSpPr>
        <p:spPr>
          <a:xfrm>
            <a:off x="3557239" y="5773001"/>
            <a:ext cx="6144712" cy="538609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2900" b="1" i="0" u="none" strike="noStrike" kern="1200" cap="none" spc="0" normalizeH="0" baseline="0" dirty="0">
                <a:ln>
                  <a:noFill/>
                </a:ln>
                <a:solidFill>
                  <a:srgbClr val="004F6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¿Dónde se puede obtener ayuda?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E1A703D-B571-FD91-2921-51CC260827CE}"/>
              </a:ext>
            </a:extLst>
          </p:cNvPr>
          <p:cNvSpPr txBox="1"/>
          <p:nvPr/>
        </p:nvSpPr>
        <p:spPr>
          <a:xfrm>
            <a:off x="2921620" y="3047877"/>
            <a:ext cx="6731010" cy="1015663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2900" b="1" i="0" u="none" strike="noStrike" kern="1200" cap="none" normalizeH="0" baseline="0" dirty="0">
                <a:ln>
                  <a:noFill/>
                </a:ln>
                <a:solidFill>
                  <a:srgbClr val="004F6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¿Quiénes califican </a:t>
            </a:r>
            <a:r>
              <a:rPr lang="es-419" sz="2900" b="1" dirty="0">
                <a:solidFill>
                  <a:srgbClr val="004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kumimoji="0" lang="es-419" sz="2900" b="1" i="0" u="none" strike="noStrike" kern="1200" cap="none" normalizeH="0" baseline="0" dirty="0">
                <a:ln>
                  <a:noFill/>
                </a:ln>
                <a:solidFill>
                  <a:srgbClr val="004F6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ambos programas? </a:t>
            </a:r>
          </a:p>
        </p:txBody>
      </p:sp>
      <p:sp>
        <p:nvSpPr>
          <p:cNvPr id="31" name="Circle">
            <a:extLst>
              <a:ext uri="{FF2B5EF4-FFF2-40B4-BE49-F238E27FC236}">
                <a16:creationId xmlns:a16="http://schemas.microsoft.com/office/drawing/2014/main" id="{322C09D5-12C3-EE51-287C-20754EBB35F6}"/>
              </a:ext>
            </a:extLst>
          </p:cNvPr>
          <p:cNvSpPr/>
          <p:nvPr/>
        </p:nvSpPr>
        <p:spPr>
          <a:xfrm>
            <a:off x="9768920" y="2875229"/>
            <a:ext cx="1278194" cy="1233815"/>
          </a:xfrm>
          <a:prstGeom prst="ellipse">
            <a:avLst/>
          </a:prstGeom>
          <a:solidFill>
            <a:srgbClr val="004F6E"/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2" name="Graphic 19" descr="Usuarios con relleno sólido">
            <a:extLst>
              <a:ext uri="{FF2B5EF4-FFF2-40B4-BE49-F238E27FC236}">
                <a16:creationId xmlns:a16="http://schemas.microsoft.com/office/drawing/2014/main" id="{649334D8-2606-0F62-3E7C-F100C4BC16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9940162" y="3002245"/>
            <a:ext cx="924730" cy="92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86866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BF1FE7-DD67-AC44-6A43-9335C32533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FCE3F-F2FD-AC75-924C-B78E42B07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261419" cy="6858000"/>
          </a:xfrm>
          <a:solidFill>
            <a:srgbClr val="004F6E"/>
          </a:solidFill>
        </p:spPr>
        <p:txBody>
          <a:bodyPr vert="vert270">
            <a:noAutofit/>
          </a:bodyPr>
          <a:lstStyle/>
          <a:p>
            <a:pPr algn="ctr" rtl="0"/>
            <a:br>
              <a:rPr lang="en-US" sz="2600" b="0" dirty="0">
                <a:solidFill>
                  <a:schemeClr val="bg1"/>
                </a:solidFill>
                <a:latin typeface="Gotham" pitchFamily="50" charset="0"/>
                <a:cs typeface="Gotham" pitchFamily="50" charset="0"/>
              </a:rPr>
            </a:br>
            <a:r>
              <a:rPr lang="es-419" sz="4000" b="0">
                <a:solidFill>
                  <a:schemeClr val="bg1"/>
                </a:solidFill>
                <a:latin typeface="Gotham" pitchFamily="50" charset="0"/>
                <a:cs typeface="Gotham" pitchFamily="50" charset="0"/>
              </a:rPr>
              <a:t>Doble elegibilidad para Medicare y Medicaid  </a:t>
            </a:r>
            <a:br>
              <a:rPr lang="en-US" sz="4000" b="0" dirty="0">
                <a:solidFill>
                  <a:schemeClr val="bg1"/>
                </a:solidFill>
                <a:latin typeface="Gotham" pitchFamily="50" charset="0"/>
                <a:cs typeface="Gotham" pitchFamily="50" charset="0"/>
              </a:rPr>
            </a:br>
            <a:r>
              <a:rPr lang="es-419" sz="2400" b="0" i="1">
                <a:solidFill>
                  <a:schemeClr val="bg1"/>
                </a:solidFill>
                <a:latin typeface="Gotham" pitchFamily="50" charset="0"/>
                <a:cs typeface="Gotham" pitchFamily="50" charset="0"/>
              </a:rPr>
              <a:t>Información importante</a:t>
            </a:r>
          </a:p>
        </p:txBody>
      </p:sp>
      <p:grpSp>
        <p:nvGrpSpPr>
          <p:cNvPr id="4" name="Group 3" descr="Preguntas con relleno sólido">
            <a:extLst>
              <a:ext uri="{FF2B5EF4-FFF2-40B4-BE49-F238E27FC236}">
                <a16:creationId xmlns:a16="http://schemas.microsoft.com/office/drawing/2014/main" id="{B53D2228-4698-E8F9-23F7-34F882D587C3}"/>
              </a:ext>
            </a:extLst>
          </p:cNvPr>
          <p:cNvGrpSpPr/>
          <p:nvPr/>
        </p:nvGrpSpPr>
        <p:grpSpPr>
          <a:xfrm>
            <a:off x="5515898" y="599769"/>
            <a:ext cx="3018502" cy="3028226"/>
            <a:chOff x="5515898" y="599769"/>
            <a:chExt cx="3018502" cy="3028226"/>
          </a:xfrm>
        </p:grpSpPr>
        <p:sp>
          <p:nvSpPr>
            <p:cNvPr id="12" name="Circle">
              <a:extLst>
                <a:ext uri="{FF2B5EF4-FFF2-40B4-BE49-F238E27FC236}">
                  <a16:creationId xmlns:a16="http://schemas.microsoft.com/office/drawing/2014/main" id="{8D75932C-C28E-9A31-BD4E-44002953C574}"/>
                </a:ext>
              </a:extLst>
            </p:cNvPr>
            <p:cNvSpPr/>
            <p:nvPr/>
          </p:nvSpPr>
          <p:spPr>
            <a:xfrm>
              <a:off x="5515898" y="599769"/>
              <a:ext cx="3018502" cy="3028226"/>
            </a:xfrm>
            <a:prstGeom prst="ellipse">
              <a:avLst/>
            </a:prstGeom>
            <a:solidFill>
              <a:srgbClr val="004F6E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7" name="Graphic 17">
              <a:extLst>
                <a:ext uri="{FF2B5EF4-FFF2-40B4-BE49-F238E27FC236}">
                  <a16:creationId xmlns:a16="http://schemas.microsoft.com/office/drawing/2014/main" id="{3165E5CE-8CBC-D453-6A9B-E8F334007F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831796" y="842097"/>
              <a:ext cx="2344578" cy="2344578"/>
            </a:xfrm>
            <a:prstGeom prst="rect">
              <a:avLst/>
            </a:prstGeom>
          </p:spPr>
        </p:pic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E4484F2C-4667-D3C5-1B94-B8260C19E65C}"/>
              </a:ext>
            </a:extLst>
          </p:cNvPr>
          <p:cNvSpPr txBox="1"/>
          <p:nvPr/>
        </p:nvSpPr>
        <p:spPr>
          <a:xfrm>
            <a:off x="3118808" y="4949761"/>
            <a:ext cx="8404598" cy="938719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5500" b="1" i="0" u="none" strike="noStrike" kern="1200" cap="none" spc="0" normalizeH="0" baseline="0" dirty="0">
                <a:ln>
                  <a:noFill/>
                </a:ln>
                <a:solidFill>
                  <a:srgbClr val="004F6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¿Qué es la doble elegibilidad?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AD46FC-8840-4EE9-094F-7C295D50CBEC}"/>
              </a:ext>
            </a:extLst>
          </p:cNvPr>
          <p:cNvSpPr txBox="1"/>
          <p:nvPr/>
        </p:nvSpPr>
        <p:spPr>
          <a:xfrm>
            <a:off x="2261419" y="0"/>
            <a:ext cx="231171" cy="6858000"/>
          </a:xfrm>
          <a:prstGeom prst="rect">
            <a:avLst/>
          </a:prstGeom>
          <a:solidFill>
            <a:srgbClr val="C76C6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108513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419">
                <a:cs typeface="Arial"/>
              </a:rPr>
              <a:t>&gt;\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9ED8CC-A662-96D2-BC37-F66655832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451" y="2396837"/>
            <a:ext cx="3479534" cy="4461163"/>
          </a:xfrm>
        </p:spPr>
        <p:txBody>
          <a:bodyPr vert="horz" wrap="square" lIns="91440" tIns="45720" rIns="91440" bIns="45720" rtlCol="0" anchor="ctr">
            <a:normAutofit/>
          </a:bodyPr>
          <a:lstStyle/>
          <a:p>
            <a:pPr rtl="0"/>
            <a:r>
              <a:rPr lang="es-419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¿Qué </a:t>
            </a:r>
            <a:br>
              <a:rPr lang="es-419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s-419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es la doble</a:t>
            </a:r>
            <a:r>
              <a:rPr lang="es-419" kern="1200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419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elegibilidad?</a:t>
            </a:r>
            <a:r>
              <a:rPr lang="es-419" kern="1200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419" dirty="0">
                <a:solidFill>
                  <a:srgbClr val="FFFFFF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br>
              <a:rPr lang="en-US" kern="1200" dirty="0"/>
            </a:br>
            <a:endParaRPr lang="en-US" kern="1200" dirty="0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0428B0-A0A0-149D-20C8-AD7E17584F8B}"/>
              </a:ext>
            </a:extLst>
          </p:cNvPr>
          <p:cNvSpPr txBox="1"/>
          <p:nvPr/>
        </p:nvSpPr>
        <p:spPr>
          <a:xfrm>
            <a:off x="4447308" y="818066"/>
            <a:ext cx="6906491" cy="513217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228600" indent="-228600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419" sz="2800" dirty="0"/>
              <a:t>Algunas personas califican tanto para los servicios de Medicare como para </a:t>
            </a:r>
            <a:br>
              <a:rPr lang="es-419" sz="2800" dirty="0"/>
            </a:br>
            <a:r>
              <a:rPr lang="es-419" sz="2800" dirty="0"/>
              <a:t>los de Medicaid. 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endParaRPr lang="en-US" sz="800" dirty="0">
              <a:latin typeface="Arial"/>
              <a:cs typeface="Arial"/>
            </a:endParaRPr>
          </a:p>
          <a:p>
            <a:pPr marL="228600" indent="-228600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419" sz="2800" dirty="0">
                <a:latin typeface="Arial"/>
                <a:cs typeface="Arial"/>
              </a:rPr>
              <a:t>Esto se conoce como "de doble elegibilidad". 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900" dirty="0">
              <a:latin typeface="Arial"/>
              <a:cs typeface="Arial"/>
            </a:endParaRPr>
          </a:p>
          <a:p>
            <a:pPr marL="228600" indent="-228600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419" sz="2800" dirty="0">
                <a:latin typeface="Arial"/>
                <a:cs typeface="Arial"/>
              </a:rPr>
              <a:t>Tener doble elegibilidad para estos programas ayuda a las personas </a:t>
            </a:r>
            <a:br>
              <a:rPr lang="es-419" sz="2800" dirty="0">
                <a:latin typeface="Arial"/>
                <a:cs typeface="Arial"/>
              </a:rPr>
            </a:br>
            <a:r>
              <a:rPr lang="es-419" sz="2800" dirty="0">
                <a:latin typeface="Arial"/>
                <a:cs typeface="Arial"/>
              </a:rPr>
              <a:t>a cubrir más costos y cuidados </a:t>
            </a:r>
            <a:br>
              <a:rPr lang="es-419" sz="2800" dirty="0">
                <a:latin typeface="Arial"/>
                <a:cs typeface="Arial"/>
              </a:rPr>
            </a:br>
            <a:r>
              <a:rPr lang="es-419" sz="2800" dirty="0">
                <a:latin typeface="Arial"/>
                <a:cs typeface="Arial"/>
              </a:rPr>
              <a:t>de atención médica.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AF37B-3970-6BA4-A393-58D11A620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500">
              <a:solidFill>
                <a:srgbClr val="1C4475"/>
              </a:solidFill>
              <a:effectLst/>
              <a:latin typeface="ArialMT"/>
            </a:endParaRPr>
          </a:p>
          <a:p>
            <a:pPr marL="0" indent="0">
              <a:buNone/>
            </a:pPr>
            <a:endParaRPr lang="en-US" sz="500">
              <a:solidFill>
                <a:srgbClr val="1C4475"/>
              </a:solidFill>
              <a:latin typeface="ArialM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82904C-CFB0-6AA5-6C52-B806763EA5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590" y="398989"/>
            <a:ext cx="2190225" cy="219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805245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415B9C-E746-0159-E88F-47965A24E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0D39F-82B2-8C16-74A1-12661E7B3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261419" cy="6858000"/>
          </a:xfrm>
          <a:solidFill>
            <a:srgbClr val="004F6E"/>
          </a:solidFill>
        </p:spPr>
        <p:txBody>
          <a:bodyPr vert="vert270">
            <a:noAutofit/>
          </a:bodyPr>
          <a:lstStyle/>
          <a:p>
            <a:pPr algn="ctr" rtl="0"/>
            <a:br>
              <a:rPr lang="en-US" sz="2600" b="0" dirty="0">
                <a:solidFill>
                  <a:schemeClr val="bg1"/>
                </a:solidFill>
                <a:latin typeface="Gotham" pitchFamily="50" charset="0"/>
                <a:cs typeface="Gotham" pitchFamily="50" charset="0"/>
              </a:rPr>
            </a:br>
            <a:r>
              <a:rPr lang="es-419" sz="4000" b="0">
                <a:solidFill>
                  <a:schemeClr val="bg1"/>
                </a:solidFill>
                <a:latin typeface="Gotham" pitchFamily="50" charset="0"/>
                <a:cs typeface="Gotham" pitchFamily="50" charset="0"/>
              </a:rPr>
              <a:t>Doble elegibilidad para Medicare y Medicaid  </a:t>
            </a:r>
            <a:br>
              <a:rPr lang="en-US" sz="4000" b="0" dirty="0">
                <a:solidFill>
                  <a:schemeClr val="bg1"/>
                </a:solidFill>
                <a:latin typeface="Gotham" pitchFamily="50" charset="0"/>
                <a:cs typeface="Gotham" pitchFamily="50" charset="0"/>
              </a:rPr>
            </a:br>
            <a:r>
              <a:rPr lang="es-419" sz="2400" b="0" i="1">
                <a:solidFill>
                  <a:schemeClr val="bg1"/>
                </a:solidFill>
                <a:latin typeface="Gotham" pitchFamily="50" charset="0"/>
                <a:cs typeface="Gotham" pitchFamily="50" charset="0"/>
              </a:rPr>
              <a:t>Información importante</a:t>
            </a:r>
          </a:p>
        </p:txBody>
      </p:sp>
      <p:sp>
        <p:nvSpPr>
          <p:cNvPr id="12" name="Circle">
            <a:extLst>
              <a:ext uri="{FF2B5EF4-FFF2-40B4-BE49-F238E27FC236}">
                <a16:creationId xmlns:a16="http://schemas.microsoft.com/office/drawing/2014/main" id="{D5BCE258-C366-AAA6-EEB0-9712779E6835}"/>
              </a:ext>
            </a:extLst>
          </p:cNvPr>
          <p:cNvSpPr/>
          <p:nvPr/>
        </p:nvSpPr>
        <p:spPr>
          <a:xfrm>
            <a:off x="5515898" y="599769"/>
            <a:ext cx="3018502" cy="3028226"/>
          </a:xfrm>
          <a:prstGeom prst="ellipse">
            <a:avLst/>
          </a:prstGeom>
          <a:solidFill>
            <a:srgbClr val="C76C61"/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6B6BFFE-21EC-4E92-4124-5EA00F6EFF31}"/>
              </a:ext>
            </a:extLst>
          </p:cNvPr>
          <p:cNvSpPr txBox="1"/>
          <p:nvPr/>
        </p:nvSpPr>
        <p:spPr>
          <a:xfrm>
            <a:off x="2983663" y="4073424"/>
            <a:ext cx="8404598" cy="1785104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5500" b="1" i="0" u="none" strike="noStrike" kern="1200" cap="none" spc="0" normalizeH="0" baseline="0" dirty="0">
                <a:ln>
                  <a:noFill/>
                </a:ln>
                <a:solidFill>
                  <a:srgbClr val="C76C6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¿Qué son Medicare </a:t>
            </a:r>
            <a:br>
              <a:rPr kumimoji="0" lang="es-419" sz="5500" b="1" i="0" u="none" strike="noStrike" kern="1200" cap="none" spc="0" normalizeH="0" baseline="0" dirty="0">
                <a:ln>
                  <a:noFill/>
                </a:ln>
                <a:solidFill>
                  <a:srgbClr val="C76C6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s-419" sz="5500" b="1" i="0" u="none" strike="noStrike" kern="1200" cap="none" spc="0" normalizeH="0" baseline="0" dirty="0">
                <a:ln>
                  <a:noFill/>
                </a:ln>
                <a:solidFill>
                  <a:srgbClr val="C76C6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 Medicaid?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306DFA-70A1-1DF9-605A-6D804658EA2F}"/>
              </a:ext>
            </a:extLst>
          </p:cNvPr>
          <p:cNvSpPr txBox="1"/>
          <p:nvPr/>
        </p:nvSpPr>
        <p:spPr>
          <a:xfrm>
            <a:off x="2261419" y="0"/>
            <a:ext cx="231171" cy="6858000"/>
          </a:xfrm>
          <a:prstGeom prst="rect">
            <a:avLst/>
          </a:prstGeom>
          <a:solidFill>
            <a:srgbClr val="C76C6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736B8B-5074-426A-5711-CC5C161E3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7470" y="999472"/>
            <a:ext cx="2218206" cy="221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254484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419">
                <a:cs typeface="Arial"/>
              </a:rPr>
              <a:t>&gt;\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9ED8CC-A662-96D2-BC37-F66655832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164" y="2396837"/>
            <a:ext cx="3330979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419" dirty="0">
                <a:solidFill>
                  <a:srgbClr val="FFFFFF"/>
                </a:solidFill>
              </a:rPr>
              <a:t>Servicios de</a:t>
            </a:r>
            <a:br>
              <a:rPr lang="en-US" kern="1200" dirty="0">
                <a:solidFill>
                  <a:srgbClr val="FFFFFF"/>
                </a:solidFill>
                <a:cs typeface="Arial"/>
              </a:rPr>
            </a:br>
            <a:r>
              <a:rPr lang="es-419" dirty="0">
                <a:solidFill>
                  <a:srgbClr val="FFFFFF"/>
                </a:solidFill>
                <a:cs typeface="Arial"/>
              </a:rPr>
              <a:t>Medicare</a:t>
            </a:r>
            <a:br>
              <a:rPr lang="en-US" dirty="0"/>
            </a:br>
            <a:endParaRPr lang="en-US" dirty="0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0428B0-A0A0-149D-20C8-AD7E17584F8B}"/>
              </a:ext>
            </a:extLst>
          </p:cNvPr>
          <p:cNvSpPr txBox="1"/>
          <p:nvPr/>
        </p:nvSpPr>
        <p:spPr>
          <a:xfrm>
            <a:off x="4447309" y="709576"/>
            <a:ext cx="5419068" cy="534915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marL="228600" indent="-228600" rtl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419" sz="2200" dirty="0"/>
              <a:t>Medicare</a:t>
            </a:r>
            <a:r>
              <a:rPr lang="es-419" sz="2200" dirty="0">
                <a:effectLst/>
              </a:rPr>
              <a:t> </a:t>
            </a:r>
            <a:r>
              <a:rPr lang="es-419" sz="2200" dirty="0"/>
              <a:t>es</a:t>
            </a:r>
            <a:r>
              <a:rPr lang="es-419" sz="2200" dirty="0">
                <a:effectLst/>
              </a:rPr>
              <a:t> </a:t>
            </a:r>
            <a:r>
              <a:rPr lang="es-419" sz="2200" dirty="0"/>
              <a:t>un programa de seguro médico administrado por el gobierno federal para personas de cierta edad </a:t>
            </a:r>
            <a:br>
              <a:rPr lang="es-419" sz="2200" dirty="0"/>
            </a:br>
            <a:r>
              <a:rPr lang="es-419" sz="2200" dirty="0"/>
              <a:t>o con discapacidades.</a:t>
            </a:r>
          </a:p>
          <a:p>
            <a:pPr marL="228600" indent="-228600" rtl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419" sz="2200" dirty="0">
                <a:cs typeface="Arial"/>
              </a:rPr>
              <a:t>La Parte A incluye cobertura para hospitales, centros de enfermería especializada, algunos servicios de atención médica a domicilio y atención para personas en el final de la vida. </a:t>
            </a:r>
          </a:p>
          <a:p>
            <a:pPr marL="228600" indent="-228600" rtl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419" sz="2200" dirty="0">
                <a:cs typeface="Arial"/>
              </a:rPr>
              <a:t>La Parte B incluye cobertura para consultas médicas, análisis de laboratorio y pruebas, exámenes de detección, traslados y equipos que puedan ser necesarios para la atención. </a:t>
            </a:r>
          </a:p>
          <a:p>
            <a:pPr marL="228600" indent="-228600" rtl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419" sz="2200" dirty="0"/>
              <a:t>La Parte D incluye cobertura para medicamentos recetados.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AF37B-3970-6BA4-A393-58D11A620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500">
              <a:solidFill>
                <a:srgbClr val="1C4475"/>
              </a:solidFill>
              <a:effectLst/>
              <a:latin typeface="ArialMT"/>
            </a:endParaRPr>
          </a:p>
          <a:p>
            <a:pPr marL="0" indent="0">
              <a:buNone/>
            </a:pPr>
            <a:endParaRPr lang="en-US" sz="500">
              <a:solidFill>
                <a:srgbClr val="1C4475"/>
              </a:solidFill>
              <a:latin typeface="ArialM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5C345A-18C2-BD77-DD03-49C731E9D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610" y="1287734"/>
            <a:ext cx="2218206" cy="2218206"/>
          </a:xfrm>
          <a:prstGeom prst="rect">
            <a:avLst/>
          </a:prstGeom>
        </p:spPr>
      </p:pic>
      <p:pic>
        <p:nvPicPr>
          <p:cNvPr id="19" name="Graphic 18" descr="Banco con relleno sólido">
            <a:extLst>
              <a:ext uri="{FF2B5EF4-FFF2-40B4-BE49-F238E27FC236}">
                <a16:creationId xmlns:a16="http://schemas.microsoft.com/office/drawing/2014/main" id="{3E57819A-7280-188F-1DAB-6438413B8C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14788" y="770540"/>
            <a:ext cx="914400" cy="914400"/>
          </a:xfrm>
          <a:prstGeom prst="rect">
            <a:avLst/>
          </a:prstGeom>
        </p:spPr>
      </p:pic>
      <p:pic>
        <p:nvPicPr>
          <p:cNvPr id="27" name="Graphic 26" descr="Kit de primeros auxilios con relleno sólido">
            <a:extLst>
              <a:ext uri="{FF2B5EF4-FFF2-40B4-BE49-F238E27FC236}">
                <a16:creationId xmlns:a16="http://schemas.microsoft.com/office/drawing/2014/main" id="{1E33BC2C-FC90-7702-4BE9-80ED488C53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14788" y="2352291"/>
            <a:ext cx="914400" cy="914400"/>
          </a:xfrm>
          <a:prstGeom prst="rect">
            <a:avLst/>
          </a:prstGeom>
        </p:spPr>
      </p:pic>
      <p:pic>
        <p:nvPicPr>
          <p:cNvPr id="29" name="Graphic 28" descr="Aguja con relleno sólido">
            <a:extLst>
              <a:ext uri="{FF2B5EF4-FFF2-40B4-BE49-F238E27FC236}">
                <a16:creationId xmlns:a16="http://schemas.microsoft.com/office/drawing/2014/main" id="{02AEFA2B-8AEE-52DF-B982-7D12795F8D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114788" y="3993575"/>
            <a:ext cx="914400" cy="914400"/>
          </a:xfrm>
          <a:prstGeom prst="rect">
            <a:avLst/>
          </a:prstGeom>
        </p:spPr>
      </p:pic>
      <p:pic>
        <p:nvPicPr>
          <p:cNvPr id="31" name="Graphic 30" descr="Medicamento con relleno sólido ">
            <a:extLst>
              <a:ext uri="{FF2B5EF4-FFF2-40B4-BE49-F238E27FC236}">
                <a16:creationId xmlns:a16="http://schemas.microsoft.com/office/drawing/2014/main" id="{60CD673B-6951-E708-E65A-373EB08115A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14788" y="521972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180685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419">
                <a:cs typeface="Arial"/>
              </a:rPr>
              <a:t>&gt;\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9ED8CC-A662-96D2-BC37-F66655832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707" y="2396837"/>
            <a:ext cx="3359976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419" dirty="0">
                <a:solidFill>
                  <a:srgbClr val="FFFFFF"/>
                </a:solidFill>
              </a:rPr>
              <a:t>Servicios de</a:t>
            </a:r>
            <a:br>
              <a:rPr lang="en-US" kern="1200" dirty="0">
                <a:solidFill>
                  <a:srgbClr val="FFFFFF"/>
                </a:solidFill>
                <a:cs typeface="Arial"/>
              </a:rPr>
            </a:br>
            <a:r>
              <a:rPr lang="es-419" dirty="0">
                <a:solidFill>
                  <a:srgbClr val="FFFFFF"/>
                </a:solidFill>
                <a:cs typeface="Arial"/>
              </a:rPr>
              <a:t>Medicaid</a:t>
            </a:r>
            <a:br>
              <a:rPr lang="en-US" dirty="0"/>
            </a:br>
            <a:endParaRPr lang="en-US" dirty="0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0428B0-A0A0-149D-20C8-AD7E17584F8B}"/>
              </a:ext>
            </a:extLst>
          </p:cNvPr>
          <p:cNvSpPr txBox="1"/>
          <p:nvPr/>
        </p:nvSpPr>
        <p:spPr>
          <a:xfrm>
            <a:off x="4298771" y="659897"/>
            <a:ext cx="5789929" cy="587237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marL="228600" indent="-228600" rtl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419" sz="2000" dirty="0"/>
              <a:t>Medicaid es un programa de seguro médico administrado por los gobiernos estatal y federal para ciertas personas, que ofrece cobertura médica y otros beneficios.</a:t>
            </a:r>
          </a:p>
          <a:p>
            <a:pPr marL="228600" indent="-228600" rtl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419" sz="2000" dirty="0"/>
              <a:t>Medicaid cubre la mayoría de los servicios que incluye Medicare, como atención hospitalaria, consultas médicas y cobertura de medicamentos.</a:t>
            </a:r>
            <a:r>
              <a:rPr lang="es-419" sz="2000" dirty="0">
                <a:cs typeface="Arial"/>
              </a:rPr>
              <a:t> </a:t>
            </a:r>
          </a:p>
          <a:p>
            <a:pPr marL="228600" indent="-228600" rtl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419" sz="2000" dirty="0">
                <a:cs typeface="Arial"/>
              </a:rPr>
              <a:t>Medicaid también cubre atención a largo plazo, que incluye lo que se conoce como "exenciones", las cuales ayudan a las personas a vivir en sus hogares y en la comunidad.</a:t>
            </a:r>
          </a:p>
          <a:p>
            <a:pPr marL="228600" indent="-228600" rtl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419" sz="2000" dirty="0">
                <a:cs typeface="Arial"/>
              </a:rPr>
              <a:t>Además, Medicaid ofrece apoyo para la salud mental y los trastornos por consumo de sustancias.</a:t>
            </a:r>
          </a:p>
          <a:p>
            <a:pPr marL="228600" indent="-228600" rtl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419" sz="2000" dirty="0">
                <a:cs typeface="Arial"/>
              </a:rPr>
              <a:t>Los programas estatales no son iguales </a:t>
            </a:r>
            <a:br>
              <a:rPr lang="es-419" sz="2000" dirty="0">
                <a:cs typeface="Arial"/>
              </a:rPr>
            </a:br>
            <a:r>
              <a:rPr lang="es-419" sz="2000" dirty="0">
                <a:cs typeface="Arial"/>
              </a:rPr>
              <a:t>y pueden cubrir diferentes tipos de atención. </a:t>
            </a:r>
          </a:p>
          <a:p>
            <a:pPr indent="-2286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AF37B-3970-6BA4-A393-58D11A620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500">
              <a:solidFill>
                <a:srgbClr val="1C4475"/>
              </a:solidFill>
              <a:effectLst/>
              <a:latin typeface="ArialMT"/>
            </a:endParaRPr>
          </a:p>
          <a:p>
            <a:pPr marL="0" indent="0">
              <a:buNone/>
            </a:pPr>
            <a:endParaRPr lang="en-US" sz="500">
              <a:solidFill>
                <a:srgbClr val="1C4475"/>
              </a:solidFill>
              <a:latin typeface="ArialM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17BA0D-2C97-888C-22EB-A61B82EA2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515" y="1287734"/>
            <a:ext cx="2218206" cy="2218206"/>
          </a:xfrm>
          <a:prstGeom prst="rect">
            <a:avLst/>
          </a:prstGeom>
        </p:spPr>
      </p:pic>
      <p:pic>
        <p:nvPicPr>
          <p:cNvPr id="10" name="Graphic 9" descr="Banco con relleno sólido">
            <a:extLst>
              <a:ext uri="{FF2B5EF4-FFF2-40B4-BE49-F238E27FC236}">
                <a16:creationId xmlns:a16="http://schemas.microsoft.com/office/drawing/2014/main" id="{B43063E1-BAF0-AD63-F43A-649EDCB9D9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20200" y="624236"/>
            <a:ext cx="914400" cy="914400"/>
          </a:xfrm>
          <a:prstGeom prst="rect">
            <a:avLst/>
          </a:prstGeom>
        </p:spPr>
      </p:pic>
      <p:pic>
        <p:nvPicPr>
          <p:cNvPr id="12" name="Graphic 11" descr="Kit de primeros auxilios con relleno sólido">
            <a:extLst>
              <a:ext uri="{FF2B5EF4-FFF2-40B4-BE49-F238E27FC236}">
                <a16:creationId xmlns:a16="http://schemas.microsoft.com/office/drawing/2014/main" id="{122E5D3E-DCAE-CCE6-87B8-E3B2F926F7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20200" y="1934936"/>
            <a:ext cx="914400" cy="914400"/>
          </a:xfrm>
          <a:prstGeom prst="rect">
            <a:avLst/>
          </a:prstGeom>
        </p:spPr>
      </p:pic>
      <p:pic>
        <p:nvPicPr>
          <p:cNvPr id="15" name="Graphic 14" descr="Vecindario con relleno sólido">
            <a:extLst>
              <a:ext uri="{FF2B5EF4-FFF2-40B4-BE49-F238E27FC236}">
                <a16:creationId xmlns:a16="http://schemas.microsoft.com/office/drawing/2014/main" id="{BC405248-4509-3E4F-FED2-8B9C0667DE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220200" y="3320379"/>
            <a:ext cx="914400" cy="914400"/>
          </a:xfrm>
          <a:prstGeom prst="rect">
            <a:avLst/>
          </a:prstGeom>
        </p:spPr>
      </p:pic>
      <p:pic>
        <p:nvPicPr>
          <p:cNvPr id="19" name="Graphic 18" descr="Cerebro dentro de una cabeza con relleno sólido">
            <a:extLst>
              <a:ext uri="{FF2B5EF4-FFF2-40B4-BE49-F238E27FC236}">
                <a16:creationId xmlns:a16="http://schemas.microsoft.com/office/drawing/2014/main" id="{EFB5F867-C2F0-BE61-BE08-C13837FCBE6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223408" y="4335318"/>
            <a:ext cx="914400" cy="914400"/>
          </a:xfrm>
          <a:prstGeom prst="rect">
            <a:avLst/>
          </a:prstGeom>
        </p:spPr>
      </p:pic>
      <p:pic>
        <p:nvPicPr>
          <p:cNvPr id="21" name="Graphic 20" descr="Transferencia con relleno sólido">
            <a:extLst>
              <a:ext uri="{FF2B5EF4-FFF2-40B4-BE49-F238E27FC236}">
                <a16:creationId xmlns:a16="http://schemas.microsoft.com/office/drawing/2014/main" id="{6446CF08-A9E9-D899-45E0-B5E1D16F4D2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220200" y="533976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384557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63E93E-5338-5604-F60D-3278323081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47BB1E8-2191-B71D-0737-A632CEFA2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419">
                <a:cs typeface="Arial"/>
              </a:rPr>
              <a:t>&gt;\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4308119-28A8-915A-2B28-C014AC007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54F696-11D8-2332-48BE-CD6D9221A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707" y="2396837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419" sz="3200" dirty="0">
                <a:solidFill>
                  <a:srgbClr val="FFFFFF"/>
                </a:solidFill>
              </a:rPr>
              <a:t>Medicare </a:t>
            </a:r>
            <a:br>
              <a:rPr lang="es-419" sz="3200" dirty="0">
                <a:solidFill>
                  <a:srgbClr val="FFFFFF"/>
                </a:solidFill>
              </a:rPr>
            </a:br>
            <a:r>
              <a:rPr lang="es-419" sz="3200" dirty="0">
                <a:solidFill>
                  <a:srgbClr val="FFFFFF"/>
                </a:solidFill>
              </a:rPr>
              <a:t>y Medicaid: ¿qué programa cubre estos servicios?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4DE6D232-91C5-5E32-F9D3-BC9AC0BA6A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CF76E-CBAF-37DF-2EB8-966BD5DFE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500">
              <a:solidFill>
                <a:srgbClr val="1C4475"/>
              </a:solidFill>
              <a:effectLst/>
              <a:latin typeface="ArialMT"/>
            </a:endParaRPr>
          </a:p>
          <a:p>
            <a:pPr marL="0" indent="0">
              <a:buNone/>
            </a:pPr>
            <a:endParaRPr lang="en-US" sz="500">
              <a:solidFill>
                <a:srgbClr val="1C4475"/>
              </a:solidFill>
              <a:latin typeface="ArialM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B941C6-5C6C-62FE-CFCB-C2B6C539E2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515" y="1287734"/>
            <a:ext cx="2218206" cy="2218206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F59D289-4F46-780A-EE2F-FA47C00225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7091838"/>
              </p:ext>
            </p:extLst>
          </p:nvPr>
        </p:nvGraphicFramePr>
        <p:xfrm>
          <a:off x="4394766" y="892224"/>
          <a:ext cx="6716745" cy="459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E2A881E-72CF-CD00-3D02-3676E3C7F25F}"/>
              </a:ext>
            </a:extLst>
          </p:cNvPr>
          <p:cNvSpPr txBox="1"/>
          <p:nvPr/>
        </p:nvSpPr>
        <p:spPr>
          <a:xfrm>
            <a:off x="4306823" y="5682174"/>
            <a:ext cx="7042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1600" dirty="0"/>
              <a:t>Puede obtener más información en </a:t>
            </a:r>
            <a:r>
              <a:rPr lang="es-419" sz="1600" dirty="0" err="1">
                <a:hlinkClick r:id="rId9"/>
              </a:rPr>
              <a:t>MLN909330</a:t>
            </a:r>
            <a:r>
              <a:rPr lang="es-419" sz="1600" dirty="0">
                <a:hlinkClick r:id="rId9"/>
              </a:rPr>
              <a:t> – Medicare </a:t>
            </a:r>
            <a:br>
              <a:rPr lang="es-419" sz="1600" dirty="0">
                <a:hlinkClick r:id="rId9"/>
              </a:rPr>
            </a:br>
            <a:r>
              <a:rPr lang="es-419" sz="1600" dirty="0">
                <a:hlinkClick r:id="rId9"/>
              </a:rPr>
              <a:t>&amp; Medicaid </a:t>
            </a:r>
            <a:r>
              <a:rPr lang="es-419" sz="1600" dirty="0" err="1">
                <a:hlinkClick r:id="rId9"/>
              </a:rPr>
              <a:t>Basics</a:t>
            </a:r>
            <a:endParaRPr lang="es-419" sz="1600" dirty="0">
              <a:hlinkClick r:id="rId9"/>
            </a:endParaRPr>
          </a:p>
        </p:txBody>
      </p:sp>
    </p:spTree>
    <p:extLst>
      <p:ext uri="{BB962C8B-B14F-4D97-AF65-F5344CB8AC3E}">
        <p14:creationId xmlns:p14="http://schemas.microsoft.com/office/powerpoint/2010/main" val="3322703143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5D802C-C0C7-C892-A7EB-D0EE33D18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21DB2-54EE-4F8C-8E12-249A5E07E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261419" cy="6858000"/>
          </a:xfrm>
          <a:solidFill>
            <a:srgbClr val="004F6E"/>
          </a:solidFill>
        </p:spPr>
        <p:txBody>
          <a:bodyPr vert="vert270">
            <a:noAutofit/>
          </a:bodyPr>
          <a:lstStyle/>
          <a:p>
            <a:pPr algn="ctr" rtl="0"/>
            <a:br>
              <a:rPr lang="en-US" sz="2600" b="0" dirty="0">
                <a:solidFill>
                  <a:schemeClr val="bg1"/>
                </a:solidFill>
                <a:latin typeface="Gotham" pitchFamily="50" charset="0"/>
                <a:cs typeface="Gotham" pitchFamily="50" charset="0"/>
              </a:rPr>
            </a:br>
            <a:r>
              <a:rPr lang="es-419" sz="4000" b="0" dirty="0">
                <a:solidFill>
                  <a:schemeClr val="bg1"/>
                </a:solidFill>
                <a:latin typeface="Gotham" pitchFamily="50" charset="0"/>
                <a:cs typeface="Gotham" pitchFamily="50" charset="0"/>
              </a:rPr>
              <a:t>Doble elegibilidad para Medicare y Medicaid  </a:t>
            </a:r>
            <a:br>
              <a:rPr lang="en-US" sz="4000" b="0" dirty="0">
                <a:solidFill>
                  <a:schemeClr val="bg1"/>
                </a:solidFill>
                <a:latin typeface="Gotham" pitchFamily="50" charset="0"/>
                <a:cs typeface="Gotham" pitchFamily="50" charset="0"/>
              </a:rPr>
            </a:br>
            <a:r>
              <a:rPr lang="es-419" sz="2400" b="0" i="1" dirty="0">
                <a:solidFill>
                  <a:schemeClr val="bg1"/>
                </a:solidFill>
                <a:latin typeface="Gotham" pitchFamily="50" charset="0"/>
                <a:cs typeface="Gotham" pitchFamily="50" charset="0"/>
              </a:rPr>
              <a:t>Información importante</a:t>
            </a:r>
          </a:p>
        </p:txBody>
      </p:sp>
      <p:sp>
        <p:nvSpPr>
          <p:cNvPr id="12" name="Circle">
            <a:extLst>
              <a:ext uri="{FF2B5EF4-FFF2-40B4-BE49-F238E27FC236}">
                <a16:creationId xmlns:a16="http://schemas.microsoft.com/office/drawing/2014/main" id="{78104EF7-000D-8557-D300-FA6892145F99}"/>
              </a:ext>
            </a:extLst>
          </p:cNvPr>
          <p:cNvSpPr/>
          <p:nvPr/>
        </p:nvSpPr>
        <p:spPr>
          <a:xfrm>
            <a:off x="5515898" y="599769"/>
            <a:ext cx="3018502" cy="3028226"/>
          </a:xfrm>
          <a:prstGeom prst="ellipse">
            <a:avLst/>
          </a:prstGeom>
          <a:solidFill>
            <a:srgbClr val="004F6E"/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88E9A92-09E4-9BD5-C9A9-D0509ACFFB12}"/>
              </a:ext>
            </a:extLst>
          </p:cNvPr>
          <p:cNvSpPr txBox="1"/>
          <p:nvPr/>
        </p:nvSpPr>
        <p:spPr>
          <a:xfrm>
            <a:off x="2983663" y="3979103"/>
            <a:ext cx="8404598" cy="1785104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5500" b="1" i="0" u="none" strike="noStrike" kern="1200" cap="none" spc="0" normalizeH="0" baseline="0" dirty="0">
                <a:ln>
                  <a:noFill/>
                </a:ln>
                <a:solidFill>
                  <a:srgbClr val="004F6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¿Quiénes califican para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419" sz="5500" b="1" dirty="0">
                <a:solidFill>
                  <a:srgbClr val="004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ambos </a:t>
            </a:r>
            <a:r>
              <a:rPr kumimoji="0" lang="es-419" sz="5500" b="1" i="0" u="none" strike="noStrike" kern="1200" cap="none" spc="0" normalizeH="0" baseline="0" dirty="0">
                <a:ln>
                  <a:noFill/>
                </a:ln>
                <a:solidFill>
                  <a:srgbClr val="004F6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programas?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A73F8E-B4EF-AA48-78B4-19793F1F5D3D}"/>
              </a:ext>
            </a:extLst>
          </p:cNvPr>
          <p:cNvSpPr txBox="1"/>
          <p:nvPr/>
        </p:nvSpPr>
        <p:spPr>
          <a:xfrm>
            <a:off x="2261419" y="0"/>
            <a:ext cx="231171" cy="6858000"/>
          </a:xfrm>
          <a:prstGeom prst="rect">
            <a:avLst/>
          </a:prstGeom>
          <a:solidFill>
            <a:srgbClr val="C76C6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7F29B2-B084-406D-4966-9C7A9A175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6192" y="927118"/>
            <a:ext cx="2357914" cy="237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756465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1_Office Theme">
  <a:themeElements>
    <a:clrScheme name="Custom 2">
      <a:dk1>
        <a:sysClr val="windowText" lastClr="000000"/>
      </a:dk1>
      <a:lt1>
        <a:sysClr val="window" lastClr="FFFFFF"/>
      </a:lt1>
      <a:dk2>
        <a:srgbClr val="004F6E"/>
      </a:dk2>
      <a:lt2>
        <a:srgbClr val="E7E6E6"/>
      </a:lt2>
      <a:accent1>
        <a:srgbClr val="004F6E"/>
      </a:accent1>
      <a:accent2>
        <a:srgbClr val="005D82"/>
      </a:accent2>
      <a:accent3>
        <a:srgbClr val="92D0AA"/>
      </a:accent3>
      <a:accent4>
        <a:srgbClr val="C2E4CF"/>
      </a:accent4>
      <a:accent5>
        <a:srgbClr val="C76C61"/>
      </a:accent5>
      <a:accent6>
        <a:srgbClr val="C76C61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effectLst/>
      </a:spPr>
      <a:bodyPr wrap="square" rtlCol="0" anchor="ctr">
        <a:noAutofit/>
      </a:bodyPr>
      <a:lstStyle>
        <a:defPPr algn="just">
          <a:lnSpc>
            <a:spcPct val="109000"/>
          </a:lnSpc>
          <a:defRPr sz="1200" dirty="0" err="1" smtClean="0">
            <a:solidFill>
              <a:schemeClr val="tx1">
                <a:lumMod val="65000"/>
                <a:lumOff val="35000"/>
              </a:schemeClr>
            </a:solidFill>
            <a:latin typeface="+mj-lt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plate PresentationGO">
  <a:themeElements>
    <a:clrScheme name="Custom 2">
      <a:dk1>
        <a:sysClr val="windowText" lastClr="000000"/>
      </a:dk1>
      <a:lt1>
        <a:sysClr val="window" lastClr="FFFFFF"/>
      </a:lt1>
      <a:dk2>
        <a:srgbClr val="004F6E"/>
      </a:dk2>
      <a:lt2>
        <a:srgbClr val="D3D3D3"/>
      </a:lt2>
      <a:accent1>
        <a:srgbClr val="004F6E"/>
      </a:accent1>
      <a:accent2>
        <a:srgbClr val="C76C61"/>
      </a:accent2>
      <a:accent3>
        <a:srgbClr val="D7A461"/>
      </a:accent3>
      <a:accent4>
        <a:srgbClr val="92D0AA"/>
      </a:accent4>
      <a:accent5>
        <a:srgbClr val="D7A461"/>
      </a:accent5>
      <a:accent6>
        <a:srgbClr val="C76C61"/>
      </a:accent6>
      <a:hlink>
        <a:srgbClr val="C76C61"/>
      </a:hlink>
      <a:folHlink>
        <a:srgbClr val="92D0A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CA683BF5C7C144B15750DE27443F10" ma:contentTypeVersion="17" ma:contentTypeDescription="Create a new document." ma:contentTypeScope="" ma:versionID="4e19ab35a79361ae8da64372798f6cbf">
  <xsd:schema xmlns:xsd="http://www.w3.org/2001/XMLSchema" xmlns:xs="http://www.w3.org/2001/XMLSchema" xmlns:p="http://schemas.microsoft.com/office/2006/metadata/properties" xmlns:ns2="e064992e-5ee8-40fe-b952-f8515500a21a" xmlns:ns3="732d9777-d6aa-47cb-95d0-2ee704635ad7" targetNamespace="http://schemas.microsoft.com/office/2006/metadata/properties" ma:root="true" ma:fieldsID="eafa5a73f78eeea2e79f860f2c8d3e39" ns2:_="" ns3:_="">
    <xsd:import namespace="e064992e-5ee8-40fe-b952-f8515500a21a"/>
    <xsd:import namespace="732d9777-d6aa-47cb-95d0-2ee704635a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64992e-5ee8-40fe-b952-f8515500a2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DateTaken" ma:index="17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e0be1c1c-b691-45e5-bfce-799eeedb14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2d9777-d6aa-47cb-95d0-2ee704635ad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2fa4550c-238c-4645-b34d-4dd6878dbe47}" ma:internalName="TaxCatchAll" ma:showField="CatchAllData" ma:web="732d9777-d6aa-47cb-95d0-2ee704635a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32d9777-d6aa-47cb-95d0-2ee704635ad7">
      <UserInfo>
        <DisplayName>Mary P. Sowers</DisplayName>
        <AccountId>37</AccountId>
        <AccountType/>
      </UserInfo>
      <UserInfo>
        <DisplayName>Teja Stokes</DisplayName>
        <AccountId>34</AccountId>
        <AccountType/>
      </UserInfo>
      <UserInfo>
        <DisplayName>Carrie McGraw</DisplayName>
        <AccountId>50</AccountId>
        <AccountType/>
      </UserInfo>
      <UserInfo>
        <DisplayName>Jeanine Zlockie</DisplayName>
        <AccountId>36</AccountId>
        <AccountType/>
      </UserInfo>
    </SharedWithUsers>
    <MediaLengthInSeconds xmlns="e064992e-5ee8-40fe-b952-f8515500a21a" xsi:nil="true"/>
    <TaxCatchAll xmlns="732d9777-d6aa-47cb-95d0-2ee704635ad7" xsi:nil="true"/>
    <lcf76f155ced4ddcb4097134ff3c332f xmlns="e064992e-5ee8-40fe-b952-f8515500a21a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95A3F1-DB75-4BCB-8B42-175677A9B7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64992e-5ee8-40fe-b952-f8515500a21a"/>
    <ds:schemaRef ds:uri="732d9777-d6aa-47cb-95d0-2ee704635a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1AD41B5-26CF-4D9D-B73D-C883DF63E595}">
  <ds:schemaRefs>
    <ds:schemaRef ds:uri="732d9777-d6aa-47cb-95d0-2ee704635ad7"/>
    <ds:schemaRef ds:uri="e064992e-5ee8-40fe-b952-f8515500a21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96E3717-D73A-422E-A0AF-D3682CB0AF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5424</TotalTime>
  <Words>948</Words>
  <Application>Microsoft Office PowerPoint</Application>
  <PresentationFormat>Widescreen</PresentationFormat>
  <Paragraphs>107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Aptos</vt:lpstr>
      <vt:lpstr>Arial</vt:lpstr>
      <vt:lpstr>Arial,Sans-Serif</vt:lpstr>
      <vt:lpstr>ArialMT</vt:lpstr>
      <vt:lpstr>Calibri</vt:lpstr>
      <vt:lpstr>Calibri Light</vt:lpstr>
      <vt:lpstr>Gotham</vt:lpstr>
      <vt:lpstr>Helvetica</vt:lpstr>
      <vt:lpstr>Lato</vt:lpstr>
      <vt:lpstr>Lato Light</vt:lpstr>
      <vt:lpstr>Open Sans</vt:lpstr>
      <vt:lpstr>1_Office Theme</vt:lpstr>
      <vt:lpstr>Template PresentationGO</vt:lpstr>
      <vt:lpstr>1_Template PresentationGO</vt:lpstr>
      <vt:lpstr>        Kit de herramientas  de doble elegibilidad para I/DD: Medicare  y Medicaid    Información importante  Creado por NASDDDS con el apoyo de Arnold Ventures, 2025</vt:lpstr>
      <vt:lpstr> Doble elegibilidad para Medicare y Medicaid   Información importante</vt:lpstr>
      <vt:lpstr> Doble elegibilidad para Medicare y Medicaid   Información importante</vt:lpstr>
      <vt:lpstr>¿Qué  es la doble elegibilidad?   </vt:lpstr>
      <vt:lpstr> Doble elegibilidad para Medicare y Medicaid   Información importante</vt:lpstr>
      <vt:lpstr>Servicios de Medicare </vt:lpstr>
      <vt:lpstr>Servicios de Medicaid </vt:lpstr>
      <vt:lpstr>Medicare  y Medicaid: ¿qué programa cubre estos servicios?</vt:lpstr>
      <vt:lpstr> Doble elegibilidad para Medicare y Medicaid   Información importante</vt:lpstr>
      <vt:lpstr>¿Quiénes califican para ambos programas?</vt:lpstr>
      <vt:lpstr> Doble elegibilidad para Medicare y Medicaid   Información importante</vt:lpstr>
      <vt:lpstr>¡Tener doble elegibilidad tiene sus ventajas!</vt:lpstr>
      <vt:lpstr> Doble elegibilidad para Medicare y Medicaid   Información importante</vt:lpstr>
      <vt:lpstr>Recursos de Medicare </vt:lpstr>
      <vt:lpstr>Recursos de Medicaid </vt:lpstr>
      <vt:lpstr>Diapositiva final con información sobre NASDDDS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Teja Stokes</dc:creator>
  <cp:lastModifiedBy>Language Scientific</cp:lastModifiedBy>
  <cp:revision>591</cp:revision>
  <dcterms:created xsi:type="dcterms:W3CDTF">2023-05-04T13:47:22Z</dcterms:created>
  <dcterms:modified xsi:type="dcterms:W3CDTF">2025-08-22T18:46:34Z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0x01010047CA683BF5C7C144B15750DE27443F10</vt:lpwstr>
  </property>
  <property fmtid="{D5CDD505-2E9C-101B-9397-08002B2CF9AE}" pid="3" name="Order">
    <vt:r8>1669600</vt:r8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MediaServiceImageTags">
    <vt:lpwstr/>
  </property>
</Properties>
</file>